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6" r:id="rId3"/>
    <p:sldId id="278" r:id="rId4"/>
    <p:sldId id="279" r:id="rId5"/>
    <p:sldId id="285" r:id="rId6"/>
    <p:sldId id="268" r:id="rId7"/>
    <p:sldId id="276" r:id="rId8"/>
    <p:sldId id="287" r:id="rId9"/>
    <p:sldId id="283" r:id="rId10"/>
    <p:sldId id="284" r:id="rId11"/>
    <p:sldId id="289" r:id="rId12"/>
    <p:sldId id="291" r:id="rId13"/>
    <p:sldId id="280" r:id="rId14"/>
    <p:sldId id="290" r:id="rId15"/>
    <p:sldId id="281" r:id="rId16"/>
    <p:sldId id="282"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6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g618398@outlook.com" initials="z" lastIdx="1" clrIdx="0">
    <p:extLst>
      <p:ext uri="{19B8F6BF-5375-455C-9EA6-DF929625EA0E}">
        <p15:presenceInfo xmlns:p15="http://schemas.microsoft.com/office/powerpoint/2012/main" userId="cb246e2db47561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E64"/>
    <a:srgbClr val="A6A6A6"/>
    <a:srgbClr val="55C1E7"/>
    <a:srgbClr val="FDCD5F"/>
    <a:srgbClr val="93B784"/>
    <a:srgbClr val="1B90A2"/>
    <a:srgbClr val="4FCCAC"/>
    <a:srgbClr val="A1D46F"/>
    <a:srgbClr val="D2D4D7"/>
    <a:srgbClr val="FD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3" autoAdjust="0"/>
    <p:restoredTop sz="92692" autoAdjust="0"/>
  </p:normalViewPr>
  <p:slideViewPr>
    <p:cSldViewPr snapToGrid="0">
      <p:cViewPr varScale="1">
        <p:scale>
          <a:sx n="80" d="100"/>
          <a:sy n="80" d="100"/>
        </p:scale>
        <p:origin x="178" y="48"/>
      </p:cViewPr>
      <p:guideLst>
        <p:guide orient="horz" pos="186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5T15:33:37.305"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pPr/>
              <a:t>2020/5/30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pPr/>
              <a:t>‹#›</a:t>
            </a:fld>
            <a:endParaRPr lang="zh-CN" altLang="en-US"/>
          </a:p>
        </p:txBody>
      </p:sp>
    </p:spTree>
    <p:extLst>
      <p:ext uri="{BB962C8B-B14F-4D97-AF65-F5344CB8AC3E}">
        <p14:creationId xmlns:p14="http://schemas.microsoft.com/office/powerpoint/2010/main" val="3280660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1</a:t>
            </a:fld>
            <a:endParaRPr lang="zh-CN" altLang="en-US"/>
          </a:p>
        </p:txBody>
      </p:sp>
    </p:spTree>
    <p:extLst>
      <p:ext uri="{BB962C8B-B14F-4D97-AF65-F5344CB8AC3E}">
        <p14:creationId xmlns:p14="http://schemas.microsoft.com/office/powerpoint/2010/main" val="2481323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3</a:t>
            </a:fld>
            <a:endParaRPr lang="zh-CN" altLang="en-US"/>
          </a:p>
        </p:txBody>
      </p:sp>
    </p:spTree>
    <p:extLst>
      <p:ext uri="{BB962C8B-B14F-4D97-AF65-F5344CB8AC3E}">
        <p14:creationId xmlns:p14="http://schemas.microsoft.com/office/powerpoint/2010/main" val="86458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4</a:t>
            </a:fld>
            <a:endParaRPr lang="zh-CN" altLang="en-US"/>
          </a:p>
        </p:txBody>
      </p:sp>
    </p:spTree>
    <p:extLst>
      <p:ext uri="{BB962C8B-B14F-4D97-AF65-F5344CB8AC3E}">
        <p14:creationId xmlns:p14="http://schemas.microsoft.com/office/powerpoint/2010/main" val="70425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6</a:t>
            </a:fld>
            <a:endParaRPr lang="zh-CN" altLang="en-US"/>
          </a:p>
        </p:txBody>
      </p:sp>
    </p:spTree>
    <p:extLst>
      <p:ext uri="{BB962C8B-B14F-4D97-AF65-F5344CB8AC3E}">
        <p14:creationId xmlns:p14="http://schemas.microsoft.com/office/powerpoint/2010/main" val="173405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7</a:t>
            </a:fld>
            <a:endParaRPr lang="zh-CN" altLang="en-US"/>
          </a:p>
        </p:txBody>
      </p:sp>
    </p:spTree>
    <p:extLst>
      <p:ext uri="{BB962C8B-B14F-4D97-AF65-F5344CB8AC3E}">
        <p14:creationId xmlns:p14="http://schemas.microsoft.com/office/powerpoint/2010/main" val="212963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13</a:t>
            </a:fld>
            <a:endParaRPr lang="zh-CN" altLang="en-US"/>
          </a:p>
        </p:txBody>
      </p:sp>
    </p:spTree>
    <p:extLst>
      <p:ext uri="{BB962C8B-B14F-4D97-AF65-F5344CB8AC3E}">
        <p14:creationId xmlns:p14="http://schemas.microsoft.com/office/powerpoint/2010/main" val="320251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15</a:t>
            </a:fld>
            <a:endParaRPr lang="zh-CN" altLang="en-US"/>
          </a:p>
        </p:txBody>
      </p:sp>
    </p:spTree>
    <p:extLst>
      <p:ext uri="{BB962C8B-B14F-4D97-AF65-F5344CB8AC3E}">
        <p14:creationId xmlns:p14="http://schemas.microsoft.com/office/powerpoint/2010/main" val="142263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111FDB-DAD7-4D52-9BAA-09527333435C}" type="slidenum">
              <a:rPr lang="zh-CN" altLang="en-US" smtClean="0"/>
              <a:pPr/>
              <a:t>16</a:t>
            </a:fld>
            <a:endParaRPr lang="zh-CN" altLang="en-US"/>
          </a:p>
        </p:txBody>
      </p:sp>
    </p:spTree>
    <p:extLst>
      <p:ext uri="{BB962C8B-B14F-4D97-AF65-F5344CB8AC3E}">
        <p14:creationId xmlns:p14="http://schemas.microsoft.com/office/powerpoint/2010/main" val="144628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26862990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28244576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16584836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p:blipFill>
        <p:spPr>
          <a:xfrm>
            <a:off x="0" y="0"/>
            <a:ext cx="12192000" cy="738968"/>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p:blipFill>
        <p:spPr>
          <a:xfrm>
            <a:off x="0" y="6313714"/>
            <a:ext cx="12192000" cy="544286"/>
          </a:xfrm>
          <a:prstGeom prst="rect">
            <a:avLst/>
          </a:prstGeom>
        </p:spPr>
      </p:pic>
      <p:grpSp>
        <p:nvGrpSpPr>
          <p:cNvPr id="9" name="组合 8"/>
          <p:cNvGrpSpPr/>
          <p:nvPr userDrawn="1"/>
        </p:nvGrpSpPr>
        <p:grpSpPr>
          <a:xfrm>
            <a:off x="0" y="134543"/>
            <a:ext cx="465354" cy="469881"/>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701299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13975752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10378809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32456571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25699901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1188668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17553007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7C0710-1941-4207-AFC4-70422DBD405E}" type="datetimeFigureOut">
              <a:rPr lang="zh-CN" altLang="en-US" smtClean="0"/>
              <a:pPr/>
              <a:t>2020/5/30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21834694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C0710-1941-4207-AFC4-70422DBD405E}" type="datetimeFigureOut">
              <a:rPr lang="zh-CN" altLang="en-US" smtClean="0"/>
              <a:pPr/>
              <a:t>2020/5/30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7A2-AB4B-46DB-92F9-EC6C90760ED0}" type="slidenum">
              <a:rPr lang="zh-CN" altLang="en-US" smtClean="0"/>
              <a:pPr/>
              <a:t>‹#›</a:t>
            </a:fld>
            <a:endParaRPr lang="zh-CN" altLang="en-US"/>
          </a:p>
        </p:txBody>
      </p:sp>
    </p:spTree>
    <p:extLst>
      <p:ext uri="{BB962C8B-B14F-4D97-AF65-F5344CB8AC3E}">
        <p14:creationId xmlns:p14="http://schemas.microsoft.com/office/powerpoint/2010/main" val="357099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gi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01373" y="-7490705"/>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8264078" y="2786034"/>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4935523" y="1487367"/>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034033" y="624356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248357" y="104592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171429"/>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1358649" y="2497461"/>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125788" y="3341395"/>
            <a:ext cx="6346070" cy="923330"/>
          </a:xfrm>
          <a:prstGeom prst="rect">
            <a:avLst/>
          </a:prstGeom>
          <a:noFill/>
        </p:spPr>
        <p:txBody>
          <a:bodyPr wrap="square" rtlCol="0">
            <a:spAutoFit/>
          </a:bodyPr>
          <a:lstStyle/>
          <a:p>
            <a:r>
              <a:rPr lang="en-US" altLang="zh-CN" sz="5400" b="1" dirty="0">
                <a:solidFill>
                  <a:srgbClr val="595E64"/>
                </a:solidFill>
                <a:latin typeface="微软雅黑" panose="020B0503020204020204" pitchFamily="34" charset="-122"/>
                <a:ea typeface="微软雅黑" panose="020B0503020204020204" pitchFamily="34" charset="-122"/>
              </a:rPr>
              <a:t>SRP</a:t>
            </a:r>
            <a:r>
              <a:rPr lang="zh-CN" altLang="en-US" sz="5400" b="1" dirty="0">
                <a:solidFill>
                  <a:srgbClr val="595E64"/>
                </a:solidFill>
                <a:latin typeface="微软雅黑" panose="020B0503020204020204" pitchFamily="34" charset="-122"/>
                <a:ea typeface="微软雅黑" panose="020B0503020204020204" pitchFamily="34" charset="-122"/>
              </a:rPr>
              <a:t>三月工作汇报</a:t>
            </a:r>
          </a:p>
        </p:txBody>
      </p:sp>
      <p:grpSp>
        <p:nvGrpSpPr>
          <p:cNvPr id="3" name="组合 2"/>
          <p:cNvGrpSpPr/>
          <p:nvPr/>
        </p:nvGrpSpPr>
        <p:grpSpPr>
          <a:xfrm>
            <a:off x="1758568" y="334139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9230710" y="3341396"/>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1849819" y="6281081"/>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31155" y="6167737"/>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32334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33635D-9FC7-48FD-B666-2CA596310456}"/>
              </a:ext>
            </a:extLst>
          </p:cNvPr>
          <p:cNvSpPr txBox="1"/>
          <p:nvPr/>
        </p:nvSpPr>
        <p:spPr>
          <a:xfrm>
            <a:off x="542925" y="133350"/>
            <a:ext cx="2185535" cy="52322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Resampling</a:t>
            </a:r>
            <a:endParaRPr lang="zh-CN" altLang="en-US" sz="2800" dirty="0">
              <a:solidFill>
                <a:schemeClr val="bg1"/>
              </a:solidFill>
            </a:endParaRPr>
          </a:p>
        </p:txBody>
      </p:sp>
      <p:sp>
        <p:nvSpPr>
          <p:cNvPr id="3" name="文本框 2">
            <a:extLst>
              <a:ext uri="{FF2B5EF4-FFF2-40B4-BE49-F238E27FC236}">
                <a16:creationId xmlns:a16="http://schemas.microsoft.com/office/drawing/2014/main" id="{2533A35D-63A4-4E6E-8503-27A2772AFC17}"/>
              </a:ext>
            </a:extLst>
          </p:cNvPr>
          <p:cNvSpPr txBox="1"/>
          <p:nvPr/>
        </p:nvSpPr>
        <p:spPr>
          <a:xfrm>
            <a:off x="1114426" y="1217946"/>
            <a:ext cx="5200645" cy="1938992"/>
          </a:xfrm>
          <a:prstGeom prst="rect">
            <a:avLst/>
          </a:prstGeom>
          <a:noFill/>
        </p:spPr>
        <p:txBody>
          <a:bodyPr wrap="square" rtlCol="0">
            <a:spAutoFit/>
          </a:bodyPr>
          <a:lstStyle/>
          <a:p>
            <a:r>
              <a:rPr lang="zh-CN" altLang="en-US" sz="2000" dirty="0"/>
              <a:t>但是我们又会发现一个问题。就是当我们运用上面的算法时，经过多次迭代之后就会出现会出现少数几个粒子的权重占比几乎等于</a:t>
            </a:r>
            <a:r>
              <a:rPr lang="en-US" altLang="zh-CN" sz="2000" dirty="0"/>
              <a:t>1</a:t>
            </a:r>
            <a:r>
              <a:rPr lang="zh-CN" altLang="en-US" sz="2000" dirty="0"/>
              <a:t>，而其他多数粒子占比几乎等于</a:t>
            </a:r>
            <a:r>
              <a:rPr lang="en-US" altLang="zh-CN" sz="2000" dirty="0"/>
              <a:t>0</a:t>
            </a:r>
            <a:r>
              <a:rPr lang="zh-CN" altLang="en-US" sz="2000" dirty="0"/>
              <a:t>的情况，这种问题成为粒子的退化，这就使检测结果几乎完全取决于少数几个粒子的情况。</a:t>
            </a:r>
            <a:endParaRPr lang="en-US" altLang="zh-CN" sz="2000" dirty="0"/>
          </a:p>
        </p:txBody>
      </p:sp>
      <p:cxnSp>
        <p:nvCxnSpPr>
          <p:cNvPr id="5" name="直接箭头连接符 4">
            <a:extLst>
              <a:ext uri="{FF2B5EF4-FFF2-40B4-BE49-F238E27FC236}">
                <a16:creationId xmlns:a16="http://schemas.microsoft.com/office/drawing/2014/main" id="{72C00FA6-B6D5-4AED-B7A6-A168E935D012}"/>
              </a:ext>
            </a:extLst>
          </p:cNvPr>
          <p:cNvCxnSpPr/>
          <p:nvPr/>
        </p:nvCxnSpPr>
        <p:spPr>
          <a:xfrm>
            <a:off x="7410450" y="2922921"/>
            <a:ext cx="2162175"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E82D1056-EC82-468B-8140-E6A004CC6E22}"/>
              </a:ext>
            </a:extLst>
          </p:cNvPr>
          <p:cNvCxnSpPr/>
          <p:nvPr/>
        </p:nvCxnSpPr>
        <p:spPr>
          <a:xfrm flipV="1">
            <a:off x="7410450" y="1217946"/>
            <a:ext cx="0" cy="169545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BC876AC-8698-4567-9567-672B009697A8}"/>
              </a:ext>
            </a:extLst>
          </p:cNvPr>
          <p:cNvCxnSpPr>
            <a:cxnSpLocks/>
          </p:cNvCxnSpPr>
          <p:nvPr/>
        </p:nvCxnSpPr>
        <p:spPr>
          <a:xfrm>
            <a:off x="7639050" y="2846721"/>
            <a:ext cx="0" cy="76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6C42C3-5B2A-4398-B292-8F75F3AE50C2}"/>
              </a:ext>
            </a:extLst>
          </p:cNvPr>
          <p:cNvCxnSpPr>
            <a:cxnSpLocks/>
          </p:cNvCxnSpPr>
          <p:nvPr/>
        </p:nvCxnSpPr>
        <p:spPr>
          <a:xfrm>
            <a:off x="7800975" y="2837196"/>
            <a:ext cx="0" cy="857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9DC9166-9E7A-475A-AE02-85CD26620252}"/>
              </a:ext>
            </a:extLst>
          </p:cNvPr>
          <p:cNvCxnSpPr>
            <a:cxnSpLocks/>
          </p:cNvCxnSpPr>
          <p:nvPr/>
        </p:nvCxnSpPr>
        <p:spPr>
          <a:xfrm>
            <a:off x="7981950" y="2818146"/>
            <a:ext cx="0" cy="952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49811E8-A9D8-4545-BF16-986E2DEF4AC9}"/>
              </a:ext>
            </a:extLst>
          </p:cNvPr>
          <p:cNvCxnSpPr>
            <a:cxnSpLocks/>
          </p:cNvCxnSpPr>
          <p:nvPr/>
        </p:nvCxnSpPr>
        <p:spPr>
          <a:xfrm>
            <a:off x="8515350" y="2837196"/>
            <a:ext cx="0" cy="76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842CA77-0172-4F8D-8442-2C11CEB19B4A}"/>
              </a:ext>
            </a:extLst>
          </p:cNvPr>
          <p:cNvCxnSpPr>
            <a:cxnSpLocks/>
          </p:cNvCxnSpPr>
          <p:nvPr/>
        </p:nvCxnSpPr>
        <p:spPr>
          <a:xfrm>
            <a:off x="8763000" y="2827671"/>
            <a:ext cx="0" cy="857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312CCE1-7EE6-4858-B519-77DA832A0A33}"/>
              </a:ext>
            </a:extLst>
          </p:cNvPr>
          <p:cNvCxnSpPr>
            <a:cxnSpLocks/>
          </p:cNvCxnSpPr>
          <p:nvPr/>
        </p:nvCxnSpPr>
        <p:spPr>
          <a:xfrm>
            <a:off x="9058275" y="2846721"/>
            <a:ext cx="0" cy="76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3833220B-7ECE-404F-B480-E35FA9610F6E}"/>
              </a:ext>
            </a:extLst>
          </p:cNvPr>
          <p:cNvCxnSpPr/>
          <p:nvPr/>
        </p:nvCxnSpPr>
        <p:spPr>
          <a:xfrm flipV="1">
            <a:off x="8239125" y="1494171"/>
            <a:ext cx="0" cy="141922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5CB15AAF-59EB-4454-9649-01F9FCBE35C4}"/>
                  </a:ext>
                </a:extLst>
              </p:cNvPr>
              <p:cNvSpPr/>
              <p:nvPr/>
            </p:nvSpPr>
            <p:spPr>
              <a:xfrm>
                <a:off x="5876924" y="3423039"/>
                <a:ext cx="5124445" cy="1959896"/>
              </a:xfrm>
              <a:prstGeom prst="rect">
                <a:avLst/>
              </a:prstGeom>
            </p:spPr>
            <p:txBody>
              <a:bodyPr wrap="square">
                <a:spAutoFit/>
              </a:bodyPr>
              <a:lstStyle/>
              <a:p>
                <a:r>
                  <a:rPr lang="zh-CN" altLang="en-US" sz="2000" dirty="0"/>
                  <a:t>假设现在我们设置</a:t>
                </a:r>
                <a:r>
                  <a:rPr lang="en-US" altLang="zh-CN" sz="2000" dirty="0"/>
                  <a:t>n</a:t>
                </a:r>
                <a:r>
                  <a:rPr lang="zh-CN" altLang="en-US" sz="2000" dirty="0"/>
                  <a:t>个粒子去取样，当取样过后，根据粒子的权重重新对粒子进行分配，每种粒子的数量</a:t>
                </a:r>
                <a:r>
                  <a:rPr lang="en-US" altLang="zh-CN" sz="2000" dirty="0"/>
                  <a:t>a=</a:t>
                </a:r>
                <a14:m>
                  <m:oMath xmlns:m="http://schemas.openxmlformats.org/officeDocument/2006/math">
                    <m:r>
                      <a:rPr lang="zh-CN" altLang="en-US" sz="2000" i="1" dirty="0">
                        <a:latin typeface="Cambria Math" panose="02040503050406030204" pitchFamily="18" charset="0"/>
                      </a:rPr>
                      <m:t>𝑛</m:t>
                    </m:r>
                    <m:r>
                      <a:rPr lang="zh-CN" altLang="en-US" sz="2000" dirty="0">
                        <a:latin typeface="Cambria Math" panose="02040503050406030204" pitchFamily="18" charset="0"/>
                      </a:rPr>
                      <m:t>∗</m:t>
                    </m:r>
                    <m:sSup>
                      <m:sSupPr>
                        <m:ctrlPr>
                          <a:rPr lang="zh-CN" altLang="en-US" sz="2000" i="1" dirty="0">
                            <a:latin typeface="Cambria Math" panose="02040503050406030204" pitchFamily="18" charset="0"/>
                          </a:rPr>
                        </m:ctrlPr>
                      </m:sSupPr>
                      <m:e>
                        <m:acc>
                          <m:accPr>
                            <m:chr m:val="̂"/>
                            <m:ctrlPr>
                              <a:rPr lang="zh-CN" altLang="en-US" sz="2000" i="1" dirty="0">
                                <a:latin typeface="Cambria Math" panose="02040503050406030204" pitchFamily="18" charset="0"/>
                              </a:rPr>
                            </m:ctrlPr>
                          </m:accPr>
                          <m:e>
                            <m:r>
                              <a:rPr lang="zh-CN" altLang="en-US" sz="2000" i="1" dirty="0">
                                <a:latin typeface="Cambria Math" panose="02040503050406030204" pitchFamily="18" charset="0"/>
                              </a:rPr>
                              <m:t>𝑤</m:t>
                            </m:r>
                          </m:e>
                        </m:acc>
                      </m:e>
                      <m:sup>
                        <m:d>
                          <m:dPr>
                            <m:ctrlPr>
                              <a:rPr lang="zh-CN" altLang="en-US" sz="2000" i="1" dirty="0">
                                <a:latin typeface="Cambria Math" panose="02040503050406030204" pitchFamily="18" charset="0"/>
                              </a:rPr>
                            </m:ctrlPr>
                          </m:dPr>
                          <m:e>
                            <m:r>
                              <a:rPr lang="zh-CN" altLang="en-US" sz="2000" dirty="0">
                                <a:latin typeface="Cambria Math" panose="02040503050406030204" pitchFamily="18" charset="0"/>
                              </a:rPr>
                              <m:t>ⅈ</m:t>
                            </m:r>
                          </m:e>
                        </m:d>
                      </m:sup>
                    </m:sSup>
                  </m:oMath>
                </a14:m>
                <a:r>
                  <a:rPr lang="zh-CN" altLang="en-US" sz="2000" dirty="0"/>
                  <a:t>，由于粒子的权重是经过归一化的，所以重新分配之后粒子的总数量还是等于原来的总数量，这种方法我们成为</a:t>
                </a:r>
                <a:r>
                  <a:rPr lang="en-US" altLang="zh-CN" sz="2000" dirty="0"/>
                  <a:t>Resampling(</a:t>
                </a:r>
                <a:r>
                  <a:rPr lang="zh-CN" altLang="en-US" sz="2000" dirty="0"/>
                  <a:t>重采样</a:t>
                </a:r>
                <a:r>
                  <a:rPr lang="en-US" altLang="zh-CN" sz="2000" dirty="0"/>
                  <a:t>)</a:t>
                </a:r>
                <a:r>
                  <a:rPr lang="zh-CN" altLang="en-US" sz="2000" dirty="0"/>
                  <a:t>。</a:t>
                </a:r>
                <a:endParaRPr lang="en-US" altLang="zh-CN" sz="2000" dirty="0"/>
              </a:p>
            </p:txBody>
          </p:sp>
        </mc:Choice>
        <mc:Fallback xmlns="">
          <p:sp>
            <p:nvSpPr>
              <p:cNvPr id="76" name="矩形 75">
                <a:extLst>
                  <a:ext uri="{FF2B5EF4-FFF2-40B4-BE49-F238E27FC236}">
                    <a16:creationId xmlns:a16="http://schemas.microsoft.com/office/drawing/2014/main" id="{5CB15AAF-59EB-4454-9649-01F9FCBE35C4}"/>
                  </a:ext>
                </a:extLst>
              </p:cNvPr>
              <p:cNvSpPr>
                <a:spLocks noRot="1" noChangeAspect="1" noMove="1" noResize="1" noEditPoints="1" noAdjustHandles="1" noChangeArrowheads="1" noChangeShapeType="1" noTextEdit="1"/>
              </p:cNvSpPr>
              <p:nvPr/>
            </p:nvSpPr>
            <p:spPr>
              <a:xfrm>
                <a:off x="5876924" y="3423039"/>
                <a:ext cx="5124445" cy="1959896"/>
              </a:xfrm>
              <a:prstGeom prst="rect">
                <a:avLst/>
              </a:prstGeom>
              <a:blipFill>
                <a:blip r:embed="rId2"/>
                <a:stretch>
                  <a:fillRect l="-1189" t="-2804" r="-3924" b="-4984"/>
                </a:stretch>
              </a:blipFill>
            </p:spPr>
            <p:txBody>
              <a:bodyPr/>
              <a:lstStyle/>
              <a:p>
                <a:r>
                  <a:rPr lang="zh-CN" altLang="en-US">
                    <a:noFill/>
                  </a:rPr>
                  <a:t> </a:t>
                </a:r>
              </a:p>
            </p:txBody>
          </p:sp>
        </mc:Fallback>
      </mc:AlternateContent>
      <p:cxnSp>
        <p:nvCxnSpPr>
          <p:cNvPr id="77" name="直接箭头连接符 76">
            <a:extLst>
              <a:ext uri="{FF2B5EF4-FFF2-40B4-BE49-F238E27FC236}">
                <a16:creationId xmlns:a16="http://schemas.microsoft.com/office/drawing/2014/main" id="{8D25BFB3-6186-48C9-ADA5-35C7DDB95569}"/>
              </a:ext>
            </a:extLst>
          </p:cNvPr>
          <p:cNvCxnSpPr>
            <a:cxnSpLocks/>
          </p:cNvCxnSpPr>
          <p:nvPr/>
        </p:nvCxnSpPr>
        <p:spPr>
          <a:xfrm>
            <a:off x="1333500" y="5256546"/>
            <a:ext cx="297180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AAC58508-A998-4A2E-BB87-0258CA71B4D0}"/>
              </a:ext>
            </a:extLst>
          </p:cNvPr>
          <p:cNvCxnSpPr/>
          <p:nvPr/>
        </p:nvCxnSpPr>
        <p:spPr>
          <a:xfrm flipV="1">
            <a:off x="1333500" y="3551571"/>
            <a:ext cx="0" cy="169545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4A0D7A4-E9DC-4520-B25C-1703FCBB5E4C}"/>
              </a:ext>
            </a:extLst>
          </p:cNvPr>
          <p:cNvCxnSpPr>
            <a:cxnSpLocks/>
          </p:cNvCxnSpPr>
          <p:nvPr/>
        </p:nvCxnSpPr>
        <p:spPr>
          <a:xfrm flipV="1">
            <a:off x="3228975" y="4248149"/>
            <a:ext cx="0" cy="99887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22A2E7C0-9E6A-4045-9B31-670B7C197867}"/>
              </a:ext>
            </a:extLst>
          </p:cNvPr>
          <p:cNvCxnSpPr>
            <a:cxnSpLocks/>
          </p:cNvCxnSpPr>
          <p:nvPr/>
        </p:nvCxnSpPr>
        <p:spPr>
          <a:xfrm flipV="1">
            <a:off x="2971800" y="4248149"/>
            <a:ext cx="0" cy="99887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AE3D6D32-CF44-430D-90C7-F93EBD4B9065}"/>
              </a:ext>
            </a:extLst>
          </p:cNvPr>
          <p:cNvCxnSpPr>
            <a:cxnSpLocks/>
          </p:cNvCxnSpPr>
          <p:nvPr/>
        </p:nvCxnSpPr>
        <p:spPr>
          <a:xfrm flipV="1">
            <a:off x="2771775" y="4248149"/>
            <a:ext cx="0" cy="100839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FF11A71D-FF1C-46BE-8F86-D6B1A8917483}"/>
              </a:ext>
            </a:extLst>
          </p:cNvPr>
          <p:cNvCxnSpPr>
            <a:cxnSpLocks/>
          </p:cNvCxnSpPr>
          <p:nvPr/>
        </p:nvCxnSpPr>
        <p:spPr>
          <a:xfrm>
            <a:off x="2228850" y="4772024"/>
            <a:ext cx="0" cy="4749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2277167F-4C67-4959-BDEE-F6F46E3507DA}"/>
              </a:ext>
            </a:extLst>
          </p:cNvPr>
          <p:cNvCxnSpPr>
            <a:cxnSpLocks/>
          </p:cNvCxnSpPr>
          <p:nvPr/>
        </p:nvCxnSpPr>
        <p:spPr>
          <a:xfrm>
            <a:off x="2400300" y="4781549"/>
            <a:ext cx="0" cy="4749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88D580CB-B2C7-4469-B021-88081C1C96D3}"/>
              </a:ext>
            </a:extLst>
          </p:cNvPr>
          <p:cNvCxnSpPr>
            <a:cxnSpLocks/>
          </p:cNvCxnSpPr>
          <p:nvPr/>
        </p:nvCxnSpPr>
        <p:spPr>
          <a:xfrm>
            <a:off x="2552700" y="4772024"/>
            <a:ext cx="0" cy="4749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F8D8D524-BA80-4EA8-8F35-A2958E4598F2}"/>
              </a:ext>
            </a:extLst>
          </p:cNvPr>
          <p:cNvCxnSpPr>
            <a:cxnSpLocks/>
          </p:cNvCxnSpPr>
          <p:nvPr/>
        </p:nvCxnSpPr>
        <p:spPr>
          <a:xfrm>
            <a:off x="1876425" y="4991099"/>
            <a:ext cx="0" cy="25592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2620C687-BFB6-49C8-BBAA-DC9469D06322}"/>
              </a:ext>
            </a:extLst>
          </p:cNvPr>
          <p:cNvCxnSpPr>
            <a:cxnSpLocks/>
          </p:cNvCxnSpPr>
          <p:nvPr/>
        </p:nvCxnSpPr>
        <p:spPr>
          <a:xfrm>
            <a:off x="2038350" y="4991099"/>
            <a:ext cx="0" cy="25592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443FB07F-6183-4E5D-AD14-A719CEFB6F27}"/>
              </a:ext>
            </a:extLst>
          </p:cNvPr>
          <p:cNvCxnSpPr>
            <a:cxnSpLocks/>
          </p:cNvCxnSpPr>
          <p:nvPr/>
        </p:nvCxnSpPr>
        <p:spPr>
          <a:xfrm>
            <a:off x="1704975" y="4991099"/>
            <a:ext cx="0" cy="25592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FD6E555-36D1-4174-A087-101109810920}"/>
              </a:ext>
            </a:extLst>
          </p:cNvPr>
          <p:cNvCxnSpPr/>
          <p:nvPr/>
        </p:nvCxnSpPr>
        <p:spPr>
          <a:xfrm flipH="1">
            <a:off x="1333500" y="4991099"/>
            <a:ext cx="70485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6007CF3-BFFE-43DC-BCD5-1AE9888394DA}"/>
              </a:ext>
            </a:extLst>
          </p:cNvPr>
          <p:cNvCxnSpPr>
            <a:cxnSpLocks/>
          </p:cNvCxnSpPr>
          <p:nvPr/>
        </p:nvCxnSpPr>
        <p:spPr>
          <a:xfrm flipH="1" flipV="1">
            <a:off x="1333500" y="4781549"/>
            <a:ext cx="1247775" cy="95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72A25F5-74F7-4CEB-8B46-6157951F46D1}"/>
              </a:ext>
            </a:extLst>
          </p:cNvPr>
          <p:cNvCxnSpPr>
            <a:cxnSpLocks/>
          </p:cNvCxnSpPr>
          <p:nvPr/>
        </p:nvCxnSpPr>
        <p:spPr>
          <a:xfrm flipH="1">
            <a:off x="1333500" y="4248148"/>
            <a:ext cx="1895476"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左大括号 12">
            <a:extLst>
              <a:ext uri="{FF2B5EF4-FFF2-40B4-BE49-F238E27FC236}">
                <a16:creationId xmlns:a16="http://schemas.microsoft.com/office/drawing/2014/main" id="{69499551-3BC0-43BC-8F91-71ADA902D52F}"/>
              </a:ext>
            </a:extLst>
          </p:cNvPr>
          <p:cNvSpPr/>
          <p:nvPr/>
        </p:nvSpPr>
        <p:spPr>
          <a:xfrm rot="16200000">
            <a:off x="2957064" y="5110755"/>
            <a:ext cx="134866" cy="59207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44A013DD-C03A-4BDC-AB43-5A9D13A778DE}"/>
                  </a:ext>
                </a:extLst>
              </p:cNvPr>
              <p:cNvSpPr/>
              <p:nvPr/>
            </p:nvSpPr>
            <p:spPr>
              <a:xfrm>
                <a:off x="2652183" y="5509959"/>
                <a:ext cx="788549" cy="3058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00" i="1" dirty="0">
                          <a:latin typeface="Cambria Math" panose="02040503050406030204" pitchFamily="18" charset="0"/>
                        </a:rPr>
                        <m:t>𝑛</m:t>
                      </m:r>
                      <m:r>
                        <a:rPr lang="zh-CN" altLang="en-US" sz="1300" dirty="0">
                          <a:latin typeface="Cambria Math" panose="02040503050406030204" pitchFamily="18" charset="0"/>
                        </a:rPr>
                        <m:t>∗</m:t>
                      </m:r>
                      <m:sSup>
                        <m:sSupPr>
                          <m:ctrlPr>
                            <a:rPr lang="zh-CN" altLang="en-US" sz="1300" i="1" dirty="0">
                              <a:latin typeface="Cambria Math" panose="02040503050406030204" pitchFamily="18" charset="0"/>
                            </a:rPr>
                          </m:ctrlPr>
                        </m:sSupPr>
                        <m:e>
                          <m:acc>
                            <m:accPr>
                              <m:chr m:val="̂"/>
                              <m:ctrlPr>
                                <a:rPr lang="zh-CN" altLang="en-US" sz="1300" i="1" dirty="0">
                                  <a:latin typeface="Cambria Math" panose="02040503050406030204" pitchFamily="18" charset="0"/>
                                </a:rPr>
                              </m:ctrlPr>
                            </m:accPr>
                            <m:e>
                              <m:r>
                                <a:rPr lang="zh-CN" altLang="en-US" sz="1300" i="1" dirty="0">
                                  <a:latin typeface="Cambria Math" panose="02040503050406030204" pitchFamily="18" charset="0"/>
                                </a:rPr>
                                <m:t>𝑤</m:t>
                              </m:r>
                            </m:e>
                          </m:acc>
                        </m:e>
                        <m:sup>
                          <m:d>
                            <m:dPr>
                              <m:ctrlPr>
                                <a:rPr lang="zh-CN" altLang="en-US" sz="1300" i="1" dirty="0">
                                  <a:latin typeface="Cambria Math" panose="02040503050406030204" pitchFamily="18" charset="0"/>
                                </a:rPr>
                              </m:ctrlPr>
                            </m:dPr>
                            <m:e>
                              <m:r>
                                <a:rPr lang="en-US" altLang="zh-CN" sz="1300" dirty="0">
                                  <a:latin typeface="Cambria Math" panose="02040503050406030204" pitchFamily="18" charset="0"/>
                                </a:rPr>
                                <m:t>3</m:t>
                              </m:r>
                            </m:e>
                          </m:d>
                        </m:sup>
                      </m:sSup>
                    </m:oMath>
                  </m:oMathPara>
                </a14:m>
                <a:endParaRPr lang="zh-CN" altLang="en-US" sz="1300" dirty="0"/>
              </a:p>
            </p:txBody>
          </p:sp>
        </mc:Choice>
        <mc:Fallback xmlns="">
          <p:sp>
            <p:nvSpPr>
              <p:cNvPr id="14" name="矩形 13">
                <a:extLst>
                  <a:ext uri="{FF2B5EF4-FFF2-40B4-BE49-F238E27FC236}">
                    <a16:creationId xmlns:a16="http://schemas.microsoft.com/office/drawing/2014/main" id="{44A013DD-C03A-4BDC-AB43-5A9D13A778DE}"/>
                  </a:ext>
                </a:extLst>
              </p:cNvPr>
              <p:cNvSpPr>
                <a:spLocks noRot="1" noChangeAspect="1" noMove="1" noResize="1" noEditPoints="1" noAdjustHandles="1" noChangeArrowheads="1" noChangeShapeType="1" noTextEdit="1"/>
              </p:cNvSpPr>
              <p:nvPr/>
            </p:nvSpPr>
            <p:spPr>
              <a:xfrm>
                <a:off x="2652183" y="5509959"/>
                <a:ext cx="788549" cy="305853"/>
              </a:xfrm>
              <a:prstGeom prst="rect">
                <a:avLst/>
              </a:prstGeom>
              <a:blipFill>
                <a:blip r:embed="rId3"/>
                <a:stretch>
                  <a:fillRect r="-7752"/>
                </a:stretch>
              </a:blipFill>
            </p:spPr>
            <p:txBody>
              <a:bodyPr/>
              <a:lstStyle/>
              <a:p>
                <a:r>
                  <a:rPr lang="zh-CN" altLang="en-US">
                    <a:noFill/>
                  </a:rPr>
                  <a:t> </a:t>
                </a:r>
              </a:p>
            </p:txBody>
          </p:sp>
        </mc:Fallback>
      </mc:AlternateContent>
      <p:sp>
        <p:nvSpPr>
          <p:cNvPr id="37" name="左大括号 36">
            <a:extLst>
              <a:ext uri="{FF2B5EF4-FFF2-40B4-BE49-F238E27FC236}">
                <a16:creationId xmlns:a16="http://schemas.microsoft.com/office/drawing/2014/main" id="{DE625893-0A04-4F20-A0A0-EB4DFDAE8594}"/>
              </a:ext>
            </a:extLst>
          </p:cNvPr>
          <p:cNvSpPr/>
          <p:nvPr/>
        </p:nvSpPr>
        <p:spPr>
          <a:xfrm rot="16200000">
            <a:off x="2332866" y="5184088"/>
            <a:ext cx="134867" cy="467487"/>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FA20E81A-8634-4899-9AEC-FA49956A8881}"/>
                  </a:ext>
                </a:extLst>
              </p:cNvPr>
              <p:cNvSpPr/>
              <p:nvPr/>
            </p:nvSpPr>
            <p:spPr>
              <a:xfrm>
                <a:off x="2074773" y="5503127"/>
                <a:ext cx="788549" cy="3058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00" i="1" dirty="0" smtClean="0">
                          <a:latin typeface="Cambria Math" panose="02040503050406030204" pitchFamily="18" charset="0"/>
                        </a:rPr>
                        <m:t>𝑛</m:t>
                      </m:r>
                      <m:r>
                        <a:rPr lang="zh-CN" altLang="en-US" sz="1300" dirty="0">
                          <a:latin typeface="Cambria Math" panose="02040503050406030204" pitchFamily="18" charset="0"/>
                        </a:rPr>
                        <m:t>∗</m:t>
                      </m:r>
                      <m:sSup>
                        <m:sSupPr>
                          <m:ctrlPr>
                            <a:rPr lang="zh-CN" altLang="en-US" sz="1300" i="1" dirty="0">
                              <a:latin typeface="Cambria Math" panose="02040503050406030204" pitchFamily="18" charset="0"/>
                            </a:rPr>
                          </m:ctrlPr>
                        </m:sSupPr>
                        <m:e>
                          <m:acc>
                            <m:accPr>
                              <m:chr m:val="̂"/>
                              <m:ctrlPr>
                                <a:rPr lang="zh-CN" altLang="en-US" sz="1300" i="1" dirty="0">
                                  <a:latin typeface="Cambria Math" panose="02040503050406030204" pitchFamily="18" charset="0"/>
                                </a:rPr>
                              </m:ctrlPr>
                            </m:accPr>
                            <m:e>
                              <m:r>
                                <a:rPr lang="zh-CN" altLang="en-US" sz="1300" i="1" dirty="0">
                                  <a:latin typeface="Cambria Math" panose="02040503050406030204" pitchFamily="18" charset="0"/>
                                </a:rPr>
                                <m:t>𝑤</m:t>
                              </m:r>
                            </m:e>
                          </m:acc>
                        </m:e>
                        <m:sup>
                          <m:d>
                            <m:dPr>
                              <m:ctrlPr>
                                <a:rPr lang="zh-CN" altLang="en-US" sz="1300" i="1" dirty="0">
                                  <a:latin typeface="Cambria Math" panose="02040503050406030204" pitchFamily="18" charset="0"/>
                                </a:rPr>
                              </m:ctrlPr>
                            </m:dPr>
                            <m:e>
                              <m:r>
                                <a:rPr lang="en-US" altLang="zh-CN" sz="1300" b="0" i="0" dirty="0" smtClean="0">
                                  <a:latin typeface="Cambria Math" panose="02040503050406030204" pitchFamily="18" charset="0"/>
                                </a:rPr>
                                <m:t>2</m:t>
                              </m:r>
                            </m:e>
                          </m:d>
                        </m:sup>
                      </m:sSup>
                    </m:oMath>
                  </m:oMathPara>
                </a14:m>
                <a:endParaRPr lang="zh-CN" altLang="en-US" sz="1300" dirty="0"/>
              </a:p>
            </p:txBody>
          </p:sp>
        </mc:Choice>
        <mc:Fallback xmlns="">
          <p:sp>
            <p:nvSpPr>
              <p:cNvPr id="38" name="矩形 37">
                <a:extLst>
                  <a:ext uri="{FF2B5EF4-FFF2-40B4-BE49-F238E27FC236}">
                    <a16:creationId xmlns:a16="http://schemas.microsoft.com/office/drawing/2014/main" id="{FA20E81A-8634-4899-9AEC-FA49956A8881}"/>
                  </a:ext>
                </a:extLst>
              </p:cNvPr>
              <p:cNvSpPr>
                <a:spLocks noRot="1" noChangeAspect="1" noMove="1" noResize="1" noEditPoints="1" noAdjustHandles="1" noChangeArrowheads="1" noChangeShapeType="1" noTextEdit="1"/>
              </p:cNvSpPr>
              <p:nvPr/>
            </p:nvSpPr>
            <p:spPr>
              <a:xfrm>
                <a:off x="2074773" y="5503127"/>
                <a:ext cx="788549" cy="305853"/>
              </a:xfrm>
              <a:prstGeom prst="rect">
                <a:avLst/>
              </a:prstGeom>
              <a:blipFill>
                <a:blip r:embed="rId4"/>
                <a:stretch>
                  <a:fillRect r="-6923"/>
                </a:stretch>
              </a:blipFill>
            </p:spPr>
            <p:txBody>
              <a:bodyPr/>
              <a:lstStyle/>
              <a:p>
                <a:r>
                  <a:rPr lang="zh-CN" altLang="en-US">
                    <a:noFill/>
                  </a:rPr>
                  <a:t> </a:t>
                </a:r>
              </a:p>
            </p:txBody>
          </p:sp>
        </mc:Fallback>
      </mc:AlternateContent>
      <p:sp>
        <p:nvSpPr>
          <p:cNvPr id="39" name="左大括号 38">
            <a:extLst>
              <a:ext uri="{FF2B5EF4-FFF2-40B4-BE49-F238E27FC236}">
                <a16:creationId xmlns:a16="http://schemas.microsoft.com/office/drawing/2014/main" id="{E34FBAF9-7C71-4814-A4E7-F8A94AD6BFD8}"/>
              </a:ext>
            </a:extLst>
          </p:cNvPr>
          <p:cNvSpPr/>
          <p:nvPr/>
        </p:nvSpPr>
        <p:spPr>
          <a:xfrm rot="16200000">
            <a:off x="1818170" y="5173048"/>
            <a:ext cx="134867" cy="467487"/>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6D898105-2B82-4F6A-BAB7-46738FEF6D15}"/>
                  </a:ext>
                </a:extLst>
              </p:cNvPr>
              <p:cNvSpPr/>
              <p:nvPr/>
            </p:nvSpPr>
            <p:spPr>
              <a:xfrm>
                <a:off x="1504111" y="5511213"/>
                <a:ext cx="788549" cy="3058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00" i="1" dirty="0" smtClean="0">
                          <a:latin typeface="Cambria Math" panose="02040503050406030204" pitchFamily="18" charset="0"/>
                        </a:rPr>
                        <m:t>𝑛</m:t>
                      </m:r>
                      <m:r>
                        <a:rPr lang="zh-CN" altLang="en-US" sz="1300" dirty="0">
                          <a:latin typeface="Cambria Math" panose="02040503050406030204" pitchFamily="18" charset="0"/>
                        </a:rPr>
                        <m:t>∗</m:t>
                      </m:r>
                      <m:sSup>
                        <m:sSupPr>
                          <m:ctrlPr>
                            <a:rPr lang="zh-CN" altLang="en-US" sz="1300" i="1" dirty="0">
                              <a:latin typeface="Cambria Math" panose="02040503050406030204" pitchFamily="18" charset="0"/>
                            </a:rPr>
                          </m:ctrlPr>
                        </m:sSupPr>
                        <m:e>
                          <m:acc>
                            <m:accPr>
                              <m:chr m:val="̂"/>
                              <m:ctrlPr>
                                <a:rPr lang="zh-CN" altLang="en-US" sz="1300" i="1" dirty="0">
                                  <a:latin typeface="Cambria Math" panose="02040503050406030204" pitchFamily="18" charset="0"/>
                                </a:rPr>
                              </m:ctrlPr>
                            </m:accPr>
                            <m:e>
                              <m:r>
                                <a:rPr lang="zh-CN" altLang="en-US" sz="1300" i="1" dirty="0">
                                  <a:latin typeface="Cambria Math" panose="02040503050406030204" pitchFamily="18" charset="0"/>
                                </a:rPr>
                                <m:t>𝑤</m:t>
                              </m:r>
                            </m:e>
                          </m:acc>
                        </m:e>
                        <m:sup>
                          <m:d>
                            <m:dPr>
                              <m:ctrlPr>
                                <a:rPr lang="zh-CN" altLang="en-US" sz="1300" i="1" dirty="0">
                                  <a:latin typeface="Cambria Math" panose="02040503050406030204" pitchFamily="18" charset="0"/>
                                </a:rPr>
                              </m:ctrlPr>
                            </m:dPr>
                            <m:e>
                              <m:r>
                                <a:rPr lang="en-US" altLang="zh-CN" sz="1300" b="0" i="0" dirty="0" smtClean="0">
                                  <a:latin typeface="Cambria Math" panose="02040503050406030204" pitchFamily="18" charset="0"/>
                                </a:rPr>
                                <m:t>1</m:t>
                              </m:r>
                            </m:e>
                          </m:d>
                        </m:sup>
                      </m:sSup>
                    </m:oMath>
                  </m:oMathPara>
                </a14:m>
                <a:endParaRPr lang="zh-CN" altLang="en-US" sz="1300" dirty="0"/>
              </a:p>
            </p:txBody>
          </p:sp>
        </mc:Choice>
        <mc:Fallback xmlns="">
          <p:sp>
            <p:nvSpPr>
              <p:cNvPr id="40" name="矩形 39">
                <a:extLst>
                  <a:ext uri="{FF2B5EF4-FFF2-40B4-BE49-F238E27FC236}">
                    <a16:creationId xmlns:a16="http://schemas.microsoft.com/office/drawing/2014/main" id="{6D898105-2B82-4F6A-BAB7-46738FEF6D15}"/>
                  </a:ext>
                </a:extLst>
              </p:cNvPr>
              <p:cNvSpPr>
                <a:spLocks noRot="1" noChangeAspect="1" noMove="1" noResize="1" noEditPoints="1" noAdjustHandles="1" noChangeArrowheads="1" noChangeShapeType="1" noTextEdit="1"/>
              </p:cNvSpPr>
              <p:nvPr/>
            </p:nvSpPr>
            <p:spPr>
              <a:xfrm>
                <a:off x="1504111" y="5511213"/>
                <a:ext cx="788549" cy="305853"/>
              </a:xfrm>
              <a:prstGeom prst="rect">
                <a:avLst/>
              </a:prstGeom>
              <a:blipFill>
                <a:blip r:embed="rId5"/>
                <a:stretch>
                  <a:fillRect r="-6977"/>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54806578-A887-45AA-9042-15035DA3C394}"/>
              </a:ext>
            </a:extLst>
          </p:cNvPr>
          <p:cNvSpPr txBox="1"/>
          <p:nvPr/>
        </p:nvSpPr>
        <p:spPr>
          <a:xfrm>
            <a:off x="3445690" y="4390037"/>
            <a:ext cx="1052470" cy="646331"/>
          </a:xfrm>
          <a:prstGeom prst="rect">
            <a:avLst/>
          </a:prstGeom>
          <a:noFill/>
        </p:spPr>
        <p:txBody>
          <a:bodyPr wrap="square" rtlCol="0">
            <a:spAutoFit/>
          </a:bodyPr>
          <a:lstStyle/>
          <a:p>
            <a:r>
              <a:rPr lang="en-US" altLang="zh-CN" sz="3600" dirty="0"/>
              <a:t>···</a:t>
            </a:r>
            <a:endParaRPr lang="zh-CN" altLang="en-US" sz="3600"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C5AC8E2-7D22-4194-9123-13BABE6BF76C}"/>
                  </a:ext>
                </a:extLst>
              </p:cNvPr>
              <p:cNvSpPr txBox="1"/>
              <p:nvPr/>
            </p:nvSpPr>
            <p:spPr>
              <a:xfrm>
                <a:off x="866079" y="4058945"/>
                <a:ext cx="375616" cy="229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sz="1400" i="1" dirty="0">
                              <a:latin typeface="Cambria Math" panose="02040503050406030204" pitchFamily="18" charset="0"/>
                            </a:rPr>
                          </m:ctrlPr>
                        </m:sSupPr>
                        <m:e>
                          <m:acc>
                            <m:accPr>
                              <m:chr m:val="̂"/>
                              <m:ctrlPr>
                                <a:rPr lang="zh-CN" altLang="en-US" sz="1400" i="1" dirty="0">
                                  <a:latin typeface="Cambria Math" panose="02040503050406030204" pitchFamily="18" charset="0"/>
                                </a:rPr>
                              </m:ctrlPr>
                            </m:accPr>
                            <m:e>
                              <m:r>
                                <a:rPr lang="zh-CN" altLang="en-US" sz="1400" i="1" dirty="0">
                                  <a:latin typeface="Cambria Math" panose="02040503050406030204" pitchFamily="18" charset="0"/>
                                </a:rPr>
                                <m:t>𝑤</m:t>
                              </m:r>
                            </m:e>
                          </m:acc>
                        </m:e>
                        <m:sup>
                          <m:d>
                            <m:dPr>
                              <m:ctrlPr>
                                <a:rPr lang="zh-CN" altLang="en-US" sz="1400" i="1" dirty="0">
                                  <a:latin typeface="Cambria Math" panose="02040503050406030204" pitchFamily="18" charset="0"/>
                                </a:rPr>
                              </m:ctrlPr>
                            </m:dPr>
                            <m:e>
                              <m:r>
                                <a:rPr lang="en-US" altLang="zh-CN" sz="1400" b="0" i="0" dirty="0" smtClean="0">
                                  <a:latin typeface="Cambria Math" panose="02040503050406030204" pitchFamily="18" charset="0"/>
                                </a:rPr>
                                <m:t>3</m:t>
                              </m:r>
                            </m:e>
                          </m:d>
                        </m:sup>
                      </m:sSup>
                    </m:oMath>
                  </m:oMathPara>
                </a14:m>
                <a:endParaRPr lang="zh-CN" altLang="en-US" sz="1400" dirty="0"/>
              </a:p>
            </p:txBody>
          </p:sp>
        </mc:Choice>
        <mc:Fallback xmlns="">
          <p:sp>
            <p:nvSpPr>
              <p:cNvPr id="23" name="文本框 22">
                <a:extLst>
                  <a:ext uri="{FF2B5EF4-FFF2-40B4-BE49-F238E27FC236}">
                    <a16:creationId xmlns:a16="http://schemas.microsoft.com/office/drawing/2014/main" id="{5C5AC8E2-7D22-4194-9123-13BABE6BF76C}"/>
                  </a:ext>
                </a:extLst>
              </p:cNvPr>
              <p:cNvSpPr txBox="1">
                <a:spLocks noRot="1" noChangeAspect="1" noMove="1" noResize="1" noEditPoints="1" noAdjustHandles="1" noChangeArrowheads="1" noChangeShapeType="1" noTextEdit="1"/>
              </p:cNvSpPr>
              <p:nvPr/>
            </p:nvSpPr>
            <p:spPr>
              <a:xfrm>
                <a:off x="866079" y="4058945"/>
                <a:ext cx="375616" cy="229935"/>
              </a:xfrm>
              <a:prstGeom prst="rect">
                <a:avLst/>
              </a:prstGeom>
              <a:blipFill>
                <a:blip r:embed="rId6"/>
                <a:stretch>
                  <a:fillRect l="-9677" t="-18421" r="-290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95AE3476-B59A-4B1D-974A-2236C96008E2}"/>
                  </a:ext>
                </a:extLst>
              </p:cNvPr>
              <p:cNvSpPr txBox="1"/>
              <p:nvPr/>
            </p:nvSpPr>
            <p:spPr>
              <a:xfrm>
                <a:off x="866079" y="4657056"/>
                <a:ext cx="375616" cy="229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sz="1400" i="1" dirty="0" smtClean="0">
                              <a:latin typeface="Cambria Math" panose="02040503050406030204" pitchFamily="18" charset="0"/>
                            </a:rPr>
                          </m:ctrlPr>
                        </m:sSupPr>
                        <m:e>
                          <m:acc>
                            <m:accPr>
                              <m:chr m:val="̂"/>
                              <m:ctrlPr>
                                <a:rPr lang="zh-CN" altLang="en-US" sz="1400" i="1" dirty="0">
                                  <a:latin typeface="Cambria Math" panose="02040503050406030204" pitchFamily="18" charset="0"/>
                                </a:rPr>
                              </m:ctrlPr>
                            </m:accPr>
                            <m:e>
                              <m:r>
                                <a:rPr lang="zh-CN" altLang="en-US" sz="1400" i="1" dirty="0">
                                  <a:latin typeface="Cambria Math" panose="02040503050406030204" pitchFamily="18" charset="0"/>
                                </a:rPr>
                                <m:t>𝑤</m:t>
                              </m:r>
                            </m:e>
                          </m:acc>
                        </m:e>
                        <m:sup>
                          <m:d>
                            <m:dPr>
                              <m:ctrlPr>
                                <a:rPr lang="zh-CN" altLang="en-US" sz="1400" i="1" dirty="0">
                                  <a:latin typeface="Cambria Math" panose="02040503050406030204" pitchFamily="18" charset="0"/>
                                </a:rPr>
                              </m:ctrlPr>
                            </m:dPr>
                            <m:e>
                              <m:r>
                                <a:rPr lang="en-US" altLang="zh-CN" sz="1400" b="0" i="0" dirty="0" smtClean="0">
                                  <a:latin typeface="Cambria Math" panose="02040503050406030204" pitchFamily="18" charset="0"/>
                                </a:rPr>
                                <m:t>2</m:t>
                              </m:r>
                            </m:e>
                          </m:d>
                        </m:sup>
                      </m:sSup>
                    </m:oMath>
                  </m:oMathPara>
                </a14:m>
                <a:endParaRPr lang="zh-CN" altLang="en-US" sz="1400" dirty="0"/>
              </a:p>
            </p:txBody>
          </p:sp>
        </mc:Choice>
        <mc:Fallback xmlns="">
          <p:sp>
            <p:nvSpPr>
              <p:cNvPr id="43" name="文本框 42">
                <a:extLst>
                  <a:ext uri="{FF2B5EF4-FFF2-40B4-BE49-F238E27FC236}">
                    <a16:creationId xmlns:a16="http://schemas.microsoft.com/office/drawing/2014/main" id="{95AE3476-B59A-4B1D-974A-2236C96008E2}"/>
                  </a:ext>
                </a:extLst>
              </p:cNvPr>
              <p:cNvSpPr txBox="1">
                <a:spLocks noRot="1" noChangeAspect="1" noMove="1" noResize="1" noEditPoints="1" noAdjustHandles="1" noChangeArrowheads="1" noChangeShapeType="1" noTextEdit="1"/>
              </p:cNvSpPr>
              <p:nvPr/>
            </p:nvSpPr>
            <p:spPr>
              <a:xfrm>
                <a:off x="866079" y="4657056"/>
                <a:ext cx="375616" cy="229935"/>
              </a:xfrm>
              <a:prstGeom prst="rect">
                <a:avLst/>
              </a:prstGeom>
              <a:blipFill>
                <a:blip r:embed="rId7"/>
                <a:stretch>
                  <a:fillRect l="-9677" t="-18421" r="-290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4959337B-62D5-47BE-A6E3-52351F1D5C99}"/>
                  </a:ext>
                </a:extLst>
              </p:cNvPr>
              <p:cNvSpPr txBox="1"/>
              <p:nvPr/>
            </p:nvSpPr>
            <p:spPr>
              <a:xfrm>
                <a:off x="866079" y="4921400"/>
                <a:ext cx="375616" cy="229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sz="1400" i="1" dirty="0" smtClean="0">
                              <a:latin typeface="Cambria Math" panose="02040503050406030204" pitchFamily="18" charset="0"/>
                            </a:rPr>
                          </m:ctrlPr>
                        </m:sSupPr>
                        <m:e>
                          <m:acc>
                            <m:accPr>
                              <m:chr m:val="̂"/>
                              <m:ctrlPr>
                                <a:rPr lang="zh-CN" altLang="en-US" sz="1400" i="1" dirty="0">
                                  <a:latin typeface="Cambria Math" panose="02040503050406030204" pitchFamily="18" charset="0"/>
                                </a:rPr>
                              </m:ctrlPr>
                            </m:accPr>
                            <m:e>
                              <m:r>
                                <a:rPr lang="zh-CN" altLang="en-US" sz="1400" i="1" dirty="0">
                                  <a:latin typeface="Cambria Math" panose="02040503050406030204" pitchFamily="18" charset="0"/>
                                </a:rPr>
                                <m:t>𝑤</m:t>
                              </m:r>
                            </m:e>
                          </m:acc>
                        </m:e>
                        <m:sup>
                          <m:d>
                            <m:dPr>
                              <m:ctrlPr>
                                <a:rPr lang="zh-CN" altLang="en-US" sz="1400" i="1" dirty="0">
                                  <a:latin typeface="Cambria Math" panose="02040503050406030204" pitchFamily="18" charset="0"/>
                                </a:rPr>
                              </m:ctrlPr>
                            </m:dPr>
                            <m:e>
                              <m:r>
                                <a:rPr lang="en-US" altLang="zh-CN" sz="1400" b="0" i="0" dirty="0" smtClean="0">
                                  <a:latin typeface="Cambria Math" panose="02040503050406030204" pitchFamily="18" charset="0"/>
                                </a:rPr>
                                <m:t>1</m:t>
                              </m:r>
                            </m:e>
                          </m:d>
                        </m:sup>
                      </m:sSup>
                    </m:oMath>
                  </m:oMathPara>
                </a14:m>
                <a:endParaRPr lang="zh-CN" altLang="en-US" sz="1400" dirty="0"/>
              </a:p>
            </p:txBody>
          </p:sp>
        </mc:Choice>
        <mc:Fallback xmlns="">
          <p:sp>
            <p:nvSpPr>
              <p:cNvPr id="44" name="文本框 43">
                <a:extLst>
                  <a:ext uri="{FF2B5EF4-FFF2-40B4-BE49-F238E27FC236}">
                    <a16:creationId xmlns:a16="http://schemas.microsoft.com/office/drawing/2014/main" id="{4959337B-62D5-47BE-A6E3-52351F1D5C99}"/>
                  </a:ext>
                </a:extLst>
              </p:cNvPr>
              <p:cNvSpPr txBox="1">
                <a:spLocks noRot="1" noChangeAspect="1" noMove="1" noResize="1" noEditPoints="1" noAdjustHandles="1" noChangeArrowheads="1" noChangeShapeType="1" noTextEdit="1"/>
              </p:cNvSpPr>
              <p:nvPr/>
            </p:nvSpPr>
            <p:spPr>
              <a:xfrm>
                <a:off x="866079" y="4921400"/>
                <a:ext cx="375616" cy="229935"/>
              </a:xfrm>
              <a:prstGeom prst="rect">
                <a:avLst/>
              </a:prstGeom>
              <a:blipFill>
                <a:blip r:embed="rId8"/>
                <a:stretch>
                  <a:fillRect l="-9677" t="-15789" r="-29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26579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674839-B1C1-46DF-AF2A-F615A9C65855}"/>
              </a:ext>
            </a:extLst>
          </p:cNvPr>
          <p:cNvSpPr/>
          <p:nvPr/>
        </p:nvSpPr>
        <p:spPr>
          <a:xfrm>
            <a:off x="1200151" y="1213009"/>
            <a:ext cx="8934450" cy="1323439"/>
          </a:xfrm>
          <a:prstGeom prst="rect">
            <a:avLst/>
          </a:prstGeom>
        </p:spPr>
        <p:txBody>
          <a:bodyPr wrap="square">
            <a:spAutoFit/>
          </a:bodyPr>
          <a:lstStyle/>
          <a:p>
            <a:r>
              <a:rPr lang="zh-CN" altLang="en-US" sz="2000" dirty="0"/>
              <a:t>实际在运用于视觉的时候很容易发现，如果不使用重采样，粒子的位置将会逐渐分散到图像的边缘，这就很不利于我们对物体进行追踪，使用重采样相当于重新分配粒子的位置，让粒子比较集中地分布在目标的周边位置，以便提高检测的准确性。</a:t>
            </a:r>
            <a:endParaRPr lang="en-US" altLang="zh-CN" sz="2000" dirty="0"/>
          </a:p>
        </p:txBody>
      </p:sp>
      <p:sp>
        <p:nvSpPr>
          <p:cNvPr id="4" name="文本框 3">
            <a:extLst>
              <a:ext uri="{FF2B5EF4-FFF2-40B4-BE49-F238E27FC236}">
                <a16:creationId xmlns:a16="http://schemas.microsoft.com/office/drawing/2014/main" id="{02639872-60CA-4E2B-9554-CE29F7738885}"/>
              </a:ext>
            </a:extLst>
          </p:cNvPr>
          <p:cNvSpPr txBox="1"/>
          <p:nvPr/>
        </p:nvSpPr>
        <p:spPr>
          <a:xfrm>
            <a:off x="1200151" y="2676525"/>
            <a:ext cx="8934450" cy="2246769"/>
          </a:xfrm>
          <a:prstGeom prst="rect">
            <a:avLst/>
          </a:prstGeom>
          <a:noFill/>
        </p:spPr>
        <p:txBody>
          <a:bodyPr wrap="square" rtlCol="0">
            <a:spAutoFit/>
          </a:bodyPr>
          <a:lstStyle/>
          <a:p>
            <a:r>
              <a:rPr lang="zh-CN" altLang="en-US" sz="2000" dirty="0"/>
              <a:t>为了帮助理解，这里我结合网上和自己的理解举个例子，现在我们想要通过采样获得的数据预测下一时刻的期望，就相当于警察要通过警犬预测嫌疑人的位置，假设我们随机撒下</a:t>
            </a:r>
            <a:r>
              <a:rPr lang="en-US" altLang="zh-CN" sz="2000" dirty="0"/>
              <a:t>100</a:t>
            </a:r>
            <a:r>
              <a:rPr lang="zh-CN" altLang="en-US" sz="2000" dirty="0"/>
              <a:t>个粒子，相当于放出</a:t>
            </a:r>
            <a:r>
              <a:rPr lang="en-US" altLang="zh-CN" sz="2000" dirty="0"/>
              <a:t>100</a:t>
            </a:r>
            <a:r>
              <a:rPr lang="zh-CN" altLang="en-US" sz="2000" dirty="0"/>
              <a:t>只警犬去搜索，狗狗根据气味预测嫌疑人距离的远近就是粒子的权重，然后我们就可以通过</a:t>
            </a:r>
            <a:r>
              <a:rPr lang="en-US" altLang="zh-CN" sz="2000" dirty="0"/>
              <a:t>100</a:t>
            </a:r>
            <a:r>
              <a:rPr lang="zh-CN" altLang="en-US" sz="2000" dirty="0"/>
              <a:t>个数据预测出嫌疑人最可能所在的位置，重采样呢就是每次采样之后，为了提高效率，我们根据粒子权重分配粒子位置，相当于我们根据狗狗预测出嫌疑人的远近，有策略地往预测距离更近的地方放更多的狗。</a:t>
            </a:r>
          </a:p>
        </p:txBody>
      </p:sp>
    </p:spTree>
    <p:extLst>
      <p:ext uri="{BB962C8B-B14F-4D97-AF65-F5344CB8AC3E}">
        <p14:creationId xmlns:p14="http://schemas.microsoft.com/office/powerpoint/2010/main" val="36440806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9F8D2E6-16A7-4852-A691-B67B840BBE2F}"/>
              </a:ext>
            </a:extLst>
          </p:cNvPr>
          <p:cNvSpPr txBox="1"/>
          <p:nvPr/>
        </p:nvSpPr>
        <p:spPr>
          <a:xfrm>
            <a:off x="542925" y="133350"/>
            <a:ext cx="1620957"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效果展示</a:t>
            </a:r>
            <a:endParaRPr lang="zh-CN" altLang="en-US" sz="2800" dirty="0">
              <a:solidFill>
                <a:schemeClr val="bg1"/>
              </a:solidFill>
            </a:endParaRPr>
          </a:p>
        </p:txBody>
      </p:sp>
    </p:spTree>
    <p:extLst>
      <p:ext uri="{BB962C8B-B14F-4D97-AF65-F5344CB8AC3E}">
        <p14:creationId xmlns:p14="http://schemas.microsoft.com/office/powerpoint/2010/main" val="7151174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视觉运用</a:t>
            </a:r>
          </a:p>
        </p:txBody>
      </p:sp>
      <p:sp>
        <p:nvSpPr>
          <p:cNvPr id="6" name="文本框 5"/>
          <p:cNvSpPr txBox="1"/>
          <p:nvPr/>
        </p:nvSpPr>
        <p:spPr>
          <a:xfrm>
            <a:off x="769917" y="461358"/>
            <a:ext cx="1595479" cy="1569660"/>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第三部分</a:t>
            </a:r>
          </a:p>
        </p:txBody>
      </p:sp>
      <p:grpSp>
        <p:nvGrpSpPr>
          <p:cNvPr id="23" name="组合 22"/>
          <p:cNvGrpSpPr/>
          <p:nvPr/>
        </p:nvGrpSpPr>
        <p:grpSpPr>
          <a:xfrm>
            <a:off x="2268904" y="104775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BCD85F5D-D378-4FB2-B911-870C18B62549}"/>
              </a:ext>
            </a:extLst>
          </p:cNvPr>
          <p:cNvSpPr txBox="1"/>
          <p:nvPr/>
        </p:nvSpPr>
        <p:spPr>
          <a:xfrm>
            <a:off x="4848225" y="2308981"/>
            <a:ext cx="5791200" cy="1569660"/>
          </a:xfrm>
          <a:prstGeom prst="rect">
            <a:avLst/>
          </a:prstGeom>
          <a:noFill/>
        </p:spPr>
        <p:txBody>
          <a:bodyPr wrap="square" rtlCol="0">
            <a:spAutoFit/>
          </a:bodyPr>
          <a:lstStyle/>
          <a:p>
            <a:r>
              <a:rPr lang="zh-CN" altLang="en-US" sz="2400" dirty="0">
                <a:latin typeface="+mn-ea"/>
              </a:rPr>
              <a:t>单靠公式推导，粒子滤波其实并不能做到目标识别，但是主要是它那种随机取样，并将实际问题转化为概率的思想，为目标跟踪提供了方法</a:t>
            </a:r>
          </a:p>
        </p:txBody>
      </p:sp>
    </p:spTree>
    <p:extLst>
      <p:ext uri="{BB962C8B-B14F-4D97-AF65-F5344CB8AC3E}">
        <p14:creationId xmlns:p14="http://schemas.microsoft.com/office/powerpoint/2010/main" val="4644718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8A595C-9E3E-4ECC-A724-8704F4CC8202}"/>
              </a:ext>
            </a:extLst>
          </p:cNvPr>
          <p:cNvSpPr txBox="1"/>
          <p:nvPr/>
        </p:nvSpPr>
        <p:spPr>
          <a:xfrm>
            <a:off x="632693" y="146700"/>
            <a:ext cx="3589664"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编程思路</a:t>
            </a:r>
          </a:p>
        </p:txBody>
      </p:sp>
      <p:sp>
        <p:nvSpPr>
          <p:cNvPr id="3" name="矩形: 圆角 2">
            <a:extLst>
              <a:ext uri="{FF2B5EF4-FFF2-40B4-BE49-F238E27FC236}">
                <a16:creationId xmlns:a16="http://schemas.microsoft.com/office/drawing/2014/main" id="{F7D6D64A-E917-47E9-99A3-C8F92BB812B1}"/>
              </a:ext>
            </a:extLst>
          </p:cNvPr>
          <p:cNvSpPr/>
          <p:nvPr/>
        </p:nvSpPr>
        <p:spPr>
          <a:xfrm>
            <a:off x="981074" y="1657350"/>
            <a:ext cx="2105025" cy="131445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 name="直接箭头连接符 6">
            <a:extLst>
              <a:ext uri="{FF2B5EF4-FFF2-40B4-BE49-F238E27FC236}">
                <a16:creationId xmlns:a16="http://schemas.microsoft.com/office/drawing/2014/main" id="{F8A0B45D-6E68-436F-AD1C-2675CBAAD227}"/>
              </a:ext>
            </a:extLst>
          </p:cNvPr>
          <p:cNvCxnSpPr>
            <a:cxnSpLocks/>
          </p:cNvCxnSpPr>
          <p:nvPr/>
        </p:nvCxnSpPr>
        <p:spPr>
          <a:xfrm>
            <a:off x="3086099" y="2333625"/>
            <a:ext cx="5905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DDFCC3D-8478-49F9-BDA1-482DC729772D}"/>
              </a:ext>
            </a:extLst>
          </p:cNvPr>
          <p:cNvSpPr txBox="1"/>
          <p:nvPr/>
        </p:nvSpPr>
        <p:spPr>
          <a:xfrm>
            <a:off x="1128711" y="1733460"/>
            <a:ext cx="1809750" cy="1200329"/>
          </a:xfrm>
          <a:prstGeom prst="rect">
            <a:avLst/>
          </a:prstGeom>
          <a:noFill/>
        </p:spPr>
        <p:txBody>
          <a:bodyPr wrap="square" rtlCol="0">
            <a:spAutoFit/>
          </a:bodyPr>
          <a:lstStyle/>
          <a:p>
            <a:r>
              <a:rPr lang="zh-CN" altLang="en-US" dirty="0">
                <a:latin typeface="+mn-ea"/>
              </a:rPr>
              <a:t>定义粒子结构体，储存坐标，上一次坐标，尺寸，矩形等信息</a:t>
            </a:r>
          </a:p>
        </p:txBody>
      </p:sp>
      <p:sp>
        <p:nvSpPr>
          <p:cNvPr id="11" name="矩形: 圆角 10">
            <a:extLst>
              <a:ext uri="{FF2B5EF4-FFF2-40B4-BE49-F238E27FC236}">
                <a16:creationId xmlns:a16="http://schemas.microsoft.com/office/drawing/2014/main" id="{8401C1AC-8068-483F-A38A-55AFB9BBD181}"/>
              </a:ext>
            </a:extLst>
          </p:cNvPr>
          <p:cNvSpPr/>
          <p:nvPr/>
        </p:nvSpPr>
        <p:spPr>
          <a:xfrm>
            <a:off x="3676649" y="1657350"/>
            <a:ext cx="2105025" cy="131445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a:extLst>
              <a:ext uri="{FF2B5EF4-FFF2-40B4-BE49-F238E27FC236}">
                <a16:creationId xmlns:a16="http://schemas.microsoft.com/office/drawing/2014/main" id="{D55F7359-0D6A-42BD-8CCE-33E34D22FD2C}"/>
              </a:ext>
            </a:extLst>
          </p:cNvPr>
          <p:cNvCxnSpPr>
            <a:cxnSpLocks/>
          </p:cNvCxnSpPr>
          <p:nvPr/>
        </p:nvCxnSpPr>
        <p:spPr>
          <a:xfrm>
            <a:off x="5781674" y="2333625"/>
            <a:ext cx="5905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A9480B2B-FAB2-4290-878F-A02C869C5657}"/>
              </a:ext>
            </a:extLst>
          </p:cNvPr>
          <p:cNvSpPr txBox="1"/>
          <p:nvPr/>
        </p:nvSpPr>
        <p:spPr>
          <a:xfrm>
            <a:off x="3824286" y="1733460"/>
            <a:ext cx="1809750" cy="1200329"/>
          </a:xfrm>
          <a:prstGeom prst="rect">
            <a:avLst/>
          </a:prstGeom>
          <a:noFill/>
        </p:spPr>
        <p:txBody>
          <a:bodyPr wrap="square" rtlCol="0">
            <a:spAutoFit/>
          </a:bodyPr>
          <a:lstStyle/>
          <a:p>
            <a:r>
              <a:rPr lang="zh-CN" altLang="en-US" dirty="0">
                <a:latin typeface="+mn-ea"/>
              </a:rPr>
              <a:t>捕捉第一帧图像，根据鼠标选择区域进行特征提取，初始化化粒子集</a:t>
            </a:r>
          </a:p>
        </p:txBody>
      </p:sp>
      <p:sp>
        <p:nvSpPr>
          <p:cNvPr id="14" name="矩形: 圆角 13">
            <a:extLst>
              <a:ext uri="{FF2B5EF4-FFF2-40B4-BE49-F238E27FC236}">
                <a16:creationId xmlns:a16="http://schemas.microsoft.com/office/drawing/2014/main" id="{7FB145D9-A8A0-42B7-BDE6-0B23D0B55A37}"/>
              </a:ext>
            </a:extLst>
          </p:cNvPr>
          <p:cNvSpPr/>
          <p:nvPr/>
        </p:nvSpPr>
        <p:spPr>
          <a:xfrm>
            <a:off x="6372224" y="1657350"/>
            <a:ext cx="2105025" cy="131445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5" name="直接箭头连接符 14">
            <a:extLst>
              <a:ext uri="{FF2B5EF4-FFF2-40B4-BE49-F238E27FC236}">
                <a16:creationId xmlns:a16="http://schemas.microsoft.com/office/drawing/2014/main" id="{79FB378D-7E41-425B-8910-FA78504911A9}"/>
              </a:ext>
            </a:extLst>
          </p:cNvPr>
          <p:cNvCxnSpPr>
            <a:cxnSpLocks/>
          </p:cNvCxnSpPr>
          <p:nvPr/>
        </p:nvCxnSpPr>
        <p:spPr>
          <a:xfrm>
            <a:off x="8477249" y="2333625"/>
            <a:ext cx="5905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2FE1588-5492-4880-A6B3-93BED74A4625}"/>
              </a:ext>
            </a:extLst>
          </p:cNvPr>
          <p:cNvSpPr txBox="1"/>
          <p:nvPr/>
        </p:nvSpPr>
        <p:spPr>
          <a:xfrm>
            <a:off x="6519861" y="1852910"/>
            <a:ext cx="1809750" cy="923330"/>
          </a:xfrm>
          <a:prstGeom prst="rect">
            <a:avLst/>
          </a:prstGeom>
          <a:noFill/>
        </p:spPr>
        <p:txBody>
          <a:bodyPr wrap="square" rtlCol="0">
            <a:spAutoFit/>
          </a:bodyPr>
          <a:lstStyle/>
          <a:p>
            <a:r>
              <a:rPr lang="zh-CN" altLang="en-US" dirty="0">
                <a:latin typeface="+mn-ea"/>
              </a:rPr>
              <a:t>更新粒子坐标和矩形，产生候选框</a:t>
            </a:r>
          </a:p>
        </p:txBody>
      </p:sp>
      <p:sp>
        <p:nvSpPr>
          <p:cNvPr id="17" name="矩形: 圆角 16">
            <a:extLst>
              <a:ext uri="{FF2B5EF4-FFF2-40B4-BE49-F238E27FC236}">
                <a16:creationId xmlns:a16="http://schemas.microsoft.com/office/drawing/2014/main" id="{36F66FC5-A578-4630-9BE3-E68EE0BC5AB3}"/>
              </a:ext>
            </a:extLst>
          </p:cNvPr>
          <p:cNvSpPr/>
          <p:nvPr/>
        </p:nvSpPr>
        <p:spPr>
          <a:xfrm>
            <a:off x="9067799" y="3733800"/>
            <a:ext cx="2105025" cy="131445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2E886B89-D6DB-41EE-BB3B-4639250E4E6E}"/>
              </a:ext>
            </a:extLst>
          </p:cNvPr>
          <p:cNvSpPr txBox="1"/>
          <p:nvPr/>
        </p:nvSpPr>
        <p:spPr>
          <a:xfrm>
            <a:off x="9215436" y="3948410"/>
            <a:ext cx="1809750" cy="923330"/>
          </a:xfrm>
          <a:prstGeom prst="rect">
            <a:avLst/>
          </a:prstGeom>
          <a:noFill/>
        </p:spPr>
        <p:txBody>
          <a:bodyPr wrap="square" rtlCol="0">
            <a:spAutoFit/>
          </a:bodyPr>
          <a:lstStyle/>
          <a:p>
            <a:r>
              <a:rPr lang="zh-CN" altLang="en-US" dirty="0">
                <a:latin typeface="+mn-ea"/>
              </a:rPr>
              <a:t>根据提取的特征计算权重，对权重归一化</a:t>
            </a:r>
          </a:p>
        </p:txBody>
      </p:sp>
      <p:cxnSp>
        <p:nvCxnSpPr>
          <p:cNvPr id="19" name="直接箭头连接符 18">
            <a:extLst>
              <a:ext uri="{FF2B5EF4-FFF2-40B4-BE49-F238E27FC236}">
                <a16:creationId xmlns:a16="http://schemas.microsoft.com/office/drawing/2014/main" id="{53FAB3CA-F45E-42CF-8F92-4FCC012A3B8E}"/>
              </a:ext>
            </a:extLst>
          </p:cNvPr>
          <p:cNvCxnSpPr>
            <a:cxnSpLocks/>
          </p:cNvCxnSpPr>
          <p:nvPr/>
        </p:nvCxnSpPr>
        <p:spPr>
          <a:xfrm>
            <a:off x="10153647" y="2971800"/>
            <a:ext cx="0" cy="7048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6A59B153-9917-492A-B8C9-25F630FF52BF}"/>
              </a:ext>
            </a:extLst>
          </p:cNvPr>
          <p:cNvSpPr/>
          <p:nvPr/>
        </p:nvSpPr>
        <p:spPr>
          <a:xfrm>
            <a:off x="6372224" y="3752850"/>
            <a:ext cx="2105025" cy="131445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CACB2F97-443D-49F4-9D4A-0D07F0E3EF91}"/>
              </a:ext>
            </a:extLst>
          </p:cNvPr>
          <p:cNvSpPr txBox="1"/>
          <p:nvPr/>
        </p:nvSpPr>
        <p:spPr>
          <a:xfrm>
            <a:off x="6519861" y="4062710"/>
            <a:ext cx="1809750" cy="646331"/>
          </a:xfrm>
          <a:prstGeom prst="rect">
            <a:avLst/>
          </a:prstGeom>
          <a:noFill/>
        </p:spPr>
        <p:txBody>
          <a:bodyPr wrap="square" rtlCol="0">
            <a:spAutoFit/>
          </a:bodyPr>
          <a:lstStyle/>
          <a:p>
            <a:r>
              <a:rPr lang="zh-CN" altLang="en-US" dirty="0">
                <a:latin typeface="+mn-ea"/>
              </a:rPr>
              <a:t>对粒子权重进行大小排序</a:t>
            </a:r>
          </a:p>
        </p:txBody>
      </p:sp>
      <p:sp>
        <p:nvSpPr>
          <p:cNvPr id="23" name="矩形: 圆角 22">
            <a:extLst>
              <a:ext uri="{FF2B5EF4-FFF2-40B4-BE49-F238E27FC236}">
                <a16:creationId xmlns:a16="http://schemas.microsoft.com/office/drawing/2014/main" id="{449B5566-6E90-4D1B-9806-A094538BD031}"/>
              </a:ext>
            </a:extLst>
          </p:cNvPr>
          <p:cNvSpPr/>
          <p:nvPr/>
        </p:nvSpPr>
        <p:spPr>
          <a:xfrm>
            <a:off x="3676649" y="3752850"/>
            <a:ext cx="2105025" cy="131445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3701D9BE-2A82-4C04-993D-F39AAD3D9701}"/>
              </a:ext>
            </a:extLst>
          </p:cNvPr>
          <p:cNvSpPr txBox="1"/>
          <p:nvPr/>
        </p:nvSpPr>
        <p:spPr>
          <a:xfrm>
            <a:off x="3824286" y="4062710"/>
            <a:ext cx="1809750" cy="646331"/>
          </a:xfrm>
          <a:prstGeom prst="rect">
            <a:avLst/>
          </a:prstGeom>
          <a:noFill/>
        </p:spPr>
        <p:txBody>
          <a:bodyPr wrap="square" rtlCol="0">
            <a:spAutoFit/>
          </a:bodyPr>
          <a:lstStyle/>
          <a:p>
            <a:r>
              <a:rPr lang="zh-CN" altLang="en-US" dirty="0">
                <a:latin typeface="+mn-ea"/>
              </a:rPr>
              <a:t>根据粒子权重重采样</a:t>
            </a:r>
          </a:p>
        </p:txBody>
      </p:sp>
      <p:cxnSp>
        <p:nvCxnSpPr>
          <p:cNvPr id="25" name="直接箭头连接符 24">
            <a:extLst>
              <a:ext uri="{FF2B5EF4-FFF2-40B4-BE49-F238E27FC236}">
                <a16:creationId xmlns:a16="http://schemas.microsoft.com/office/drawing/2014/main" id="{85887F8C-EAE9-4C65-A3DE-F8FB42E6D202}"/>
              </a:ext>
            </a:extLst>
          </p:cNvPr>
          <p:cNvCxnSpPr>
            <a:cxnSpLocks/>
            <a:stCxn id="21" idx="1"/>
            <a:endCxn id="23" idx="3"/>
          </p:cNvCxnSpPr>
          <p:nvPr/>
        </p:nvCxnSpPr>
        <p:spPr>
          <a:xfrm flipH="1">
            <a:off x="5781674" y="4410075"/>
            <a:ext cx="5905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5A1FD34-C753-4BB5-B524-60C039D8B10F}"/>
              </a:ext>
            </a:extLst>
          </p:cNvPr>
          <p:cNvCxnSpPr>
            <a:cxnSpLocks/>
          </p:cNvCxnSpPr>
          <p:nvPr/>
        </p:nvCxnSpPr>
        <p:spPr>
          <a:xfrm flipH="1">
            <a:off x="8477249" y="4410075"/>
            <a:ext cx="5905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F8425D0C-4C30-43D0-A044-4716873BDE53}"/>
              </a:ext>
            </a:extLst>
          </p:cNvPr>
          <p:cNvSpPr/>
          <p:nvPr/>
        </p:nvSpPr>
        <p:spPr>
          <a:xfrm>
            <a:off x="9067799" y="1657350"/>
            <a:ext cx="2105025" cy="131445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D33811F2-7459-401D-A5E0-9DC25E70495D}"/>
              </a:ext>
            </a:extLst>
          </p:cNvPr>
          <p:cNvSpPr txBox="1"/>
          <p:nvPr/>
        </p:nvSpPr>
        <p:spPr>
          <a:xfrm>
            <a:off x="9215436" y="1871960"/>
            <a:ext cx="1809750" cy="923330"/>
          </a:xfrm>
          <a:prstGeom prst="rect">
            <a:avLst/>
          </a:prstGeom>
          <a:noFill/>
        </p:spPr>
        <p:txBody>
          <a:bodyPr wrap="square" rtlCol="0">
            <a:spAutoFit/>
          </a:bodyPr>
          <a:lstStyle/>
          <a:p>
            <a:r>
              <a:rPr lang="zh-CN" altLang="en-US" dirty="0">
                <a:latin typeface="+mn-ea"/>
              </a:rPr>
              <a:t>对矩形内分别提取特征，加载入粒子集</a:t>
            </a:r>
          </a:p>
        </p:txBody>
      </p:sp>
      <p:sp>
        <p:nvSpPr>
          <p:cNvPr id="33" name="矩形: 圆角 32">
            <a:extLst>
              <a:ext uri="{FF2B5EF4-FFF2-40B4-BE49-F238E27FC236}">
                <a16:creationId xmlns:a16="http://schemas.microsoft.com/office/drawing/2014/main" id="{CD957530-65BE-4254-8B29-2CA7DC25550E}"/>
              </a:ext>
            </a:extLst>
          </p:cNvPr>
          <p:cNvSpPr/>
          <p:nvPr/>
        </p:nvSpPr>
        <p:spPr>
          <a:xfrm>
            <a:off x="981074" y="3733800"/>
            <a:ext cx="2105025" cy="131445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47D167E9-1858-42FE-8AB5-436F5CC9EFDB}"/>
              </a:ext>
            </a:extLst>
          </p:cNvPr>
          <p:cNvSpPr txBox="1"/>
          <p:nvPr/>
        </p:nvSpPr>
        <p:spPr>
          <a:xfrm>
            <a:off x="1128711" y="4043660"/>
            <a:ext cx="1809750" cy="646331"/>
          </a:xfrm>
          <a:prstGeom prst="rect">
            <a:avLst/>
          </a:prstGeom>
          <a:noFill/>
        </p:spPr>
        <p:txBody>
          <a:bodyPr wrap="square" rtlCol="0">
            <a:spAutoFit/>
          </a:bodyPr>
          <a:lstStyle/>
          <a:p>
            <a:r>
              <a:rPr lang="zh-CN" altLang="en-US" dirty="0">
                <a:latin typeface="+mn-ea"/>
              </a:rPr>
              <a:t>选取权重最大粒子框为跟踪目标</a:t>
            </a:r>
          </a:p>
        </p:txBody>
      </p:sp>
      <p:cxnSp>
        <p:nvCxnSpPr>
          <p:cNvPr id="35" name="直接箭头连接符 34">
            <a:extLst>
              <a:ext uri="{FF2B5EF4-FFF2-40B4-BE49-F238E27FC236}">
                <a16:creationId xmlns:a16="http://schemas.microsoft.com/office/drawing/2014/main" id="{B7A84BE6-E2D8-4033-8F88-F0ABB53B9DB3}"/>
              </a:ext>
            </a:extLst>
          </p:cNvPr>
          <p:cNvCxnSpPr>
            <a:cxnSpLocks/>
          </p:cNvCxnSpPr>
          <p:nvPr/>
        </p:nvCxnSpPr>
        <p:spPr>
          <a:xfrm flipH="1">
            <a:off x="3086099" y="4400550"/>
            <a:ext cx="5905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B1D1729-1D3F-40D4-98CF-3B75CD269084}"/>
              </a:ext>
            </a:extLst>
          </p:cNvPr>
          <p:cNvCxnSpPr>
            <a:stCxn id="33" idx="0"/>
          </p:cNvCxnSpPr>
          <p:nvPr/>
        </p:nvCxnSpPr>
        <p:spPr>
          <a:xfrm flipH="1" flipV="1">
            <a:off x="2028825" y="3448050"/>
            <a:ext cx="4762" cy="2857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3151ED46-8D73-4E58-9371-EE1602D9EA76}"/>
              </a:ext>
            </a:extLst>
          </p:cNvPr>
          <p:cNvCxnSpPr/>
          <p:nvPr/>
        </p:nvCxnSpPr>
        <p:spPr>
          <a:xfrm>
            <a:off x="2028825" y="3448050"/>
            <a:ext cx="401002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BEF019C-6C16-4F17-870B-B8F0E4EAF7CC}"/>
              </a:ext>
            </a:extLst>
          </p:cNvPr>
          <p:cNvCxnSpPr>
            <a:cxnSpLocks/>
          </p:cNvCxnSpPr>
          <p:nvPr/>
        </p:nvCxnSpPr>
        <p:spPr>
          <a:xfrm flipH="1">
            <a:off x="6010279" y="3448050"/>
            <a:ext cx="141445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76D18DDD-4559-4E34-B3AF-5A1E53564FA0}"/>
              </a:ext>
            </a:extLst>
          </p:cNvPr>
          <p:cNvCxnSpPr>
            <a:cxnSpLocks/>
            <a:endCxn id="14" idx="2"/>
          </p:cNvCxnSpPr>
          <p:nvPr/>
        </p:nvCxnSpPr>
        <p:spPr>
          <a:xfrm flipV="1">
            <a:off x="7424737" y="2971800"/>
            <a:ext cx="0" cy="4762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4" name="Group 40">
            <a:extLst>
              <a:ext uri="{FF2B5EF4-FFF2-40B4-BE49-F238E27FC236}">
                <a16:creationId xmlns:a16="http://schemas.microsoft.com/office/drawing/2014/main" id="{55985E26-CAA3-4B6C-802D-15FB694CD567}"/>
              </a:ext>
            </a:extLst>
          </p:cNvPr>
          <p:cNvGrpSpPr>
            <a:grpSpLocks noChangeAspect="1"/>
          </p:cNvGrpSpPr>
          <p:nvPr/>
        </p:nvGrpSpPr>
        <p:grpSpPr bwMode="auto">
          <a:xfrm>
            <a:off x="1736725" y="1100692"/>
            <a:ext cx="584200" cy="477838"/>
            <a:chOff x="3656" y="2008"/>
            <a:chExt cx="368" cy="301"/>
          </a:xfrm>
          <a:solidFill>
            <a:srgbClr val="1B90A2"/>
          </a:solidFill>
        </p:grpSpPr>
        <p:sp>
          <p:nvSpPr>
            <p:cNvPr id="55" name="Freeform 41">
              <a:extLst>
                <a:ext uri="{FF2B5EF4-FFF2-40B4-BE49-F238E27FC236}">
                  <a16:creationId xmlns:a16="http://schemas.microsoft.com/office/drawing/2014/main" id="{7E8052C6-F52C-4235-8A5D-E4603A87A951}"/>
                </a:ext>
              </a:extLst>
            </p:cNvPr>
            <p:cNvSpPr>
              <a:spLocks noEditPoints="1"/>
            </p:cNvSpPr>
            <p:nvPr/>
          </p:nvSpPr>
          <p:spPr bwMode="auto">
            <a:xfrm>
              <a:off x="3656" y="2008"/>
              <a:ext cx="368" cy="301"/>
            </a:xfrm>
            <a:custGeom>
              <a:avLst/>
              <a:gdLst>
                <a:gd name="T0" fmla="*/ 78 w 153"/>
                <a:gd name="T1" fmla="*/ 0 h 124"/>
                <a:gd name="T2" fmla="*/ 0 w 153"/>
                <a:gd name="T3" fmla="*/ 68 h 124"/>
                <a:gd name="T4" fmla="*/ 15 w 153"/>
                <a:gd name="T5" fmla="*/ 68 h 124"/>
                <a:gd name="T6" fmla="*/ 21 w 153"/>
                <a:gd name="T7" fmla="*/ 64 h 124"/>
                <a:gd name="T8" fmla="*/ 21 w 153"/>
                <a:gd name="T9" fmla="*/ 121 h 124"/>
                <a:gd name="T10" fmla="*/ 24 w 153"/>
                <a:gd name="T11" fmla="*/ 124 h 124"/>
                <a:gd name="T12" fmla="*/ 63 w 153"/>
                <a:gd name="T13" fmla="*/ 124 h 124"/>
                <a:gd name="T14" fmla="*/ 63 w 153"/>
                <a:gd name="T15" fmla="*/ 92 h 124"/>
                <a:gd name="T16" fmla="*/ 67 w 153"/>
                <a:gd name="T17" fmla="*/ 87 h 124"/>
                <a:gd name="T18" fmla="*/ 83 w 153"/>
                <a:gd name="T19" fmla="*/ 87 h 124"/>
                <a:gd name="T20" fmla="*/ 89 w 153"/>
                <a:gd name="T21" fmla="*/ 92 h 124"/>
                <a:gd name="T22" fmla="*/ 89 w 153"/>
                <a:gd name="T23" fmla="*/ 124 h 124"/>
                <a:gd name="T24" fmla="*/ 127 w 153"/>
                <a:gd name="T25" fmla="*/ 124 h 124"/>
                <a:gd name="T26" fmla="*/ 131 w 153"/>
                <a:gd name="T27" fmla="*/ 120 h 124"/>
                <a:gd name="T28" fmla="*/ 131 w 153"/>
                <a:gd name="T29" fmla="*/ 63 h 124"/>
                <a:gd name="T30" fmla="*/ 136 w 153"/>
                <a:gd name="T31" fmla="*/ 68 h 124"/>
                <a:gd name="T32" fmla="*/ 153 w 153"/>
                <a:gd name="T33" fmla="*/ 68 h 124"/>
                <a:gd name="T34" fmla="*/ 78 w 153"/>
                <a:gd name="T35" fmla="*/ 0 h 124"/>
                <a:gd name="T36" fmla="*/ 76 w 153"/>
                <a:gd name="T37" fmla="*/ 75 h 124"/>
                <a:gd name="T38" fmla="*/ 60 w 153"/>
                <a:gd name="T39" fmla="*/ 59 h 124"/>
                <a:gd name="T40" fmla="*/ 76 w 153"/>
                <a:gd name="T41" fmla="*/ 42 h 124"/>
                <a:gd name="T42" fmla="*/ 92 w 153"/>
                <a:gd name="T43" fmla="*/ 59 h 124"/>
                <a:gd name="T44" fmla="*/ 76 w 153"/>
                <a:gd name="T45" fmla="*/ 7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4">
                  <a:moveTo>
                    <a:pt x="78" y="0"/>
                  </a:moveTo>
                  <a:cubicBezTo>
                    <a:pt x="0" y="68"/>
                    <a:pt x="0" y="68"/>
                    <a:pt x="0" y="68"/>
                  </a:cubicBezTo>
                  <a:cubicBezTo>
                    <a:pt x="0" y="68"/>
                    <a:pt x="5" y="77"/>
                    <a:pt x="15" y="68"/>
                  </a:cubicBezTo>
                  <a:cubicBezTo>
                    <a:pt x="21" y="64"/>
                    <a:pt x="21" y="64"/>
                    <a:pt x="21" y="64"/>
                  </a:cubicBezTo>
                  <a:cubicBezTo>
                    <a:pt x="21" y="121"/>
                    <a:pt x="21" y="121"/>
                    <a:pt x="21" y="121"/>
                  </a:cubicBezTo>
                  <a:cubicBezTo>
                    <a:pt x="21" y="121"/>
                    <a:pt x="21" y="124"/>
                    <a:pt x="24" y="124"/>
                  </a:cubicBezTo>
                  <a:cubicBezTo>
                    <a:pt x="28" y="124"/>
                    <a:pt x="63" y="124"/>
                    <a:pt x="63" y="124"/>
                  </a:cubicBezTo>
                  <a:cubicBezTo>
                    <a:pt x="63" y="92"/>
                    <a:pt x="63" y="92"/>
                    <a:pt x="63" y="92"/>
                  </a:cubicBezTo>
                  <a:cubicBezTo>
                    <a:pt x="63" y="92"/>
                    <a:pt x="62" y="87"/>
                    <a:pt x="67" y="87"/>
                  </a:cubicBezTo>
                  <a:cubicBezTo>
                    <a:pt x="83" y="87"/>
                    <a:pt x="83" y="87"/>
                    <a:pt x="83" y="87"/>
                  </a:cubicBezTo>
                  <a:cubicBezTo>
                    <a:pt x="89" y="87"/>
                    <a:pt x="89" y="92"/>
                    <a:pt x="89" y="92"/>
                  </a:cubicBezTo>
                  <a:cubicBezTo>
                    <a:pt x="89" y="124"/>
                    <a:pt x="89" y="124"/>
                    <a:pt x="89" y="124"/>
                  </a:cubicBezTo>
                  <a:cubicBezTo>
                    <a:pt x="89" y="124"/>
                    <a:pt x="121" y="124"/>
                    <a:pt x="127" y="124"/>
                  </a:cubicBezTo>
                  <a:cubicBezTo>
                    <a:pt x="131" y="124"/>
                    <a:pt x="131" y="120"/>
                    <a:pt x="131" y="120"/>
                  </a:cubicBezTo>
                  <a:cubicBezTo>
                    <a:pt x="131" y="63"/>
                    <a:pt x="131" y="63"/>
                    <a:pt x="131" y="63"/>
                  </a:cubicBezTo>
                  <a:cubicBezTo>
                    <a:pt x="136" y="68"/>
                    <a:pt x="136" y="68"/>
                    <a:pt x="136" y="68"/>
                  </a:cubicBezTo>
                  <a:cubicBezTo>
                    <a:pt x="149" y="77"/>
                    <a:pt x="153" y="68"/>
                    <a:pt x="153" y="68"/>
                  </a:cubicBezTo>
                  <a:lnTo>
                    <a:pt x="78" y="0"/>
                  </a:lnTo>
                  <a:close/>
                  <a:moveTo>
                    <a:pt x="76" y="75"/>
                  </a:moveTo>
                  <a:cubicBezTo>
                    <a:pt x="67" y="75"/>
                    <a:pt x="60" y="68"/>
                    <a:pt x="60" y="59"/>
                  </a:cubicBezTo>
                  <a:cubicBezTo>
                    <a:pt x="60" y="50"/>
                    <a:pt x="67" y="42"/>
                    <a:pt x="76" y="42"/>
                  </a:cubicBezTo>
                  <a:cubicBezTo>
                    <a:pt x="85" y="42"/>
                    <a:pt x="92" y="50"/>
                    <a:pt x="92" y="59"/>
                  </a:cubicBezTo>
                  <a:cubicBezTo>
                    <a:pt x="92" y="68"/>
                    <a:pt x="85" y="75"/>
                    <a:pt x="76"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2">
              <a:extLst>
                <a:ext uri="{FF2B5EF4-FFF2-40B4-BE49-F238E27FC236}">
                  <a16:creationId xmlns:a16="http://schemas.microsoft.com/office/drawing/2014/main" id="{847BFC3F-DFF9-4AED-87AE-C66B1E1FA1AC}"/>
                </a:ext>
              </a:extLst>
            </p:cNvPr>
            <p:cNvSpPr>
              <a:spLocks/>
            </p:cNvSpPr>
            <p:nvPr/>
          </p:nvSpPr>
          <p:spPr bwMode="auto">
            <a:xfrm>
              <a:off x="3945" y="2045"/>
              <a:ext cx="36" cy="75"/>
            </a:xfrm>
            <a:custGeom>
              <a:avLst/>
              <a:gdLst>
                <a:gd name="T0" fmla="*/ 36 w 36"/>
                <a:gd name="T1" fmla="*/ 75 h 75"/>
                <a:gd name="T2" fmla="*/ 36 w 36"/>
                <a:gd name="T3" fmla="*/ 0 h 75"/>
                <a:gd name="T4" fmla="*/ 0 w 36"/>
                <a:gd name="T5" fmla="*/ 0 h 75"/>
                <a:gd name="T6" fmla="*/ 0 w 36"/>
                <a:gd name="T7" fmla="*/ 43 h 75"/>
                <a:gd name="T8" fmla="*/ 36 w 36"/>
                <a:gd name="T9" fmla="*/ 75 h 75"/>
              </a:gdLst>
              <a:ahLst/>
              <a:cxnLst>
                <a:cxn ang="0">
                  <a:pos x="T0" y="T1"/>
                </a:cxn>
                <a:cxn ang="0">
                  <a:pos x="T2" y="T3"/>
                </a:cxn>
                <a:cxn ang="0">
                  <a:pos x="T4" y="T5"/>
                </a:cxn>
                <a:cxn ang="0">
                  <a:pos x="T6" y="T7"/>
                </a:cxn>
                <a:cxn ang="0">
                  <a:pos x="T8" y="T9"/>
                </a:cxn>
              </a:cxnLst>
              <a:rect l="0" t="0" r="r" b="b"/>
              <a:pathLst>
                <a:path w="36" h="75">
                  <a:moveTo>
                    <a:pt x="36" y="75"/>
                  </a:moveTo>
                  <a:lnTo>
                    <a:pt x="36" y="0"/>
                  </a:lnTo>
                  <a:lnTo>
                    <a:pt x="0" y="0"/>
                  </a:lnTo>
                  <a:lnTo>
                    <a:pt x="0" y="43"/>
                  </a:lnTo>
                  <a:lnTo>
                    <a:pt x="3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Oval 43">
              <a:extLst>
                <a:ext uri="{FF2B5EF4-FFF2-40B4-BE49-F238E27FC236}">
                  <a16:creationId xmlns:a16="http://schemas.microsoft.com/office/drawing/2014/main" id="{E0C09CE2-F64C-4E48-948C-D4F8E93BCD88}"/>
                </a:ext>
              </a:extLst>
            </p:cNvPr>
            <p:cNvSpPr>
              <a:spLocks noChangeArrowheads="1"/>
            </p:cNvSpPr>
            <p:nvPr/>
          </p:nvSpPr>
          <p:spPr bwMode="auto">
            <a:xfrm>
              <a:off x="3820" y="2132"/>
              <a:ext cx="38" cy="3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Group 31">
            <a:extLst>
              <a:ext uri="{FF2B5EF4-FFF2-40B4-BE49-F238E27FC236}">
                <a16:creationId xmlns:a16="http://schemas.microsoft.com/office/drawing/2014/main" id="{FCA249A3-474F-4C80-97CA-27CCE5F41AEF}"/>
              </a:ext>
            </a:extLst>
          </p:cNvPr>
          <p:cNvGrpSpPr>
            <a:grpSpLocks noChangeAspect="1"/>
          </p:cNvGrpSpPr>
          <p:nvPr/>
        </p:nvGrpSpPr>
        <p:grpSpPr bwMode="auto">
          <a:xfrm>
            <a:off x="7160339" y="1015060"/>
            <a:ext cx="528793" cy="564964"/>
            <a:chOff x="3685" y="1995"/>
            <a:chExt cx="307" cy="328"/>
          </a:xfrm>
          <a:solidFill>
            <a:srgbClr val="595E64"/>
          </a:solidFill>
        </p:grpSpPr>
        <p:sp>
          <p:nvSpPr>
            <p:cNvPr id="59" name="Oval 32">
              <a:extLst>
                <a:ext uri="{FF2B5EF4-FFF2-40B4-BE49-F238E27FC236}">
                  <a16:creationId xmlns:a16="http://schemas.microsoft.com/office/drawing/2014/main" id="{11EE6616-2F19-48F6-BCBA-EB52A8E3B805}"/>
                </a:ext>
              </a:extLst>
            </p:cNvPr>
            <p:cNvSpPr>
              <a:spLocks noChangeArrowheads="1"/>
            </p:cNvSpPr>
            <p:nvPr/>
          </p:nvSpPr>
          <p:spPr bwMode="auto">
            <a:xfrm>
              <a:off x="3719" y="2115"/>
              <a:ext cx="53" cy="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3">
              <a:extLst>
                <a:ext uri="{FF2B5EF4-FFF2-40B4-BE49-F238E27FC236}">
                  <a16:creationId xmlns:a16="http://schemas.microsoft.com/office/drawing/2014/main" id="{514A8144-EC92-453C-B301-15E284B137D3}"/>
                </a:ext>
              </a:extLst>
            </p:cNvPr>
            <p:cNvSpPr>
              <a:spLocks noEditPoints="1"/>
            </p:cNvSpPr>
            <p:nvPr/>
          </p:nvSpPr>
          <p:spPr bwMode="auto">
            <a:xfrm>
              <a:off x="3685" y="1995"/>
              <a:ext cx="307" cy="328"/>
            </a:xfrm>
            <a:custGeom>
              <a:avLst/>
              <a:gdLst>
                <a:gd name="T0" fmla="*/ 127 w 127"/>
                <a:gd name="T1" fmla="*/ 25 h 136"/>
                <a:gd name="T2" fmla="*/ 103 w 127"/>
                <a:gd name="T3" fmla="*/ 0 h 136"/>
                <a:gd name="T4" fmla="*/ 78 w 127"/>
                <a:gd name="T5" fmla="*/ 25 h 136"/>
                <a:gd name="T6" fmla="*/ 80 w 127"/>
                <a:gd name="T7" fmla="*/ 32 h 136"/>
                <a:gd name="T8" fmla="*/ 99 w 127"/>
                <a:gd name="T9" fmla="*/ 84 h 136"/>
                <a:gd name="T10" fmla="*/ 89 w 127"/>
                <a:gd name="T11" fmla="*/ 89 h 136"/>
                <a:gd name="T12" fmla="*/ 89 w 127"/>
                <a:gd name="T13" fmla="*/ 93 h 136"/>
                <a:gd name="T14" fmla="*/ 30 w 127"/>
                <a:gd name="T15" fmla="*/ 121 h 136"/>
                <a:gd name="T16" fmla="*/ 27 w 127"/>
                <a:gd name="T17" fmla="*/ 120 h 136"/>
                <a:gd name="T18" fmla="*/ 48 w 127"/>
                <a:gd name="T19" fmla="*/ 70 h 136"/>
                <a:gd name="T20" fmla="*/ 49 w 127"/>
                <a:gd name="T21" fmla="*/ 61 h 136"/>
                <a:gd name="T22" fmla="*/ 25 w 127"/>
                <a:gd name="T23" fmla="*/ 37 h 136"/>
                <a:gd name="T24" fmla="*/ 0 w 127"/>
                <a:gd name="T25" fmla="*/ 61 h 136"/>
                <a:gd name="T26" fmla="*/ 2 w 127"/>
                <a:gd name="T27" fmla="*/ 69 h 136"/>
                <a:gd name="T28" fmla="*/ 21 w 127"/>
                <a:gd name="T29" fmla="*/ 120 h 136"/>
                <a:gd name="T30" fmla="*/ 10 w 127"/>
                <a:gd name="T31" fmla="*/ 128 h 136"/>
                <a:gd name="T32" fmla="*/ 24 w 127"/>
                <a:gd name="T33" fmla="*/ 136 h 136"/>
                <a:gd name="T34" fmla="*/ 37 w 127"/>
                <a:gd name="T35" fmla="*/ 130 h 136"/>
                <a:gd name="T36" fmla="*/ 37 w 127"/>
                <a:gd name="T37" fmla="*/ 126 h 136"/>
                <a:gd name="T38" fmla="*/ 35 w 127"/>
                <a:gd name="T39" fmla="*/ 124 h 136"/>
                <a:gd name="T40" fmla="*/ 93 w 127"/>
                <a:gd name="T41" fmla="*/ 97 h 136"/>
                <a:gd name="T42" fmla="*/ 102 w 127"/>
                <a:gd name="T43" fmla="*/ 99 h 136"/>
                <a:gd name="T44" fmla="*/ 116 w 127"/>
                <a:gd name="T45" fmla="*/ 92 h 136"/>
                <a:gd name="T46" fmla="*/ 105 w 127"/>
                <a:gd name="T47" fmla="*/ 84 h 136"/>
                <a:gd name="T48" fmla="*/ 126 w 127"/>
                <a:gd name="T49" fmla="*/ 33 h 136"/>
                <a:gd name="T50" fmla="*/ 127 w 127"/>
                <a:gd name="T51" fmla="*/ 25 h 136"/>
                <a:gd name="T52" fmla="*/ 9 w 127"/>
                <a:gd name="T53" fmla="*/ 61 h 136"/>
                <a:gd name="T54" fmla="*/ 25 w 127"/>
                <a:gd name="T55" fmla="*/ 45 h 136"/>
                <a:gd name="T56" fmla="*/ 40 w 127"/>
                <a:gd name="T57" fmla="*/ 61 h 136"/>
                <a:gd name="T58" fmla="*/ 25 w 127"/>
                <a:gd name="T59" fmla="*/ 77 h 136"/>
                <a:gd name="T60" fmla="*/ 9 w 127"/>
                <a:gd name="T61" fmla="*/ 61 h 136"/>
                <a:gd name="T62" fmla="*/ 24 w 127"/>
                <a:gd name="T63" fmla="*/ 133 h 136"/>
                <a:gd name="T64" fmla="*/ 15 w 127"/>
                <a:gd name="T65" fmla="*/ 128 h 136"/>
                <a:gd name="T66" fmla="*/ 22 w 127"/>
                <a:gd name="T67" fmla="*/ 123 h 136"/>
                <a:gd name="T68" fmla="*/ 23 w 127"/>
                <a:gd name="T69" fmla="*/ 128 h 136"/>
                <a:gd name="T70" fmla="*/ 25 w 127"/>
                <a:gd name="T71" fmla="*/ 123 h 136"/>
                <a:gd name="T72" fmla="*/ 32 w 127"/>
                <a:gd name="T73" fmla="*/ 128 h 136"/>
                <a:gd name="T74" fmla="*/ 24 w 127"/>
                <a:gd name="T75" fmla="*/ 133 h 136"/>
                <a:gd name="T76" fmla="*/ 111 w 127"/>
                <a:gd name="T77" fmla="*/ 92 h 136"/>
                <a:gd name="T78" fmla="*/ 102 w 127"/>
                <a:gd name="T79" fmla="*/ 97 h 136"/>
                <a:gd name="T80" fmla="*/ 93 w 127"/>
                <a:gd name="T81" fmla="*/ 92 h 136"/>
                <a:gd name="T82" fmla="*/ 100 w 127"/>
                <a:gd name="T83" fmla="*/ 87 h 136"/>
                <a:gd name="T84" fmla="*/ 101 w 127"/>
                <a:gd name="T85" fmla="*/ 92 h 136"/>
                <a:gd name="T86" fmla="*/ 104 w 127"/>
                <a:gd name="T87" fmla="*/ 87 h 136"/>
                <a:gd name="T88" fmla="*/ 111 w 127"/>
                <a:gd name="T89" fmla="*/ 92 h 136"/>
                <a:gd name="T90" fmla="*/ 103 w 127"/>
                <a:gd name="T91" fmla="*/ 40 h 136"/>
                <a:gd name="T92" fmla="*/ 87 w 127"/>
                <a:gd name="T93" fmla="*/ 25 h 136"/>
                <a:gd name="T94" fmla="*/ 103 w 127"/>
                <a:gd name="T95" fmla="*/ 9 h 136"/>
                <a:gd name="T96" fmla="*/ 119 w 127"/>
                <a:gd name="T97" fmla="*/ 25 h 136"/>
                <a:gd name="T98" fmla="*/ 103 w 127"/>
                <a:gd name="T99" fmla="*/ 4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6">
                  <a:moveTo>
                    <a:pt x="127" y="25"/>
                  </a:moveTo>
                  <a:cubicBezTo>
                    <a:pt x="127" y="11"/>
                    <a:pt x="116" y="0"/>
                    <a:pt x="103" y="0"/>
                  </a:cubicBezTo>
                  <a:cubicBezTo>
                    <a:pt x="89" y="0"/>
                    <a:pt x="78" y="11"/>
                    <a:pt x="78" y="25"/>
                  </a:cubicBezTo>
                  <a:cubicBezTo>
                    <a:pt x="78" y="27"/>
                    <a:pt x="79" y="30"/>
                    <a:pt x="80" y="32"/>
                  </a:cubicBezTo>
                  <a:cubicBezTo>
                    <a:pt x="81" y="37"/>
                    <a:pt x="93" y="69"/>
                    <a:pt x="99" y="84"/>
                  </a:cubicBezTo>
                  <a:cubicBezTo>
                    <a:pt x="94" y="85"/>
                    <a:pt x="90" y="87"/>
                    <a:pt x="89" y="89"/>
                  </a:cubicBezTo>
                  <a:cubicBezTo>
                    <a:pt x="89" y="89"/>
                    <a:pt x="88" y="91"/>
                    <a:pt x="89" y="93"/>
                  </a:cubicBezTo>
                  <a:cubicBezTo>
                    <a:pt x="30" y="121"/>
                    <a:pt x="30" y="121"/>
                    <a:pt x="30" y="121"/>
                  </a:cubicBezTo>
                  <a:cubicBezTo>
                    <a:pt x="29" y="121"/>
                    <a:pt x="28" y="120"/>
                    <a:pt x="27" y="120"/>
                  </a:cubicBezTo>
                  <a:cubicBezTo>
                    <a:pt x="33" y="106"/>
                    <a:pt x="45" y="77"/>
                    <a:pt x="48" y="70"/>
                  </a:cubicBezTo>
                  <a:cubicBezTo>
                    <a:pt x="49" y="67"/>
                    <a:pt x="49" y="64"/>
                    <a:pt x="49" y="61"/>
                  </a:cubicBezTo>
                  <a:cubicBezTo>
                    <a:pt x="49" y="48"/>
                    <a:pt x="38" y="37"/>
                    <a:pt x="25" y="37"/>
                  </a:cubicBezTo>
                  <a:cubicBezTo>
                    <a:pt x="11" y="37"/>
                    <a:pt x="0" y="48"/>
                    <a:pt x="0" y="61"/>
                  </a:cubicBezTo>
                  <a:cubicBezTo>
                    <a:pt x="0" y="64"/>
                    <a:pt x="1" y="66"/>
                    <a:pt x="2" y="69"/>
                  </a:cubicBezTo>
                  <a:cubicBezTo>
                    <a:pt x="3" y="73"/>
                    <a:pt x="15" y="105"/>
                    <a:pt x="21" y="120"/>
                  </a:cubicBezTo>
                  <a:cubicBezTo>
                    <a:pt x="14" y="121"/>
                    <a:pt x="10" y="124"/>
                    <a:pt x="10" y="128"/>
                  </a:cubicBezTo>
                  <a:cubicBezTo>
                    <a:pt x="10" y="132"/>
                    <a:pt x="16" y="136"/>
                    <a:pt x="24" y="136"/>
                  </a:cubicBezTo>
                  <a:cubicBezTo>
                    <a:pt x="30" y="136"/>
                    <a:pt x="36" y="133"/>
                    <a:pt x="37" y="130"/>
                  </a:cubicBezTo>
                  <a:cubicBezTo>
                    <a:pt x="38" y="127"/>
                    <a:pt x="37" y="126"/>
                    <a:pt x="37" y="126"/>
                  </a:cubicBezTo>
                  <a:cubicBezTo>
                    <a:pt x="36" y="125"/>
                    <a:pt x="36" y="125"/>
                    <a:pt x="35" y="124"/>
                  </a:cubicBezTo>
                  <a:cubicBezTo>
                    <a:pt x="93" y="97"/>
                    <a:pt x="93" y="97"/>
                    <a:pt x="93" y="97"/>
                  </a:cubicBezTo>
                  <a:cubicBezTo>
                    <a:pt x="95" y="99"/>
                    <a:pt x="98" y="99"/>
                    <a:pt x="102" y="99"/>
                  </a:cubicBezTo>
                  <a:cubicBezTo>
                    <a:pt x="110" y="99"/>
                    <a:pt x="116" y="96"/>
                    <a:pt x="116" y="92"/>
                  </a:cubicBezTo>
                  <a:cubicBezTo>
                    <a:pt x="116" y="88"/>
                    <a:pt x="111" y="85"/>
                    <a:pt x="105" y="84"/>
                  </a:cubicBezTo>
                  <a:cubicBezTo>
                    <a:pt x="111" y="70"/>
                    <a:pt x="123" y="40"/>
                    <a:pt x="126" y="33"/>
                  </a:cubicBezTo>
                  <a:cubicBezTo>
                    <a:pt x="127" y="30"/>
                    <a:pt x="127" y="28"/>
                    <a:pt x="127" y="25"/>
                  </a:cubicBezTo>
                  <a:close/>
                  <a:moveTo>
                    <a:pt x="9" y="61"/>
                  </a:moveTo>
                  <a:cubicBezTo>
                    <a:pt x="9" y="52"/>
                    <a:pt x="16" y="45"/>
                    <a:pt x="25" y="45"/>
                  </a:cubicBezTo>
                  <a:cubicBezTo>
                    <a:pt x="34" y="45"/>
                    <a:pt x="40" y="52"/>
                    <a:pt x="40" y="61"/>
                  </a:cubicBezTo>
                  <a:cubicBezTo>
                    <a:pt x="40" y="70"/>
                    <a:pt x="34" y="77"/>
                    <a:pt x="25" y="77"/>
                  </a:cubicBezTo>
                  <a:cubicBezTo>
                    <a:pt x="16" y="77"/>
                    <a:pt x="9" y="70"/>
                    <a:pt x="9" y="61"/>
                  </a:cubicBezTo>
                  <a:close/>
                  <a:moveTo>
                    <a:pt x="24" y="133"/>
                  </a:moveTo>
                  <a:cubicBezTo>
                    <a:pt x="19" y="133"/>
                    <a:pt x="15" y="131"/>
                    <a:pt x="15" y="128"/>
                  </a:cubicBezTo>
                  <a:cubicBezTo>
                    <a:pt x="15" y="126"/>
                    <a:pt x="18" y="124"/>
                    <a:pt x="22" y="123"/>
                  </a:cubicBezTo>
                  <a:cubicBezTo>
                    <a:pt x="23" y="126"/>
                    <a:pt x="23" y="128"/>
                    <a:pt x="23" y="128"/>
                  </a:cubicBezTo>
                  <a:cubicBezTo>
                    <a:pt x="23" y="128"/>
                    <a:pt x="24" y="126"/>
                    <a:pt x="25" y="123"/>
                  </a:cubicBezTo>
                  <a:cubicBezTo>
                    <a:pt x="29" y="124"/>
                    <a:pt x="32" y="126"/>
                    <a:pt x="32" y="128"/>
                  </a:cubicBezTo>
                  <a:cubicBezTo>
                    <a:pt x="32" y="131"/>
                    <a:pt x="28" y="133"/>
                    <a:pt x="24" y="133"/>
                  </a:cubicBezTo>
                  <a:close/>
                  <a:moveTo>
                    <a:pt x="111" y="92"/>
                  </a:moveTo>
                  <a:cubicBezTo>
                    <a:pt x="111" y="94"/>
                    <a:pt x="107" y="97"/>
                    <a:pt x="102" y="97"/>
                  </a:cubicBezTo>
                  <a:cubicBezTo>
                    <a:pt x="97" y="97"/>
                    <a:pt x="93" y="94"/>
                    <a:pt x="93" y="92"/>
                  </a:cubicBezTo>
                  <a:cubicBezTo>
                    <a:pt x="93" y="89"/>
                    <a:pt x="96" y="87"/>
                    <a:pt x="100" y="87"/>
                  </a:cubicBezTo>
                  <a:cubicBezTo>
                    <a:pt x="101" y="90"/>
                    <a:pt x="101" y="92"/>
                    <a:pt x="101" y="92"/>
                  </a:cubicBezTo>
                  <a:cubicBezTo>
                    <a:pt x="101" y="92"/>
                    <a:pt x="102" y="90"/>
                    <a:pt x="104" y="87"/>
                  </a:cubicBezTo>
                  <a:cubicBezTo>
                    <a:pt x="108" y="87"/>
                    <a:pt x="111" y="89"/>
                    <a:pt x="111" y="92"/>
                  </a:cubicBezTo>
                  <a:close/>
                  <a:moveTo>
                    <a:pt x="103" y="40"/>
                  </a:moveTo>
                  <a:cubicBezTo>
                    <a:pt x="94" y="40"/>
                    <a:pt x="87" y="33"/>
                    <a:pt x="87" y="25"/>
                  </a:cubicBezTo>
                  <a:cubicBezTo>
                    <a:pt x="87" y="16"/>
                    <a:pt x="94" y="9"/>
                    <a:pt x="103" y="9"/>
                  </a:cubicBezTo>
                  <a:cubicBezTo>
                    <a:pt x="112" y="9"/>
                    <a:pt x="119" y="16"/>
                    <a:pt x="119" y="25"/>
                  </a:cubicBezTo>
                  <a:cubicBezTo>
                    <a:pt x="119" y="33"/>
                    <a:pt x="112" y="40"/>
                    <a:pt x="10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Oval 34">
              <a:extLst>
                <a:ext uri="{FF2B5EF4-FFF2-40B4-BE49-F238E27FC236}">
                  <a16:creationId xmlns:a16="http://schemas.microsoft.com/office/drawing/2014/main" id="{089461B9-22BE-4119-8EE2-E7462F8E339F}"/>
                </a:ext>
              </a:extLst>
            </p:cNvPr>
            <p:cNvSpPr>
              <a:spLocks noChangeArrowheads="1"/>
            </p:cNvSpPr>
            <p:nvPr/>
          </p:nvSpPr>
          <p:spPr bwMode="auto">
            <a:xfrm>
              <a:off x="3908" y="2026"/>
              <a:ext cx="53" cy="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2" name="Group 10">
            <a:extLst>
              <a:ext uri="{FF2B5EF4-FFF2-40B4-BE49-F238E27FC236}">
                <a16:creationId xmlns:a16="http://schemas.microsoft.com/office/drawing/2014/main" id="{FC08A186-2B58-44B1-82ED-4C43416909EA}"/>
              </a:ext>
            </a:extLst>
          </p:cNvPr>
          <p:cNvGrpSpPr>
            <a:grpSpLocks noChangeAspect="1"/>
          </p:cNvGrpSpPr>
          <p:nvPr/>
        </p:nvGrpSpPr>
        <p:grpSpPr bwMode="auto">
          <a:xfrm>
            <a:off x="9839165" y="5200650"/>
            <a:ext cx="628963" cy="443029"/>
            <a:chOff x="3704" y="2063"/>
            <a:chExt cx="274" cy="193"/>
          </a:xfrm>
          <a:solidFill>
            <a:srgbClr val="93B784"/>
          </a:solidFill>
        </p:grpSpPr>
        <p:sp>
          <p:nvSpPr>
            <p:cNvPr id="63" name="Freeform 11">
              <a:extLst>
                <a:ext uri="{FF2B5EF4-FFF2-40B4-BE49-F238E27FC236}">
                  <a16:creationId xmlns:a16="http://schemas.microsoft.com/office/drawing/2014/main" id="{2E3E0AAE-956E-4D66-93B8-FAAF32BB88AE}"/>
                </a:ext>
              </a:extLst>
            </p:cNvPr>
            <p:cNvSpPr>
              <a:spLocks noEditPoints="1"/>
            </p:cNvSpPr>
            <p:nvPr/>
          </p:nvSpPr>
          <p:spPr bwMode="auto">
            <a:xfrm>
              <a:off x="3704" y="2063"/>
              <a:ext cx="194" cy="193"/>
            </a:xfrm>
            <a:custGeom>
              <a:avLst/>
              <a:gdLst>
                <a:gd name="T0" fmla="*/ 69 w 80"/>
                <a:gd name="T1" fmla="*/ 48 h 79"/>
                <a:gd name="T2" fmla="*/ 80 w 80"/>
                <a:gd name="T3" fmla="*/ 43 h 79"/>
                <a:gd name="T4" fmla="*/ 80 w 80"/>
                <a:gd name="T5" fmla="*/ 35 h 79"/>
                <a:gd name="T6" fmla="*/ 69 w 80"/>
                <a:gd name="T7" fmla="*/ 30 h 79"/>
                <a:gd name="T8" fmla="*/ 67 w 80"/>
                <a:gd name="T9" fmla="*/ 25 h 79"/>
                <a:gd name="T10" fmla="*/ 72 w 80"/>
                <a:gd name="T11" fmla="*/ 14 h 79"/>
                <a:gd name="T12" fmla="*/ 65 w 80"/>
                <a:gd name="T13" fmla="*/ 8 h 79"/>
                <a:gd name="T14" fmla="*/ 54 w 80"/>
                <a:gd name="T15" fmla="*/ 12 h 79"/>
                <a:gd name="T16" fmla="*/ 49 w 80"/>
                <a:gd name="T17" fmla="*/ 11 h 79"/>
                <a:gd name="T18" fmla="*/ 44 w 80"/>
                <a:gd name="T19" fmla="*/ 0 h 79"/>
                <a:gd name="T20" fmla="*/ 36 w 80"/>
                <a:gd name="T21" fmla="*/ 0 h 79"/>
                <a:gd name="T22" fmla="*/ 31 w 80"/>
                <a:gd name="T23" fmla="*/ 11 h 79"/>
                <a:gd name="T24" fmla="*/ 26 w 80"/>
                <a:gd name="T25" fmla="*/ 13 h 79"/>
                <a:gd name="T26" fmla="*/ 15 w 80"/>
                <a:gd name="T27" fmla="*/ 8 h 79"/>
                <a:gd name="T28" fmla="*/ 8 w 80"/>
                <a:gd name="T29" fmla="*/ 14 h 79"/>
                <a:gd name="T30" fmla="*/ 13 w 80"/>
                <a:gd name="T31" fmla="*/ 25 h 79"/>
                <a:gd name="T32" fmla="*/ 11 w 80"/>
                <a:gd name="T33" fmla="*/ 30 h 79"/>
                <a:gd name="T34" fmla="*/ 0 w 80"/>
                <a:gd name="T35" fmla="*/ 35 h 79"/>
                <a:gd name="T36" fmla="*/ 0 w 80"/>
                <a:gd name="T37" fmla="*/ 44 h 79"/>
                <a:gd name="T38" fmla="*/ 11 w 80"/>
                <a:gd name="T39" fmla="*/ 48 h 79"/>
                <a:gd name="T40" fmla="*/ 13 w 80"/>
                <a:gd name="T41" fmla="*/ 53 h 79"/>
                <a:gd name="T42" fmla="*/ 9 w 80"/>
                <a:gd name="T43" fmla="*/ 64 h 79"/>
                <a:gd name="T44" fmla="*/ 15 w 80"/>
                <a:gd name="T45" fmla="*/ 70 h 79"/>
                <a:gd name="T46" fmla="*/ 26 w 80"/>
                <a:gd name="T47" fmla="*/ 66 h 79"/>
                <a:gd name="T48" fmla="*/ 31 w 80"/>
                <a:gd name="T49" fmla="*/ 68 h 79"/>
                <a:gd name="T50" fmla="*/ 36 w 80"/>
                <a:gd name="T51" fmla="*/ 79 h 79"/>
                <a:gd name="T52" fmla="*/ 45 w 80"/>
                <a:gd name="T53" fmla="*/ 79 h 79"/>
                <a:gd name="T54" fmla="*/ 49 w 80"/>
                <a:gd name="T55" fmla="*/ 68 h 79"/>
                <a:gd name="T56" fmla="*/ 54 w 80"/>
                <a:gd name="T57" fmla="*/ 66 h 79"/>
                <a:gd name="T58" fmla="*/ 66 w 80"/>
                <a:gd name="T59" fmla="*/ 70 h 79"/>
                <a:gd name="T60" fmla="*/ 72 w 80"/>
                <a:gd name="T61" fmla="*/ 64 h 79"/>
                <a:gd name="T62" fmla="*/ 67 w 80"/>
                <a:gd name="T63" fmla="*/ 53 h 79"/>
                <a:gd name="T64" fmla="*/ 69 w 80"/>
                <a:gd name="T65" fmla="*/ 48 h 79"/>
                <a:gd name="T66" fmla="*/ 40 w 80"/>
                <a:gd name="T67" fmla="*/ 52 h 79"/>
                <a:gd name="T68" fmla="*/ 27 w 80"/>
                <a:gd name="T69" fmla="*/ 39 h 79"/>
                <a:gd name="T70" fmla="*/ 40 w 80"/>
                <a:gd name="T71" fmla="*/ 26 h 79"/>
                <a:gd name="T72" fmla="*/ 53 w 80"/>
                <a:gd name="T73" fmla="*/ 39 h 79"/>
                <a:gd name="T74" fmla="*/ 40 w 80"/>
                <a:gd name="T75" fmla="*/ 5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69" y="48"/>
                  </a:moveTo>
                  <a:cubicBezTo>
                    <a:pt x="69" y="48"/>
                    <a:pt x="80" y="44"/>
                    <a:pt x="80" y="43"/>
                  </a:cubicBezTo>
                  <a:cubicBezTo>
                    <a:pt x="80" y="35"/>
                    <a:pt x="80" y="35"/>
                    <a:pt x="80" y="35"/>
                  </a:cubicBezTo>
                  <a:cubicBezTo>
                    <a:pt x="80" y="34"/>
                    <a:pt x="69" y="30"/>
                    <a:pt x="69" y="30"/>
                  </a:cubicBezTo>
                  <a:cubicBezTo>
                    <a:pt x="67" y="25"/>
                    <a:pt x="67" y="25"/>
                    <a:pt x="67" y="25"/>
                  </a:cubicBezTo>
                  <a:cubicBezTo>
                    <a:pt x="67" y="25"/>
                    <a:pt x="72" y="15"/>
                    <a:pt x="72" y="14"/>
                  </a:cubicBezTo>
                  <a:cubicBezTo>
                    <a:pt x="65" y="8"/>
                    <a:pt x="65" y="8"/>
                    <a:pt x="65" y="8"/>
                  </a:cubicBezTo>
                  <a:cubicBezTo>
                    <a:pt x="65" y="8"/>
                    <a:pt x="54" y="12"/>
                    <a:pt x="54" y="12"/>
                  </a:cubicBezTo>
                  <a:cubicBezTo>
                    <a:pt x="49" y="11"/>
                    <a:pt x="49" y="11"/>
                    <a:pt x="49" y="11"/>
                  </a:cubicBezTo>
                  <a:cubicBezTo>
                    <a:pt x="49" y="11"/>
                    <a:pt x="45" y="0"/>
                    <a:pt x="44" y="0"/>
                  </a:cubicBezTo>
                  <a:cubicBezTo>
                    <a:pt x="36" y="0"/>
                    <a:pt x="36" y="0"/>
                    <a:pt x="36" y="0"/>
                  </a:cubicBezTo>
                  <a:cubicBezTo>
                    <a:pt x="35" y="0"/>
                    <a:pt x="31" y="11"/>
                    <a:pt x="31" y="11"/>
                  </a:cubicBezTo>
                  <a:cubicBezTo>
                    <a:pt x="26" y="13"/>
                    <a:pt x="26" y="13"/>
                    <a:pt x="26" y="13"/>
                  </a:cubicBezTo>
                  <a:cubicBezTo>
                    <a:pt x="26" y="13"/>
                    <a:pt x="15" y="8"/>
                    <a:pt x="15" y="8"/>
                  </a:cubicBezTo>
                  <a:cubicBezTo>
                    <a:pt x="8" y="14"/>
                    <a:pt x="8" y="14"/>
                    <a:pt x="8" y="14"/>
                  </a:cubicBezTo>
                  <a:cubicBezTo>
                    <a:pt x="8" y="15"/>
                    <a:pt x="13" y="25"/>
                    <a:pt x="13" y="25"/>
                  </a:cubicBezTo>
                  <a:cubicBezTo>
                    <a:pt x="11" y="30"/>
                    <a:pt x="11" y="30"/>
                    <a:pt x="11" y="30"/>
                  </a:cubicBezTo>
                  <a:cubicBezTo>
                    <a:pt x="11" y="30"/>
                    <a:pt x="0" y="34"/>
                    <a:pt x="0" y="35"/>
                  </a:cubicBezTo>
                  <a:cubicBezTo>
                    <a:pt x="0" y="44"/>
                    <a:pt x="0" y="44"/>
                    <a:pt x="0" y="44"/>
                  </a:cubicBezTo>
                  <a:cubicBezTo>
                    <a:pt x="0" y="44"/>
                    <a:pt x="11" y="48"/>
                    <a:pt x="11" y="48"/>
                  </a:cubicBezTo>
                  <a:cubicBezTo>
                    <a:pt x="13" y="53"/>
                    <a:pt x="13" y="53"/>
                    <a:pt x="13" y="53"/>
                  </a:cubicBezTo>
                  <a:cubicBezTo>
                    <a:pt x="13" y="53"/>
                    <a:pt x="8" y="64"/>
                    <a:pt x="9" y="64"/>
                  </a:cubicBezTo>
                  <a:cubicBezTo>
                    <a:pt x="15" y="70"/>
                    <a:pt x="15" y="70"/>
                    <a:pt x="15" y="70"/>
                  </a:cubicBezTo>
                  <a:cubicBezTo>
                    <a:pt x="15" y="71"/>
                    <a:pt x="26" y="66"/>
                    <a:pt x="26" y="66"/>
                  </a:cubicBezTo>
                  <a:cubicBezTo>
                    <a:pt x="31" y="68"/>
                    <a:pt x="31" y="68"/>
                    <a:pt x="31" y="68"/>
                  </a:cubicBezTo>
                  <a:cubicBezTo>
                    <a:pt x="31" y="68"/>
                    <a:pt x="35" y="79"/>
                    <a:pt x="36" y="79"/>
                  </a:cubicBezTo>
                  <a:cubicBezTo>
                    <a:pt x="45" y="79"/>
                    <a:pt x="45" y="79"/>
                    <a:pt x="45" y="79"/>
                  </a:cubicBezTo>
                  <a:cubicBezTo>
                    <a:pt x="45" y="79"/>
                    <a:pt x="49" y="68"/>
                    <a:pt x="49" y="68"/>
                  </a:cubicBezTo>
                  <a:cubicBezTo>
                    <a:pt x="54" y="66"/>
                    <a:pt x="54" y="66"/>
                    <a:pt x="54" y="66"/>
                  </a:cubicBezTo>
                  <a:cubicBezTo>
                    <a:pt x="54" y="66"/>
                    <a:pt x="65" y="70"/>
                    <a:pt x="66" y="70"/>
                  </a:cubicBezTo>
                  <a:cubicBezTo>
                    <a:pt x="72" y="64"/>
                    <a:pt x="72" y="64"/>
                    <a:pt x="72" y="64"/>
                  </a:cubicBezTo>
                  <a:cubicBezTo>
                    <a:pt x="72" y="63"/>
                    <a:pt x="67" y="53"/>
                    <a:pt x="67" y="53"/>
                  </a:cubicBezTo>
                  <a:lnTo>
                    <a:pt x="69" y="48"/>
                  </a:lnTo>
                  <a:close/>
                  <a:moveTo>
                    <a:pt x="40" y="52"/>
                  </a:moveTo>
                  <a:cubicBezTo>
                    <a:pt x="33" y="52"/>
                    <a:pt x="27" y="46"/>
                    <a:pt x="27" y="39"/>
                  </a:cubicBezTo>
                  <a:cubicBezTo>
                    <a:pt x="27" y="32"/>
                    <a:pt x="33" y="26"/>
                    <a:pt x="40" y="26"/>
                  </a:cubicBezTo>
                  <a:cubicBezTo>
                    <a:pt x="47" y="26"/>
                    <a:pt x="53" y="32"/>
                    <a:pt x="53" y="39"/>
                  </a:cubicBezTo>
                  <a:cubicBezTo>
                    <a:pt x="53" y="46"/>
                    <a:pt x="47" y="52"/>
                    <a:pt x="4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2">
              <a:extLst>
                <a:ext uri="{FF2B5EF4-FFF2-40B4-BE49-F238E27FC236}">
                  <a16:creationId xmlns:a16="http://schemas.microsoft.com/office/drawing/2014/main" id="{0596D28E-5820-401F-BDEE-D69DFCE18BB5}"/>
                </a:ext>
              </a:extLst>
            </p:cNvPr>
            <p:cNvSpPr>
              <a:spLocks noEditPoints="1"/>
            </p:cNvSpPr>
            <p:nvPr/>
          </p:nvSpPr>
          <p:spPr bwMode="auto">
            <a:xfrm>
              <a:off x="3886" y="2159"/>
              <a:ext cx="92" cy="93"/>
            </a:xfrm>
            <a:custGeom>
              <a:avLst/>
              <a:gdLst>
                <a:gd name="T0" fmla="*/ 34 w 38"/>
                <a:gd name="T1" fmla="*/ 18 h 38"/>
                <a:gd name="T2" fmla="*/ 33 w 38"/>
                <a:gd name="T3" fmla="*/ 16 h 38"/>
                <a:gd name="T4" fmla="*/ 37 w 38"/>
                <a:gd name="T5" fmla="*/ 11 h 38"/>
                <a:gd name="T6" fmla="*/ 34 w 38"/>
                <a:gd name="T7" fmla="*/ 7 h 38"/>
                <a:gd name="T8" fmla="*/ 29 w 38"/>
                <a:gd name="T9" fmla="*/ 8 h 38"/>
                <a:gd name="T10" fmla="*/ 27 w 38"/>
                <a:gd name="T11" fmla="*/ 7 h 38"/>
                <a:gd name="T12" fmla="*/ 26 w 38"/>
                <a:gd name="T13" fmla="*/ 1 h 38"/>
                <a:gd name="T14" fmla="*/ 22 w 38"/>
                <a:gd name="T15" fmla="*/ 0 h 38"/>
                <a:gd name="T16" fmla="*/ 18 w 38"/>
                <a:gd name="T17" fmla="*/ 5 h 38"/>
                <a:gd name="T18" fmla="*/ 16 w 38"/>
                <a:gd name="T19" fmla="*/ 5 h 38"/>
                <a:gd name="T20" fmla="*/ 11 w 38"/>
                <a:gd name="T21" fmla="*/ 2 h 38"/>
                <a:gd name="T22" fmla="*/ 8 w 38"/>
                <a:gd name="T23" fmla="*/ 4 h 38"/>
                <a:gd name="T24" fmla="*/ 9 w 38"/>
                <a:gd name="T25" fmla="*/ 10 h 38"/>
                <a:gd name="T26" fmla="*/ 7 w 38"/>
                <a:gd name="T27" fmla="*/ 12 h 38"/>
                <a:gd name="T28" fmla="*/ 2 w 38"/>
                <a:gd name="T29" fmla="*/ 13 h 38"/>
                <a:gd name="T30" fmla="*/ 1 w 38"/>
                <a:gd name="T31" fmla="*/ 17 h 38"/>
                <a:gd name="T32" fmla="*/ 5 w 38"/>
                <a:gd name="T33" fmla="*/ 20 h 38"/>
                <a:gd name="T34" fmla="*/ 5 w 38"/>
                <a:gd name="T35" fmla="*/ 23 h 38"/>
                <a:gd name="T36" fmla="*/ 2 w 38"/>
                <a:gd name="T37" fmla="*/ 28 h 38"/>
                <a:gd name="T38" fmla="*/ 4 w 38"/>
                <a:gd name="T39" fmla="*/ 31 h 38"/>
                <a:gd name="T40" fmla="*/ 10 w 38"/>
                <a:gd name="T41" fmla="*/ 30 h 38"/>
                <a:gd name="T42" fmla="*/ 12 w 38"/>
                <a:gd name="T43" fmla="*/ 32 h 38"/>
                <a:gd name="T44" fmla="*/ 13 w 38"/>
                <a:gd name="T45" fmla="*/ 37 h 38"/>
                <a:gd name="T46" fmla="*/ 17 w 38"/>
                <a:gd name="T47" fmla="*/ 38 h 38"/>
                <a:gd name="T48" fmla="*/ 20 w 38"/>
                <a:gd name="T49" fmla="*/ 34 h 38"/>
                <a:gd name="T50" fmla="*/ 23 w 38"/>
                <a:gd name="T51" fmla="*/ 33 h 38"/>
                <a:gd name="T52" fmla="*/ 27 w 38"/>
                <a:gd name="T53" fmla="*/ 37 h 38"/>
                <a:gd name="T54" fmla="*/ 31 w 38"/>
                <a:gd name="T55" fmla="*/ 34 h 38"/>
                <a:gd name="T56" fmla="*/ 30 w 38"/>
                <a:gd name="T57" fmla="*/ 29 h 38"/>
                <a:gd name="T58" fmla="*/ 32 w 38"/>
                <a:gd name="T59" fmla="*/ 27 h 38"/>
                <a:gd name="T60" fmla="*/ 37 w 38"/>
                <a:gd name="T61" fmla="*/ 26 h 38"/>
                <a:gd name="T62" fmla="*/ 38 w 38"/>
                <a:gd name="T63" fmla="*/ 22 h 38"/>
                <a:gd name="T64" fmla="*/ 34 w 38"/>
                <a:gd name="T65" fmla="*/ 18 h 38"/>
                <a:gd name="T66" fmla="*/ 25 w 38"/>
                <a:gd name="T67" fmla="*/ 21 h 38"/>
                <a:gd name="T68" fmla="*/ 18 w 38"/>
                <a:gd name="T69" fmla="*/ 25 h 38"/>
                <a:gd name="T70" fmla="*/ 13 w 38"/>
                <a:gd name="T71" fmla="*/ 18 h 38"/>
                <a:gd name="T72" fmla="*/ 21 w 38"/>
                <a:gd name="T73" fmla="*/ 13 h 38"/>
                <a:gd name="T74" fmla="*/ 25 w 38"/>
                <a:gd name="T75"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34" y="18"/>
                  </a:moveTo>
                  <a:cubicBezTo>
                    <a:pt x="33" y="16"/>
                    <a:pt x="33" y="16"/>
                    <a:pt x="33" y="16"/>
                  </a:cubicBezTo>
                  <a:cubicBezTo>
                    <a:pt x="33" y="16"/>
                    <a:pt x="37" y="11"/>
                    <a:pt x="37" y="11"/>
                  </a:cubicBezTo>
                  <a:cubicBezTo>
                    <a:pt x="34" y="7"/>
                    <a:pt x="34" y="7"/>
                    <a:pt x="34" y="7"/>
                  </a:cubicBezTo>
                  <a:cubicBezTo>
                    <a:pt x="34" y="7"/>
                    <a:pt x="29" y="8"/>
                    <a:pt x="29" y="8"/>
                  </a:cubicBezTo>
                  <a:cubicBezTo>
                    <a:pt x="27" y="7"/>
                    <a:pt x="27" y="7"/>
                    <a:pt x="27" y="7"/>
                  </a:cubicBezTo>
                  <a:cubicBezTo>
                    <a:pt x="27" y="7"/>
                    <a:pt x="26" y="1"/>
                    <a:pt x="26" y="1"/>
                  </a:cubicBezTo>
                  <a:cubicBezTo>
                    <a:pt x="22" y="0"/>
                    <a:pt x="22" y="0"/>
                    <a:pt x="22" y="0"/>
                  </a:cubicBezTo>
                  <a:cubicBezTo>
                    <a:pt x="22" y="0"/>
                    <a:pt x="18" y="5"/>
                    <a:pt x="18" y="5"/>
                  </a:cubicBezTo>
                  <a:cubicBezTo>
                    <a:pt x="16" y="5"/>
                    <a:pt x="16" y="5"/>
                    <a:pt x="16" y="5"/>
                  </a:cubicBezTo>
                  <a:cubicBezTo>
                    <a:pt x="16" y="5"/>
                    <a:pt x="12" y="2"/>
                    <a:pt x="11" y="2"/>
                  </a:cubicBezTo>
                  <a:cubicBezTo>
                    <a:pt x="8" y="4"/>
                    <a:pt x="8" y="4"/>
                    <a:pt x="8" y="4"/>
                  </a:cubicBezTo>
                  <a:cubicBezTo>
                    <a:pt x="8" y="4"/>
                    <a:pt x="9" y="10"/>
                    <a:pt x="9" y="10"/>
                  </a:cubicBezTo>
                  <a:cubicBezTo>
                    <a:pt x="7" y="12"/>
                    <a:pt x="7" y="12"/>
                    <a:pt x="7" y="12"/>
                  </a:cubicBezTo>
                  <a:cubicBezTo>
                    <a:pt x="7" y="12"/>
                    <a:pt x="2" y="13"/>
                    <a:pt x="2" y="13"/>
                  </a:cubicBezTo>
                  <a:cubicBezTo>
                    <a:pt x="1" y="17"/>
                    <a:pt x="1" y="17"/>
                    <a:pt x="1" y="17"/>
                  </a:cubicBezTo>
                  <a:cubicBezTo>
                    <a:pt x="0" y="17"/>
                    <a:pt x="5" y="20"/>
                    <a:pt x="5" y="20"/>
                  </a:cubicBezTo>
                  <a:cubicBezTo>
                    <a:pt x="5" y="23"/>
                    <a:pt x="5" y="23"/>
                    <a:pt x="5" y="23"/>
                  </a:cubicBezTo>
                  <a:cubicBezTo>
                    <a:pt x="5" y="23"/>
                    <a:pt x="2" y="27"/>
                    <a:pt x="2" y="28"/>
                  </a:cubicBezTo>
                  <a:cubicBezTo>
                    <a:pt x="4" y="31"/>
                    <a:pt x="4" y="31"/>
                    <a:pt x="4" y="31"/>
                  </a:cubicBezTo>
                  <a:cubicBezTo>
                    <a:pt x="4" y="31"/>
                    <a:pt x="10" y="30"/>
                    <a:pt x="10" y="30"/>
                  </a:cubicBezTo>
                  <a:cubicBezTo>
                    <a:pt x="12" y="32"/>
                    <a:pt x="12" y="32"/>
                    <a:pt x="12" y="32"/>
                  </a:cubicBezTo>
                  <a:cubicBezTo>
                    <a:pt x="12" y="32"/>
                    <a:pt x="13" y="37"/>
                    <a:pt x="13" y="37"/>
                  </a:cubicBezTo>
                  <a:cubicBezTo>
                    <a:pt x="17" y="38"/>
                    <a:pt x="17" y="38"/>
                    <a:pt x="17" y="38"/>
                  </a:cubicBezTo>
                  <a:cubicBezTo>
                    <a:pt x="17" y="38"/>
                    <a:pt x="20" y="34"/>
                    <a:pt x="20" y="34"/>
                  </a:cubicBezTo>
                  <a:cubicBezTo>
                    <a:pt x="23" y="33"/>
                    <a:pt x="23" y="33"/>
                    <a:pt x="23" y="33"/>
                  </a:cubicBezTo>
                  <a:cubicBezTo>
                    <a:pt x="23" y="33"/>
                    <a:pt x="27" y="37"/>
                    <a:pt x="27" y="37"/>
                  </a:cubicBezTo>
                  <a:cubicBezTo>
                    <a:pt x="31" y="34"/>
                    <a:pt x="31" y="34"/>
                    <a:pt x="31" y="34"/>
                  </a:cubicBezTo>
                  <a:cubicBezTo>
                    <a:pt x="31" y="34"/>
                    <a:pt x="30" y="29"/>
                    <a:pt x="30" y="29"/>
                  </a:cubicBezTo>
                  <a:cubicBezTo>
                    <a:pt x="32" y="27"/>
                    <a:pt x="32" y="27"/>
                    <a:pt x="32" y="27"/>
                  </a:cubicBezTo>
                  <a:cubicBezTo>
                    <a:pt x="32" y="27"/>
                    <a:pt x="37" y="26"/>
                    <a:pt x="37" y="26"/>
                  </a:cubicBezTo>
                  <a:cubicBezTo>
                    <a:pt x="38" y="22"/>
                    <a:pt x="38" y="22"/>
                    <a:pt x="38" y="22"/>
                  </a:cubicBezTo>
                  <a:cubicBezTo>
                    <a:pt x="38" y="21"/>
                    <a:pt x="34" y="18"/>
                    <a:pt x="34" y="18"/>
                  </a:cubicBezTo>
                  <a:close/>
                  <a:moveTo>
                    <a:pt x="25" y="21"/>
                  </a:moveTo>
                  <a:cubicBezTo>
                    <a:pt x="24" y="24"/>
                    <a:pt x="21" y="26"/>
                    <a:pt x="18" y="25"/>
                  </a:cubicBezTo>
                  <a:cubicBezTo>
                    <a:pt x="15" y="24"/>
                    <a:pt x="13" y="21"/>
                    <a:pt x="13" y="18"/>
                  </a:cubicBezTo>
                  <a:cubicBezTo>
                    <a:pt x="14" y="15"/>
                    <a:pt x="18" y="12"/>
                    <a:pt x="21" y="13"/>
                  </a:cubicBezTo>
                  <a:cubicBezTo>
                    <a:pt x="24" y="14"/>
                    <a:pt x="26" y="17"/>
                    <a:pt x="2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Oval 13">
              <a:extLst>
                <a:ext uri="{FF2B5EF4-FFF2-40B4-BE49-F238E27FC236}">
                  <a16:creationId xmlns:a16="http://schemas.microsoft.com/office/drawing/2014/main" id="{0E9C440D-0F0C-43D6-81B8-FB0975973D28}"/>
                </a:ext>
              </a:extLst>
            </p:cNvPr>
            <p:cNvSpPr>
              <a:spLocks noChangeArrowheads="1"/>
            </p:cNvSpPr>
            <p:nvPr/>
          </p:nvSpPr>
          <p:spPr bwMode="auto">
            <a:xfrm>
              <a:off x="3784" y="2142"/>
              <a:ext cx="34"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Group 16">
            <a:extLst>
              <a:ext uri="{FF2B5EF4-FFF2-40B4-BE49-F238E27FC236}">
                <a16:creationId xmlns:a16="http://schemas.microsoft.com/office/drawing/2014/main" id="{592A7C13-6C00-4CCE-9C68-41252E6016BE}"/>
              </a:ext>
            </a:extLst>
          </p:cNvPr>
          <p:cNvGrpSpPr>
            <a:grpSpLocks noChangeAspect="1"/>
          </p:cNvGrpSpPr>
          <p:nvPr/>
        </p:nvGrpSpPr>
        <p:grpSpPr bwMode="auto">
          <a:xfrm>
            <a:off x="4416514" y="5174231"/>
            <a:ext cx="625293" cy="460266"/>
            <a:chOff x="3681" y="2047"/>
            <a:chExt cx="898" cy="661"/>
          </a:xfrm>
          <a:solidFill>
            <a:srgbClr val="55C1E7"/>
          </a:solidFill>
        </p:grpSpPr>
        <p:sp>
          <p:nvSpPr>
            <p:cNvPr id="67" name="Freeform 17">
              <a:extLst>
                <a:ext uri="{FF2B5EF4-FFF2-40B4-BE49-F238E27FC236}">
                  <a16:creationId xmlns:a16="http://schemas.microsoft.com/office/drawing/2014/main" id="{50ACB6A5-3ED0-481F-8809-75EF85EEF261}"/>
                </a:ext>
              </a:extLst>
            </p:cNvPr>
            <p:cNvSpPr>
              <a:spLocks noEditPoints="1"/>
            </p:cNvSpPr>
            <p:nvPr/>
          </p:nvSpPr>
          <p:spPr bwMode="auto">
            <a:xfrm>
              <a:off x="3681" y="2047"/>
              <a:ext cx="898" cy="661"/>
            </a:xfrm>
            <a:custGeom>
              <a:avLst/>
              <a:gdLst>
                <a:gd name="T0" fmla="*/ 121 w 126"/>
                <a:gd name="T1" fmla="*/ 28 h 92"/>
                <a:gd name="T2" fmla="*/ 121 w 126"/>
                <a:gd name="T3" fmla="*/ 20 h 92"/>
                <a:gd name="T4" fmla="*/ 120 w 126"/>
                <a:gd name="T5" fmla="*/ 18 h 92"/>
                <a:gd name="T6" fmla="*/ 112 w 126"/>
                <a:gd name="T7" fmla="*/ 9 h 92"/>
                <a:gd name="T8" fmla="*/ 89 w 126"/>
                <a:gd name="T9" fmla="*/ 0 h 92"/>
                <a:gd name="T10" fmla="*/ 66 w 126"/>
                <a:gd name="T11" fmla="*/ 9 h 92"/>
                <a:gd name="T12" fmla="*/ 62 w 126"/>
                <a:gd name="T13" fmla="*/ 13 h 92"/>
                <a:gd name="T14" fmla="*/ 58 w 126"/>
                <a:gd name="T15" fmla="*/ 9 h 92"/>
                <a:gd name="T16" fmla="*/ 35 w 126"/>
                <a:gd name="T17" fmla="*/ 0 h 92"/>
                <a:gd name="T18" fmla="*/ 12 w 126"/>
                <a:gd name="T19" fmla="*/ 9 h 92"/>
                <a:gd name="T20" fmla="*/ 4 w 126"/>
                <a:gd name="T21" fmla="*/ 18 h 92"/>
                <a:gd name="T22" fmla="*/ 4 w 126"/>
                <a:gd name="T23" fmla="*/ 20 h 92"/>
                <a:gd name="T24" fmla="*/ 4 w 126"/>
                <a:gd name="T25" fmla="*/ 28 h 92"/>
                <a:gd name="T26" fmla="*/ 0 w 126"/>
                <a:gd name="T27" fmla="*/ 28 h 92"/>
                <a:gd name="T28" fmla="*/ 0 w 126"/>
                <a:gd name="T29" fmla="*/ 92 h 92"/>
                <a:gd name="T30" fmla="*/ 126 w 126"/>
                <a:gd name="T31" fmla="*/ 92 h 92"/>
                <a:gd name="T32" fmla="*/ 126 w 126"/>
                <a:gd name="T33" fmla="*/ 28 h 92"/>
                <a:gd name="T34" fmla="*/ 121 w 126"/>
                <a:gd name="T35" fmla="*/ 28 h 92"/>
                <a:gd name="T36" fmla="*/ 22 w 126"/>
                <a:gd name="T37" fmla="*/ 79 h 92"/>
                <a:gd name="T38" fmla="*/ 35 w 126"/>
                <a:gd name="T39" fmla="*/ 75 h 92"/>
                <a:gd name="T40" fmla="*/ 47 w 126"/>
                <a:gd name="T41" fmla="*/ 79 h 92"/>
                <a:gd name="T42" fmla="*/ 22 w 126"/>
                <a:gd name="T43" fmla="*/ 79 h 92"/>
                <a:gd name="T44" fmla="*/ 77 w 126"/>
                <a:gd name="T45" fmla="*/ 79 h 92"/>
                <a:gd name="T46" fmla="*/ 89 w 126"/>
                <a:gd name="T47" fmla="*/ 75 h 92"/>
                <a:gd name="T48" fmla="*/ 102 w 126"/>
                <a:gd name="T49" fmla="*/ 79 h 92"/>
                <a:gd name="T50" fmla="*/ 77 w 126"/>
                <a:gd name="T51" fmla="*/ 79 h 92"/>
                <a:gd name="T52" fmla="*/ 112 w 126"/>
                <a:gd name="T53" fmla="*/ 76 h 92"/>
                <a:gd name="T54" fmla="*/ 89 w 126"/>
                <a:gd name="T55" fmla="*/ 67 h 92"/>
                <a:gd name="T56" fmla="*/ 66 w 126"/>
                <a:gd name="T57" fmla="*/ 76 h 92"/>
                <a:gd name="T58" fmla="*/ 66 w 126"/>
                <a:gd name="T59" fmla="*/ 62 h 92"/>
                <a:gd name="T60" fmla="*/ 58 w 126"/>
                <a:gd name="T61" fmla="*/ 58 h 92"/>
                <a:gd name="T62" fmla="*/ 58 w 126"/>
                <a:gd name="T63" fmla="*/ 76 h 92"/>
                <a:gd name="T64" fmla="*/ 35 w 126"/>
                <a:gd name="T65" fmla="*/ 67 h 92"/>
                <a:gd name="T66" fmla="*/ 35 w 126"/>
                <a:gd name="T67" fmla="*/ 67 h 92"/>
                <a:gd name="T68" fmla="*/ 12 w 126"/>
                <a:gd name="T69" fmla="*/ 76 h 92"/>
                <a:gd name="T70" fmla="*/ 12 w 126"/>
                <a:gd name="T71" fmla="*/ 22 h 92"/>
                <a:gd name="T72" fmla="*/ 18 w 126"/>
                <a:gd name="T73" fmla="*/ 15 h 92"/>
                <a:gd name="T74" fmla="*/ 35 w 126"/>
                <a:gd name="T75" fmla="*/ 8 h 92"/>
                <a:gd name="T76" fmla="*/ 52 w 126"/>
                <a:gd name="T77" fmla="*/ 16 h 92"/>
                <a:gd name="T78" fmla="*/ 57 w 126"/>
                <a:gd name="T79" fmla="*/ 21 h 92"/>
                <a:gd name="T80" fmla="*/ 58 w 126"/>
                <a:gd name="T81" fmla="*/ 22 h 92"/>
                <a:gd name="T82" fmla="*/ 58 w 126"/>
                <a:gd name="T83" fmla="*/ 45 h 92"/>
                <a:gd name="T84" fmla="*/ 66 w 126"/>
                <a:gd name="T85" fmla="*/ 49 h 92"/>
                <a:gd name="T86" fmla="*/ 66 w 126"/>
                <a:gd name="T87" fmla="*/ 22 h 92"/>
                <a:gd name="T88" fmla="*/ 72 w 126"/>
                <a:gd name="T89" fmla="*/ 15 h 92"/>
                <a:gd name="T90" fmla="*/ 89 w 126"/>
                <a:gd name="T91" fmla="*/ 8 h 92"/>
                <a:gd name="T92" fmla="*/ 107 w 126"/>
                <a:gd name="T93" fmla="*/ 16 h 92"/>
                <a:gd name="T94" fmla="*/ 111 w 126"/>
                <a:gd name="T95" fmla="*/ 21 h 92"/>
                <a:gd name="T96" fmla="*/ 112 w 126"/>
                <a:gd name="T97" fmla="*/ 22 h 92"/>
                <a:gd name="T98" fmla="*/ 112 w 126"/>
                <a:gd name="T99"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92">
                  <a:moveTo>
                    <a:pt x="121" y="28"/>
                  </a:moveTo>
                  <a:cubicBezTo>
                    <a:pt x="121" y="20"/>
                    <a:pt x="121" y="20"/>
                    <a:pt x="121" y="20"/>
                  </a:cubicBezTo>
                  <a:cubicBezTo>
                    <a:pt x="120" y="18"/>
                    <a:pt x="120" y="18"/>
                    <a:pt x="120" y="18"/>
                  </a:cubicBezTo>
                  <a:cubicBezTo>
                    <a:pt x="120" y="18"/>
                    <a:pt x="117" y="14"/>
                    <a:pt x="112" y="9"/>
                  </a:cubicBezTo>
                  <a:cubicBezTo>
                    <a:pt x="107" y="5"/>
                    <a:pt x="99" y="0"/>
                    <a:pt x="89" y="0"/>
                  </a:cubicBezTo>
                  <a:cubicBezTo>
                    <a:pt x="79" y="0"/>
                    <a:pt x="71" y="5"/>
                    <a:pt x="66" y="9"/>
                  </a:cubicBezTo>
                  <a:cubicBezTo>
                    <a:pt x="64" y="11"/>
                    <a:pt x="63" y="12"/>
                    <a:pt x="62" y="13"/>
                  </a:cubicBezTo>
                  <a:cubicBezTo>
                    <a:pt x="61" y="12"/>
                    <a:pt x="60" y="11"/>
                    <a:pt x="58" y="9"/>
                  </a:cubicBezTo>
                  <a:cubicBezTo>
                    <a:pt x="53" y="5"/>
                    <a:pt x="45" y="0"/>
                    <a:pt x="35" y="0"/>
                  </a:cubicBezTo>
                  <a:cubicBezTo>
                    <a:pt x="25" y="0"/>
                    <a:pt x="17" y="5"/>
                    <a:pt x="12" y="9"/>
                  </a:cubicBezTo>
                  <a:cubicBezTo>
                    <a:pt x="7" y="14"/>
                    <a:pt x="4" y="18"/>
                    <a:pt x="4" y="18"/>
                  </a:cubicBezTo>
                  <a:cubicBezTo>
                    <a:pt x="4" y="20"/>
                    <a:pt x="4" y="20"/>
                    <a:pt x="4" y="20"/>
                  </a:cubicBezTo>
                  <a:cubicBezTo>
                    <a:pt x="4" y="28"/>
                    <a:pt x="4" y="28"/>
                    <a:pt x="4" y="28"/>
                  </a:cubicBezTo>
                  <a:cubicBezTo>
                    <a:pt x="0" y="28"/>
                    <a:pt x="0" y="28"/>
                    <a:pt x="0" y="28"/>
                  </a:cubicBezTo>
                  <a:cubicBezTo>
                    <a:pt x="0" y="92"/>
                    <a:pt x="0" y="92"/>
                    <a:pt x="0" y="92"/>
                  </a:cubicBezTo>
                  <a:cubicBezTo>
                    <a:pt x="126" y="92"/>
                    <a:pt x="126" y="92"/>
                    <a:pt x="126" y="92"/>
                  </a:cubicBezTo>
                  <a:cubicBezTo>
                    <a:pt x="126" y="28"/>
                    <a:pt x="126" y="28"/>
                    <a:pt x="126" y="28"/>
                  </a:cubicBezTo>
                  <a:lnTo>
                    <a:pt x="121" y="28"/>
                  </a:lnTo>
                  <a:close/>
                  <a:moveTo>
                    <a:pt x="22" y="79"/>
                  </a:moveTo>
                  <a:cubicBezTo>
                    <a:pt x="26" y="77"/>
                    <a:pt x="30" y="75"/>
                    <a:pt x="35" y="75"/>
                  </a:cubicBezTo>
                  <a:cubicBezTo>
                    <a:pt x="40" y="75"/>
                    <a:pt x="44" y="77"/>
                    <a:pt x="47" y="79"/>
                  </a:cubicBezTo>
                  <a:lnTo>
                    <a:pt x="22" y="79"/>
                  </a:lnTo>
                  <a:close/>
                  <a:moveTo>
                    <a:pt x="77" y="79"/>
                  </a:moveTo>
                  <a:cubicBezTo>
                    <a:pt x="80" y="77"/>
                    <a:pt x="84" y="75"/>
                    <a:pt x="89" y="75"/>
                  </a:cubicBezTo>
                  <a:cubicBezTo>
                    <a:pt x="94" y="75"/>
                    <a:pt x="98" y="77"/>
                    <a:pt x="102" y="79"/>
                  </a:cubicBezTo>
                  <a:lnTo>
                    <a:pt x="77" y="79"/>
                  </a:lnTo>
                  <a:close/>
                  <a:moveTo>
                    <a:pt x="112" y="76"/>
                  </a:moveTo>
                  <a:cubicBezTo>
                    <a:pt x="107" y="71"/>
                    <a:pt x="99" y="67"/>
                    <a:pt x="89" y="67"/>
                  </a:cubicBezTo>
                  <a:cubicBezTo>
                    <a:pt x="79" y="67"/>
                    <a:pt x="71" y="71"/>
                    <a:pt x="66" y="76"/>
                  </a:cubicBezTo>
                  <a:cubicBezTo>
                    <a:pt x="66" y="62"/>
                    <a:pt x="66" y="62"/>
                    <a:pt x="66" y="62"/>
                  </a:cubicBezTo>
                  <a:cubicBezTo>
                    <a:pt x="58" y="58"/>
                    <a:pt x="58" y="58"/>
                    <a:pt x="58" y="58"/>
                  </a:cubicBezTo>
                  <a:cubicBezTo>
                    <a:pt x="58" y="76"/>
                    <a:pt x="58" y="76"/>
                    <a:pt x="58" y="76"/>
                  </a:cubicBezTo>
                  <a:cubicBezTo>
                    <a:pt x="53" y="71"/>
                    <a:pt x="45" y="67"/>
                    <a:pt x="35" y="67"/>
                  </a:cubicBezTo>
                  <a:cubicBezTo>
                    <a:pt x="35" y="67"/>
                    <a:pt x="35" y="67"/>
                    <a:pt x="35" y="67"/>
                  </a:cubicBezTo>
                  <a:cubicBezTo>
                    <a:pt x="25" y="67"/>
                    <a:pt x="17" y="71"/>
                    <a:pt x="12" y="76"/>
                  </a:cubicBezTo>
                  <a:cubicBezTo>
                    <a:pt x="12" y="22"/>
                    <a:pt x="12" y="22"/>
                    <a:pt x="12" y="22"/>
                  </a:cubicBezTo>
                  <a:cubicBezTo>
                    <a:pt x="13" y="20"/>
                    <a:pt x="15" y="18"/>
                    <a:pt x="18" y="15"/>
                  </a:cubicBezTo>
                  <a:cubicBezTo>
                    <a:pt x="22" y="12"/>
                    <a:pt x="27" y="8"/>
                    <a:pt x="35" y="8"/>
                  </a:cubicBezTo>
                  <a:cubicBezTo>
                    <a:pt x="42" y="8"/>
                    <a:pt x="48" y="12"/>
                    <a:pt x="52" y="16"/>
                  </a:cubicBezTo>
                  <a:cubicBezTo>
                    <a:pt x="54" y="17"/>
                    <a:pt x="56" y="19"/>
                    <a:pt x="57" y="21"/>
                  </a:cubicBezTo>
                  <a:cubicBezTo>
                    <a:pt x="57" y="21"/>
                    <a:pt x="58" y="21"/>
                    <a:pt x="58" y="22"/>
                  </a:cubicBezTo>
                  <a:cubicBezTo>
                    <a:pt x="58" y="45"/>
                    <a:pt x="58" y="45"/>
                    <a:pt x="58" y="45"/>
                  </a:cubicBezTo>
                  <a:cubicBezTo>
                    <a:pt x="66" y="49"/>
                    <a:pt x="66" y="49"/>
                    <a:pt x="66" y="49"/>
                  </a:cubicBezTo>
                  <a:cubicBezTo>
                    <a:pt x="66" y="22"/>
                    <a:pt x="66" y="22"/>
                    <a:pt x="66" y="22"/>
                  </a:cubicBezTo>
                  <a:cubicBezTo>
                    <a:pt x="67" y="20"/>
                    <a:pt x="69" y="18"/>
                    <a:pt x="72" y="15"/>
                  </a:cubicBezTo>
                  <a:cubicBezTo>
                    <a:pt x="76" y="12"/>
                    <a:pt x="82" y="8"/>
                    <a:pt x="89" y="8"/>
                  </a:cubicBezTo>
                  <a:cubicBezTo>
                    <a:pt x="97" y="8"/>
                    <a:pt x="103" y="12"/>
                    <a:pt x="107" y="16"/>
                  </a:cubicBezTo>
                  <a:cubicBezTo>
                    <a:pt x="109" y="17"/>
                    <a:pt x="110" y="19"/>
                    <a:pt x="111" y="21"/>
                  </a:cubicBezTo>
                  <a:cubicBezTo>
                    <a:pt x="112" y="21"/>
                    <a:pt x="112" y="21"/>
                    <a:pt x="112" y="22"/>
                  </a:cubicBezTo>
                  <a:lnTo>
                    <a:pt x="1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8">
              <a:extLst>
                <a:ext uri="{FF2B5EF4-FFF2-40B4-BE49-F238E27FC236}">
                  <a16:creationId xmlns:a16="http://schemas.microsoft.com/office/drawing/2014/main" id="{D77C00F7-3136-409D-9BE4-2BD310B0D89C}"/>
                </a:ext>
              </a:extLst>
            </p:cNvPr>
            <p:cNvSpPr>
              <a:spLocks/>
            </p:cNvSpPr>
            <p:nvPr/>
          </p:nvSpPr>
          <p:spPr bwMode="auto">
            <a:xfrm>
              <a:off x="4066" y="2384"/>
              <a:ext cx="213" cy="130"/>
            </a:xfrm>
            <a:custGeom>
              <a:avLst/>
              <a:gdLst>
                <a:gd name="T0" fmla="*/ 2 w 30"/>
                <a:gd name="T1" fmla="*/ 0 h 18"/>
                <a:gd name="T2" fmla="*/ 0 w 30"/>
                <a:gd name="T3" fmla="*/ 5 h 18"/>
                <a:gd name="T4" fmla="*/ 25 w 30"/>
                <a:gd name="T5" fmla="*/ 18 h 18"/>
                <a:gd name="T6" fmla="*/ 28 w 30"/>
                <a:gd name="T7" fmla="*/ 12 h 18"/>
                <a:gd name="T8" fmla="*/ 2 w 30"/>
                <a:gd name="T9" fmla="*/ 0 h 18"/>
              </a:gdLst>
              <a:ahLst/>
              <a:cxnLst>
                <a:cxn ang="0">
                  <a:pos x="T0" y="T1"/>
                </a:cxn>
                <a:cxn ang="0">
                  <a:pos x="T2" y="T3"/>
                </a:cxn>
                <a:cxn ang="0">
                  <a:pos x="T4" y="T5"/>
                </a:cxn>
                <a:cxn ang="0">
                  <a:pos x="T6" y="T7"/>
                </a:cxn>
                <a:cxn ang="0">
                  <a:pos x="T8" y="T9"/>
                </a:cxn>
              </a:cxnLst>
              <a:rect l="0" t="0" r="r" b="b"/>
              <a:pathLst>
                <a:path w="30" h="18">
                  <a:moveTo>
                    <a:pt x="2" y="0"/>
                  </a:moveTo>
                  <a:cubicBezTo>
                    <a:pt x="0" y="5"/>
                    <a:pt x="0" y="5"/>
                    <a:pt x="0" y="5"/>
                  </a:cubicBezTo>
                  <a:cubicBezTo>
                    <a:pt x="25" y="18"/>
                    <a:pt x="25" y="18"/>
                    <a:pt x="25" y="18"/>
                  </a:cubicBezTo>
                  <a:cubicBezTo>
                    <a:pt x="30" y="17"/>
                    <a:pt x="28" y="12"/>
                    <a:pt x="28" y="12"/>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9">
              <a:extLst>
                <a:ext uri="{FF2B5EF4-FFF2-40B4-BE49-F238E27FC236}">
                  <a16:creationId xmlns:a16="http://schemas.microsoft.com/office/drawing/2014/main" id="{06907143-2E16-4208-A5AA-7571440A659B}"/>
                </a:ext>
              </a:extLst>
            </p:cNvPr>
            <p:cNvSpPr>
              <a:spLocks noEditPoints="1"/>
            </p:cNvSpPr>
            <p:nvPr/>
          </p:nvSpPr>
          <p:spPr bwMode="auto">
            <a:xfrm>
              <a:off x="3795" y="2190"/>
              <a:ext cx="285" cy="295"/>
            </a:xfrm>
            <a:custGeom>
              <a:avLst/>
              <a:gdLst>
                <a:gd name="T0" fmla="*/ 28 w 40"/>
                <a:gd name="T1" fmla="*/ 4 h 41"/>
                <a:gd name="T2" fmla="*/ 4 w 40"/>
                <a:gd name="T3" fmla="*/ 12 h 41"/>
                <a:gd name="T4" fmla="*/ 12 w 40"/>
                <a:gd name="T5" fmla="*/ 36 h 41"/>
                <a:gd name="T6" fmla="*/ 35 w 40"/>
                <a:gd name="T7" fmla="*/ 30 h 41"/>
                <a:gd name="T8" fmla="*/ 35 w 40"/>
                <a:gd name="T9" fmla="*/ 30 h 41"/>
                <a:gd name="T10" fmla="*/ 37 w 40"/>
                <a:gd name="T11" fmla="*/ 26 h 41"/>
                <a:gd name="T12" fmla="*/ 28 w 40"/>
                <a:gd name="T13" fmla="*/ 4 h 41"/>
                <a:gd name="T14" fmla="*/ 32 w 40"/>
                <a:gd name="T15" fmla="*/ 26 h 41"/>
                <a:gd name="T16" fmla="*/ 14 w 40"/>
                <a:gd name="T17" fmla="*/ 32 h 41"/>
                <a:gd name="T18" fmla="*/ 8 w 40"/>
                <a:gd name="T19" fmla="*/ 14 h 41"/>
                <a:gd name="T20" fmla="*/ 26 w 40"/>
                <a:gd name="T21" fmla="*/ 8 h 41"/>
                <a:gd name="T22" fmla="*/ 32 w 40"/>
                <a:gd name="T23"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1">
                  <a:moveTo>
                    <a:pt x="28" y="4"/>
                  </a:moveTo>
                  <a:cubicBezTo>
                    <a:pt x="19" y="0"/>
                    <a:pt x="9" y="4"/>
                    <a:pt x="4" y="12"/>
                  </a:cubicBezTo>
                  <a:cubicBezTo>
                    <a:pt x="0" y="21"/>
                    <a:pt x="3" y="32"/>
                    <a:pt x="12" y="36"/>
                  </a:cubicBezTo>
                  <a:cubicBezTo>
                    <a:pt x="20" y="41"/>
                    <a:pt x="30" y="38"/>
                    <a:pt x="35" y="30"/>
                  </a:cubicBezTo>
                  <a:cubicBezTo>
                    <a:pt x="35" y="30"/>
                    <a:pt x="35" y="30"/>
                    <a:pt x="35" y="30"/>
                  </a:cubicBezTo>
                  <a:cubicBezTo>
                    <a:pt x="36" y="28"/>
                    <a:pt x="36" y="28"/>
                    <a:pt x="37" y="26"/>
                  </a:cubicBezTo>
                  <a:cubicBezTo>
                    <a:pt x="40" y="18"/>
                    <a:pt x="36" y="9"/>
                    <a:pt x="28" y="4"/>
                  </a:cubicBezTo>
                  <a:close/>
                  <a:moveTo>
                    <a:pt x="32" y="26"/>
                  </a:moveTo>
                  <a:cubicBezTo>
                    <a:pt x="29" y="33"/>
                    <a:pt x="21" y="36"/>
                    <a:pt x="14" y="32"/>
                  </a:cubicBezTo>
                  <a:cubicBezTo>
                    <a:pt x="7" y="29"/>
                    <a:pt x="5" y="21"/>
                    <a:pt x="8" y="14"/>
                  </a:cubicBezTo>
                  <a:cubicBezTo>
                    <a:pt x="11" y="8"/>
                    <a:pt x="19" y="5"/>
                    <a:pt x="26" y="8"/>
                  </a:cubicBezTo>
                  <a:cubicBezTo>
                    <a:pt x="33" y="12"/>
                    <a:pt x="35" y="20"/>
                    <a:pt x="3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898803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问题请教</a:t>
            </a:r>
          </a:p>
        </p:txBody>
      </p:sp>
      <p:sp>
        <p:nvSpPr>
          <p:cNvPr id="21" name="文本框 20">
            <a:extLst>
              <a:ext uri="{FF2B5EF4-FFF2-40B4-BE49-F238E27FC236}">
                <a16:creationId xmlns:a16="http://schemas.microsoft.com/office/drawing/2014/main" id="{35ECAD09-C111-4444-A126-365CAC681536}"/>
              </a:ext>
            </a:extLst>
          </p:cNvPr>
          <p:cNvSpPr txBox="1"/>
          <p:nvPr/>
        </p:nvSpPr>
        <p:spPr>
          <a:xfrm>
            <a:off x="769917" y="461358"/>
            <a:ext cx="1595479" cy="1569660"/>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第四部分</a:t>
            </a:r>
          </a:p>
        </p:txBody>
      </p:sp>
      <p:grpSp>
        <p:nvGrpSpPr>
          <p:cNvPr id="22" name="组合 21">
            <a:extLst>
              <a:ext uri="{FF2B5EF4-FFF2-40B4-BE49-F238E27FC236}">
                <a16:creationId xmlns:a16="http://schemas.microsoft.com/office/drawing/2014/main" id="{160685BB-D87C-4DB2-A6CE-C540CABAEEE8}"/>
              </a:ext>
            </a:extLst>
          </p:cNvPr>
          <p:cNvGrpSpPr/>
          <p:nvPr/>
        </p:nvGrpSpPr>
        <p:grpSpPr>
          <a:xfrm>
            <a:off x="2268904" y="1047759"/>
            <a:ext cx="465354" cy="469881"/>
            <a:chOff x="2099842" y="1975504"/>
            <a:chExt cx="823123" cy="831130"/>
          </a:xfrm>
          <a:solidFill>
            <a:schemeClr val="bg1"/>
          </a:solidFill>
        </p:grpSpPr>
        <p:sp>
          <p:nvSpPr>
            <p:cNvPr id="27" name="等腰三角形 26">
              <a:extLst>
                <a:ext uri="{FF2B5EF4-FFF2-40B4-BE49-F238E27FC236}">
                  <a16:creationId xmlns:a16="http://schemas.microsoft.com/office/drawing/2014/main" id="{1E4A4D13-4EC6-4163-A500-01CD271CFC0F}"/>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6E2A88D2-56E0-4A93-B429-E89BDE26CF66}"/>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31F55765-DB0F-4091-9D9F-FBF8A8C19B25}"/>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5429EFC1-E472-4C59-A574-229DF458E2A9}"/>
              </a:ext>
            </a:extLst>
          </p:cNvPr>
          <p:cNvSpPr txBox="1"/>
          <p:nvPr/>
        </p:nvSpPr>
        <p:spPr>
          <a:xfrm>
            <a:off x="5387108" y="1028264"/>
            <a:ext cx="6261966" cy="954107"/>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目前暂时在特征提取用的是计算</a:t>
            </a:r>
            <a:r>
              <a:rPr lang="en-US" altLang="zh-CN" sz="2800" dirty="0">
                <a:solidFill>
                  <a:srgbClr val="595E64"/>
                </a:solidFill>
                <a:latin typeface="微软雅黑" panose="020B0503020204020204" pitchFamily="34" charset="-122"/>
                <a:ea typeface="微软雅黑" panose="020B0503020204020204" pitchFamily="34" charset="-122"/>
              </a:rPr>
              <a:t>HSV</a:t>
            </a:r>
            <a:r>
              <a:rPr lang="zh-CN" altLang="en-US" sz="2800" dirty="0">
                <a:solidFill>
                  <a:srgbClr val="595E64"/>
                </a:solidFill>
                <a:latin typeface="微软雅黑" panose="020B0503020204020204" pitchFamily="34" charset="-122"/>
                <a:ea typeface="微软雅黑" panose="020B0503020204020204" pitchFamily="34" charset="-122"/>
              </a:rPr>
              <a:t>直方图的欧拉距离，有什么更好的方法？</a:t>
            </a:r>
          </a:p>
        </p:txBody>
      </p:sp>
      <p:sp>
        <p:nvSpPr>
          <p:cNvPr id="32" name="文本框 31">
            <a:extLst>
              <a:ext uri="{FF2B5EF4-FFF2-40B4-BE49-F238E27FC236}">
                <a16:creationId xmlns:a16="http://schemas.microsoft.com/office/drawing/2014/main" id="{02FE5B4B-2C95-4AE7-BB83-393169909616}"/>
              </a:ext>
            </a:extLst>
          </p:cNvPr>
          <p:cNvSpPr txBox="1"/>
          <p:nvPr/>
        </p:nvSpPr>
        <p:spPr>
          <a:xfrm>
            <a:off x="5387108" y="2227674"/>
            <a:ext cx="6261965"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重采样之后候选框虽然比较集中于目标附近，但这样无法解决快速移动的问题？</a:t>
            </a:r>
          </a:p>
        </p:txBody>
      </p:sp>
      <p:sp>
        <p:nvSpPr>
          <p:cNvPr id="40" name="文本框 39">
            <a:extLst>
              <a:ext uri="{FF2B5EF4-FFF2-40B4-BE49-F238E27FC236}">
                <a16:creationId xmlns:a16="http://schemas.microsoft.com/office/drawing/2014/main" id="{5518D8A7-1C0A-4934-813E-05B96CCEC93B}"/>
              </a:ext>
            </a:extLst>
          </p:cNvPr>
          <p:cNvSpPr txBox="1"/>
          <p:nvPr/>
        </p:nvSpPr>
        <p:spPr>
          <a:xfrm>
            <a:off x="5387107" y="3427083"/>
            <a:ext cx="6261965"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看了机器学习的算法但实际不知如何运用？</a:t>
            </a:r>
          </a:p>
        </p:txBody>
      </p:sp>
      <p:sp>
        <p:nvSpPr>
          <p:cNvPr id="42" name="等腰三角形 41">
            <a:extLst>
              <a:ext uri="{FF2B5EF4-FFF2-40B4-BE49-F238E27FC236}">
                <a16:creationId xmlns:a16="http://schemas.microsoft.com/office/drawing/2014/main" id="{0685CAE5-DC9E-476E-9E6F-10065F15F801}"/>
              </a:ext>
            </a:extLst>
          </p:cNvPr>
          <p:cNvSpPr/>
          <p:nvPr/>
        </p:nvSpPr>
        <p:spPr>
          <a:xfrm rot="5400000" flipH="1">
            <a:off x="4729906" y="1243092"/>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3" name="等腰三角形 42">
            <a:extLst>
              <a:ext uri="{FF2B5EF4-FFF2-40B4-BE49-F238E27FC236}">
                <a16:creationId xmlns:a16="http://schemas.microsoft.com/office/drawing/2014/main" id="{D9EACE08-E4AB-4D01-9C93-A8789D6BE7E2}"/>
              </a:ext>
            </a:extLst>
          </p:cNvPr>
          <p:cNvSpPr/>
          <p:nvPr/>
        </p:nvSpPr>
        <p:spPr>
          <a:xfrm rot="5400000" flipH="1">
            <a:off x="4729902" y="2478667"/>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4" name="等腰三角形 43">
            <a:extLst>
              <a:ext uri="{FF2B5EF4-FFF2-40B4-BE49-F238E27FC236}">
                <a16:creationId xmlns:a16="http://schemas.microsoft.com/office/drawing/2014/main" id="{FDC68628-F4E4-42EC-9C0F-629C0B34D971}"/>
              </a:ext>
            </a:extLst>
          </p:cNvPr>
          <p:cNvSpPr/>
          <p:nvPr/>
        </p:nvSpPr>
        <p:spPr>
          <a:xfrm rot="5400000" flipH="1">
            <a:off x="4729901" y="3714241"/>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5" name="等腰三角形 44">
            <a:extLst>
              <a:ext uri="{FF2B5EF4-FFF2-40B4-BE49-F238E27FC236}">
                <a16:creationId xmlns:a16="http://schemas.microsoft.com/office/drawing/2014/main" id="{4BC1A8D9-8664-46F4-A197-C54EAF7B7FD5}"/>
              </a:ext>
            </a:extLst>
          </p:cNvPr>
          <p:cNvSpPr/>
          <p:nvPr/>
        </p:nvSpPr>
        <p:spPr>
          <a:xfrm rot="5400000" flipH="1">
            <a:off x="4729901" y="4949814"/>
            <a:ext cx="519388" cy="45211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Tree>
    <p:extLst>
      <p:ext uri="{BB962C8B-B14F-4D97-AF65-F5344CB8AC3E}">
        <p14:creationId xmlns:p14="http://schemas.microsoft.com/office/powerpoint/2010/main" val="4749603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901373" y="-7490705"/>
            <a:ext cx="13994746" cy="14398984"/>
            <a:chOff x="-901373" y="-7490705"/>
            <a:chExt cx="13994746" cy="14398984"/>
          </a:xfrm>
        </p:grpSpPr>
        <p:sp>
          <p:nvSpPr>
            <p:cNvPr id="13" name="矩形 12"/>
            <p:cNvSpPr/>
            <p:nvPr/>
          </p:nvSpPr>
          <p:spPr>
            <a:xfrm>
              <a:off x="0" y="50279"/>
              <a:ext cx="12192000" cy="6858000"/>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弦形 18"/>
            <p:cNvSpPr/>
            <p:nvPr/>
          </p:nvSpPr>
          <p:spPr>
            <a:xfrm rot="13350635">
              <a:off x="-901373" y="-7490705"/>
              <a:ext cx="13994746" cy="14310154"/>
            </a:xfrm>
            <a:prstGeom prst="chord">
              <a:avLst>
                <a:gd name="adj1" fmla="val 4600706"/>
                <a:gd name="adj2" fmla="val 188793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等腰三角形 11"/>
          <p:cNvSpPr/>
          <p:nvPr/>
        </p:nvSpPr>
        <p:spPr>
          <a:xfrm rot="18000000" flipH="1">
            <a:off x="8264078" y="2786034"/>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4935523" y="1487367"/>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8000000" flipH="1">
            <a:off x="3034033" y="6243560"/>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9813541" flipH="1">
            <a:off x="2248357" y="1045924"/>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8000000" flipH="1">
            <a:off x="3590151" y="5171429"/>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8000000" flipH="1">
            <a:off x="1358649" y="2497461"/>
            <a:ext cx="443524" cy="38608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125788" y="3341395"/>
            <a:ext cx="6038332" cy="923330"/>
          </a:xfrm>
          <a:prstGeom prst="rect">
            <a:avLst/>
          </a:prstGeom>
          <a:noFill/>
        </p:spPr>
        <p:txBody>
          <a:bodyPr wrap="square" rtlCol="0">
            <a:spAutoFit/>
          </a:bodyPr>
          <a:lstStyle/>
          <a:p>
            <a:pPr algn="dist"/>
            <a:r>
              <a:rPr lang="zh-CN" altLang="en-US" sz="5400" b="1" dirty="0">
                <a:solidFill>
                  <a:srgbClr val="595E64"/>
                </a:solidFill>
                <a:latin typeface="微软雅黑" panose="020B0503020204020204" pitchFamily="34" charset="-122"/>
                <a:ea typeface="微软雅黑" panose="020B0503020204020204" pitchFamily="34" charset="-122"/>
              </a:rPr>
              <a:t>谢谢聆听 请多指教</a:t>
            </a:r>
          </a:p>
        </p:txBody>
      </p:sp>
      <p:grpSp>
        <p:nvGrpSpPr>
          <p:cNvPr id="3" name="组合 2"/>
          <p:cNvGrpSpPr/>
          <p:nvPr/>
        </p:nvGrpSpPr>
        <p:grpSpPr>
          <a:xfrm>
            <a:off x="1758568" y="3341396"/>
            <a:ext cx="1202722" cy="831130"/>
            <a:chOff x="1720243" y="1975504"/>
            <a:chExt cx="1202722" cy="831130"/>
          </a:xfrm>
        </p:grpSpPr>
        <p:sp>
          <p:nvSpPr>
            <p:cNvPr id="7" name="等腰三角形 6"/>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H="1">
            <a:off x="9230710" y="3341396"/>
            <a:ext cx="1202722" cy="831130"/>
            <a:chOff x="1720243" y="1975504"/>
            <a:chExt cx="1202722" cy="831130"/>
          </a:xfrm>
        </p:grpSpPr>
        <p:sp>
          <p:nvSpPr>
            <p:cNvPr id="28" name="等腰三角形 2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等腰三角形 30"/>
          <p:cNvSpPr/>
          <p:nvPr/>
        </p:nvSpPr>
        <p:spPr>
          <a:xfrm rot="6300000" flipH="1">
            <a:off x="10683358" y="514493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603906" y="5433506"/>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539679" flipH="1">
            <a:off x="1080103" y="5563024"/>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20540864" flipH="1">
            <a:off x="1849819" y="6281081"/>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20540864" flipH="1">
            <a:off x="9662455" y="6281081"/>
            <a:ext cx="443524" cy="38608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flipH="1">
            <a:off x="11331155" y="6167737"/>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24156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107E94-3067-4440-AB9D-255291F92F0F}"/>
              </a:ext>
            </a:extLst>
          </p:cNvPr>
          <p:cNvSpPr txBox="1"/>
          <p:nvPr/>
        </p:nvSpPr>
        <p:spPr>
          <a:xfrm>
            <a:off x="1008042" y="2646600"/>
            <a:ext cx="1595479"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目录</a:t>
            </a:r>
          </a:p>
        </p:txBody>
      </p:sp>
      <p:grpSp>
        <p:nvGrpSpPr>
          <p:cNvPr id="3" name="组合 2">
            <a:extLst>
              <a:ext uri="{FF2B5EF4-FFF2-40B4-BE49-F238E27FC236}">
                <a16:creationId xmlns:a16="http://schemas.microsoft.com/office/drawing/2014/main" id="{721E9314-1A0B-44AE-8AD9-5BC10C43D3C2}"/>
              </a:ext>
            </a:extLst>
          </p:cNvPr>
          <p:cNvGrpSpPr/>
          <p:nvPr/>
        </p:nvGrpSpPr>
        <p:grpSpPr>
          <a:xfrm>
            <a:off x="2507029" y="2762259"/>
            <a:ext cx="465354" cy="469881"/>
            <a:chOff x="2099842" y="1975504"/>
            <a:chExt cx="823123" cy="831130"/>
          </a:xfrm>
          <a:solidFill>
            <a:schemeClr val="bg1"/>
          </a:solidFill>
        </p:grpSpPr>
        <p:sp>
          <p:nvSpPr>
            <p:cNvPr id="4" name="等腰三角形 3">
              <a:extLst>
                <a:ext uri="{FF2B5EF4-FFF2-40B4-BE49-F238E27FC236}">
                  <a16:creationId xmlns:a16="http://schemas.microsoft.com/office/drawing/2014/main" id="{FBDEB4D3-E3BF-4859-AEB5-DCD0747A1ABB}"/>
                </a:ext>
              </a:extLst>
            </p:cNvPr>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 name="等腰三角形 4">
              <a:extLst>
                <a:ext uri="{FF2B5EF4-FFF2-40B4-BE49-F238E27FC236}">
                  <a16:creationId xmlns:a16="http://schemas.microsoft.com/office/drawing/2014/main" id="{42200AB2-7040-493F-9665-E0E9036A05AF}"/>
                </a:ext>
              </a:extLst>
            </p:cNvPr>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6" name="等腰三角形 5">
              <a:extLst>
                <a:ext uri="{FF2B5EF4-FFF2-40B4-BE49-F238E27FC236}">
                  <a16:creationId xmlns:a16="http://schemas.microsoft.com/office/drawing/2014/main" id="{C974F1CA-19F6-4532-93EC-7F1B63D19756}"/>
                </a:ext>
              </a:extLst>
            </p:cNvPr>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grpSp>
      <p:sp>
        <p:nvSpPr>
          <p:cNvPr id="7" name="等腰三角形 6">
            <a:extLst>
              <a:ext uri="{FF2B5EF4-FFF2-40B4-BE49-F238E27FC236}">
                <a16:creationId xmlns:a16="http://schemas.microsoft.com/office/drawing/2014/main" id="{CC2785EC-FC93-4188-A870-8A881AFBC034}"/>
              </a:ext>
            </a:extLst>
          </p:cNvPr>
          <p:cNvSpPr/>
          <p:nvPr/>
        </p:nvSpPr>
        <p:spPr>
          <a:xfrm rot="5400000" flipH="1">
            <a:off x="1368134" y="1119274"/>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8" name="文本框 7">
            <a:extLst>
              <a:ext uri="{FF2B5EF4-FFF2-40B4-BE49-F238E27FC236}">
                <a16:creationId xmlns:a16="http://schemas.microsoft.com/office/drawing/2014/main" id="{0CD87F53-B925-42EF-88C8-674F0E5ED718}"/>
              </a:ext>
            </a:extLst>
          </p:cNvPr>
          <p:cNvSpPr txBox="1"/>
          <p:nvPr/>
        </p:nvSpPr>
        <p:spPr>
          <a:xfrm>
            <a:off x="2386797" y="1020253"/>
            <a:ext cx="1932494" cy="584775"/>
          </a:xfrm>
          <a:prstGeom prst="rect">
            <a:avLst/>
          </a:prstGeom>
          <a:noFill/>
        </p:spPr>
        <p:txBody>
          <a:bodyPr wrap="square" rtlCol="0">
            <a:spAutoFit/>
          </a:bodyPr>
          <a:lstStyle/>
          <a:p>
            <a:r>
              <a:rPr lang="zh-CN" altLang="en-US" sz="3200" b="1" dirty="0">
                <a:solidFill>
                  <a:srgbClr val="595E64"/>
                </a:solidFill>
                <a:latin typeface="微软雅黑" panose="020B0503020204020204" pitchFamily="34" charset="-122"/>
                <a:ea typeface="微软雅黑" panose="020B0503020204020204" pitchFamily="34" charset="-122"/>
              </a:rPr>
              <a:t>第一部分</a:t>
            </a:r>
          </a:p>
        </p:txBody>
      </p:sp>
      <p:sp>
        <p:nvSpPr>
          <p:cNvPr id="9" name="文本框 8">
            <a:extLst>
              <a:ext uri="{FF2B5EF4-FFF2-40B4-BE49-F238E27FC236}">
                <a16:creationId xmlns:a16="http://schemas.microsoft.com/office/drawing/2014/main" id="{741D9123-69CD-4AD2-AF14-ED43CC4902CC}"/>
              </a:ext>
            </a:extLst>
          </p:cNvPr>
          <p:cNvSpPr txBox="1"/>
          <p:nvPr/>
        </p:nvSpPr>
        <p:spPr>
          <a:xfrm>
            <a:off x="5179573" y="1081808"/>
            <a:ext cx="3657600"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工作进度</a:t>
            </a:r>
          </a:p>
        </p:txBody>
      </p:sp>
      <p:sp>
        <p:nvSpPr>
          <p:cNvPr id="10" name="文本框 9">
            <a:extLst>
              <a:ext uri="{FF2B5EF4-FFF2-40B4-BE49-F238E27FC236}">
                <a16:creationId xmlns:a16="http://schemas.microsoft.com/office/drawing/2014/main" id="{3057DCF1-19AE-48F0-AB60-CBBD5420724B}"/>
              </a:ext>
            </a:extLst>
          </p:cNvPr>
          <p:cNvSpPr txBox="1"/>
          <p:nvPr/>
        </p:nvSpPr>
        <p:spPr>
          <a:xfrm>
            <a:off x="2386797" y="2408086"/>
            <a:ext cx="1932494" cy="584775"/>
          </a:xfrm>
          <a:prstGeom prst="rect">
            <a:avLst/>
          </a:prstGeom>
          <a:noFill/>
        </p:spPr>
        <p:txBody>
          <a:bodyPr wrap="square" rtlCol="0">
            <a:spAutoFit/>
          </a:bodyPr>
          <a:lstStyle/>
          <a:p>
            <a:r>
              <a:rPr lang="zh-CN" altLang="en-US" sz="3200" b="1" dirty="0">
                <a:solidFill>
                  <a:srgbClr val="595E64"/>
                </a:solidFill>
                <a:latin typeface="微软雅黑" panose="020B0503020204020204" pitchFamily="34" charset="-122"/>
                <a:ea typeface="微软雅黑" panose="020B0503020204020204" pitchFamily="34" charset="-122"/>
              </a:rPr>
              <a:t>第二部分</a:t>
            </a:r>
          </a:p>
        </p:txBody>
      </p:sp>
      <p:sp>
        <p:nvSpPr>
          <p:cNvPr id="11" name="文本框 10">
            <a:extLst>
              <a:ext uri="{FF2B5EF4-FFF2-40B4-BE49-F238E27FC236}">
                <a16:creationId xmlns:a16="http://schemas.microsoft.com/office/drawing/2014/main" id="{F794A435-680F-4BAE-9CA1-2226308E54E0}"/>
              </a:ext>
            </a:extLst>
          </p:cNvPr>
          <p:cNvSpPr txBox="1"/>
          <p:nvPr/>
        </p:nvSpPr>
        <p:spPr>
          <a:xfrm>
            <a:off x="5179573" y="2469641"/>
            <a:ext cx="2821022"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粒子滤波推导</a:t>
            </a:r>
          </a:p>
        </p:txBody>
      </p:sp>
      <p:sp>
        <p:nvSpPr>
          <p:cNvPr id="12" name="等腰三角形 11">
            <a:extLst>
              <a:ext uri="{FF2B5EF4-FFF2-40B4-BE49-F238E27FC236}">
                <a16:creationId xmlns:a16="http://schemas.microsoft.com/office/drawing/2014/main" id="{0B366149-4FDA-4907-AFAF-DC1C83B0DE7C}"/>
              </a:ext>
            </a:extLst>
          </p:cNvPr>
          <p:cNvSpPr/>
          <p:nvPr/>
        </p:nvSpPr>
        <p:spPr>
          <a:xfrm rot="5400000" flipH="1">
            <a:off x="1368134" y="2507107"/>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3" name="文本框 12">
            <a:extLst>
              <a:ext uri="{FF2B5EF4-FFF2-40B4-BE49-F238E27FC236}">
                <a16:creationId xmlns:a16="http://schemas.microsoft.com/office/drawing/2014/main" id="{32490BF4-990B-43D0-BC20-F5F6973B3DD8}"/>
              </a:ext>
            </a:extLst>
          </p:cNvPr>
          <p:cNvSpPr txBox="1"/>
          <p:nvPr/>
        </p:nvSpPr>
        <p:spPr>
          <a:xfrm>
            <a:off x="2386797" y="3795919"/>
            <a:ext cx="1932494" cy="584775"/>
          </a:xfrm>
          <a:prstGeom prst="rect">
            <a:avLst/>
          </a:prstGeom>
          <a:noFill/>
        </p:spPr>
        <p:txBody>
          <a:bodyPr wrap="square" rtlCol="0">
            <a:spAutoFit/>
          </a:bodyPr>
          <a:lstStyle/>
          <a:p>
            <a:r>
              <a:rPr lang="zh-CN" altLang="en-US" sz="3200" b="1" dirty="0">
                <a:solidFill>
                  <a:srgbClr val="595E64"/>
                </a:solidFill>
                <a:latin typeface="微软雅黑" panose="020B0503020204020204" pitchFamily="34" charset="-122"/>
                <a:ea typeface="微软雅黑" panose="020B0503020204020204" pitchFamily="34" charset="-122"/>
              </a:rPr>
              <a:t>第三部分</a:t>
            </a:r>
          </a:p>
        </p:txBody>
      </p:sp>
      <p:sp>
        <p:nvSpPr>
          <p:cNvPr id="14" name="文本框 13">
            <a:extLst>
              <a:ext uri="{FF2B5EF4-FFF2-40B4-BE49-F238E27FC236}">
                <a16:creationId xmlns:a16="http://schemas.microsoft.com/office/drawing/2014/main" id="{F9B62C18-14FC-4829-AFC7-446DCF147CAB}"/>
              </a:ext>
            </a:extLst>
          </p:cNvPr>
          <p:cNvSpPr txBox="1"/>
          <p:nvPr/>
        </p:nvSpPr>
        <p:spPr>
          <a:xfrm>
            <a:off x="5179573" y="3857474"/>
            <a:ext cx="2821022"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视觉运用</a:t>
            </a:r>
          </a:p>
        </p:txBody>
      </p:sp>
      <p:sp>
        <p:nvSpPr>
          <p:cNvPr id="15" name="等腰三角形 14">
            <a:extLst>
              <a:ext uri="{FF2B5EF4-FFF2-40B4-BE49-F238E27FC236}">
                <a16:creationId xmlns:a16="http://schemas.microsoft.com/office/drawing/2014/main" id="{2C1F22A5-4039-4E78-B85A-F3688FA6D0A8}"/>
              </a:ext>
            </a:extLst>
          </p:cNvPr>
          <p:cNvSpPr/>
          <p:nvPr/>
        </p:nvSpPr>
        <p:spPr>
          <a:xfrm rot="5400000" flipH="1">
            <a:off x="1368134" y="3894940"/>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 name="文本框 15">
            <a:extLst>
              <a:ext uri="{FF2B5EF4-FFF2-40B4-BE49-F238E27FC236}">
                <a16:creationId xmlns:a16="http://schemas.microsoft.com/office/drawing/2014/main" id="{C27B3E52-86BC-4167-A307-9BB482BE8A94}"/>
              </a:ext>
            </a:extLst>
          </p:cNvPr>
          <p:cNvSpPr txBox="1"/>
          <p:nvPr/>
        </p:nvSpPr>
        <p:spPr>
          <a:xfrm>
            <a:off x="2386797" y="5183752"/>
            <a:ext cx="1932494" cy="584775"/>
          </a:xfrm>
          <a:prstGeom prst="rect">
            <a:avLst/>
          </a:prstGeom>
          <a:noFill/>
        </p:spPr>
        <p:txBody>
          <a:bodyPr wrap="square" rtlCol="0">
            <a:spAutoFit/>
          </a:bodyPr>
          <a:lstStyle/>
          <a:p>
            <a:r>
              <a:rPr lang="zh-CN" altLang="en-US" sz="3200" b="1" dirty="0">
                <a:solidFill>
                  <a:srgbClr val="595E64"/>
                </a:solidFill>
                <a:latin typeface="微软雅黑" panose="020B0503020204020204" pitchFamily="34" charset="-122"/>
                <a:ea typeface="微软雅黑" panose="020B0503020204020204" pitchFamily="34" charset="-122"/>
              </a:rPr>
              <a:t>第四部分</a:t>
            </a:r>
          </a:p>
        </p:txBody>
      </p:sp>
      <p:sp>
        <p:nvSpPr>
          <p:cNvPr id="17" name="文本框 16">
            <a:extLst>
              <a:ext uri="{FF2B5EF4-FFF2-40B4-BE49-F238E27FC236}">
                <a16:creationId xmlns:a16="http://schemas.microsoft.com/office/drawing/2014/main" id="{3897F91A-D8B3-4C08-9D0B-38D40F9F0B32}"/>
              </a:ext>
            </a:extLst>
          </p:cNvPr>
          <p:cNvSpPr txBox="1"/>
          <p:nvPr/>
        </p:nvSpPr>
        <p:spPr>
          <a:xfrm>
            <a:off x="5179573" y="5245307"/>
            <a:ext cx="2821022"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问题请教</a:t>
            </a:r>
          </a:p>
        </p:txBody>
      </p:sp>
      <p:sp>
        <p:nvSpPr>
          <p:cNvPr id="18" name="等腰三角形 17">
            <a:extLst>
              <a:ext uri="{FF2B5EF4-FFF2-40B4-BE49-F238E27FC236}">
                <a16:creationId xmlns:a16="http://schemas.microsoft.com/office/drawing/2014/main" id="{D0C9B549-796C-4715-AD8D-1C8DDDF6D759}"/>
              </a:ext>
            </a:extLst>
          </p:cNvPr>
          <p:cNvSpPr/>
          <p:nvPr/>
        </p:nvSpPr>
        <p:spPr>
          <a:xfrm rot="5400000" flipH="1">
            <a:off x="1368134" y="5282773"/>
            <a:ext cx="519388" cy="45211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Tree>
    <p:extLst>
      <p:ext uri="{BB962C8B-B14F-4D97-AF65-F5344CB8AC3E}">
        <p14:creationId xmlns:p14="http://schemas.microsoft.com/office/powerpoint/2010/main" val="36748882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三月学习进度</a:t>
            </a:r>
          </a:p>
        </p:txBody>
      </p:sp>
      <p:sp>
        <p:nvSpPr>
          <p:cNvPr id="6" name="文本框 5"/>
          <p:cNvSpPr txBox="1"/>
          <p:nvPr/>
        </p:nvSpPr>
        <p:spPr>
          <a:xfrm>
            <a:off x="873905" y="297015"/>
            <a:ext cx="1595479" cy="1569660"/>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第一部分</a:t>
            </a:r>
          </a:p>
        </p:txBody>
      </p:sp>
      <p:grpSp>
        <p:nvGrpSpPr>
          <p:cNvPr id="23" name="组合 22"/>
          <p:cNvGrpSpPr/>
          <p:nvPr/>
        </p:nvGrpSpPr>
        <p:grpSpPr>
          <a:xfrm>
            <a:off x="2342443" y="121920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337864" y="297015"/>
            <a:ext cx="6290009" cy="584775"/>
            <a:chOff x="4585514" y="1054863"/>
            <a:chExt cx="6290009" cy="584775"/>
          </a:xfrm>
        </p:grpSpPr>
        <p:sp>
          <p:nvSpPr>
            <p:cNvPr id="8" name="等腰三角形 7"/>
            <p:cNvSpPr/>
            <p:nvPr/>
          </p:nvSpPr>
          <p:spPr>
            <a:xfrm rot="5400000" flipH="1">
              <a:off x="4551880" y="1121191"/>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85429" y="1054863"/>
              <a:ext cx="1932494" cy="584775"/>
            </a:xfrm>
            <a:prstGeom prst="rect">
              <a:avLst/>
            </a:prstGeom>
            <a:noFill/>
          </p:spPr>
          <p:txBody>
            <a:bodyPr wrap="square" rtlCol="0">
              <a:spAutoFit/>
            </a:bodyPr>
            <a:lstStyle/>
            <a:p>
              <a:endParaRPr lang="zh-CN" altLang="en-US" sz="3200" b="1" dirty="0">
                <a:solidFill>
                  <a:srgbClr val="595E64"/>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217923" y="1085640"/>
              <a:ext cx="3657600" cy="523220"/>
            </a:xfrm>
            <a:prstGeom prst="rect">
              <a:avLst/>
            </a:prstGeom>
            <a:noFill/>
          </p:spPr>
          <p:txBody>
            <a:bodyPr wrap="square" rtlCol="0">
              <a:spAutoFit/>
            </a:bodyPr>
            <a:lstStyle/>
            <a:p>
              <a:endParaRPr lang="zh-CN" altLang="en-US" sz="2800" dirty="0">
                <a:solidFill>
                  <a:srgbClr val="595E64"/>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0E5314A4-B6DA-4B43-962C-D870D98D3F33}"/>
              </a:ext>
            </a:extLst>
          </p:cNvPr>
          <p:cNvSpPr txBox="1"/>
          <p:nvPr/>
        </p:nvSpPr>
        <p:spPr>
          <a:xfrm>
            <a:off x="4329821" y="1579954"/>
            <a:ext cx="6238875" cy="2862322"/>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一、推导粒子滤波公式</a:t>
            </a:r>
            <a:endParaRPr lang="en-US" altLang="zh-CN" sz="3600" dirty="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二、将粒子滤波实现到视觉上</a:t>
            </a:r>
            <a:endParaRPr lang="en-US" altLang="zh-CN" sz="3600" dirty="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r>
              <a:rPr lang="zh-CN" altLang="en-US" sz="3600" dirty="0">
                <a:latin typeface="微软雅黑" panose="020B0503020204020204" pitchFamily="34" charset="-122"/>
                <a:ea typeface="微软雅黑" panose="020B0503020204020204" pitchFamily="34" charset="-122"/>
              </a:rPr>
              <a:t>三、寻找较好的特征检测方法</a:t>
            </a:r>
          </a:p>
        </p:txBody>
      </p:sp>
    </p:spTree>
    <p:extLst>
      <p:ext uri="{BB962C8B-B14F-4D97-AF65-F5344CB8AC3E}">
        <p14:creationId xmlns:p14="http://schemas.microsoft.com/office/powerpoint/2010/main" val="5694576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3611563" cy="68580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粒子滤波介绍及公式推导</a:t>
            </a:r>
          </a:p>
        </p:txBody>
      </p:sp>
      <p:sp>
        <p:nvSpPr>
          <p:cNvPr id="6" name="文本框 5"/>
          <p:cNvSpPr txBox="1"/>
          <p:nvPr/>
        </p:nvSpPr>
        <p:spPr>
          <a:xfrm>
            <a:off x="617517" y="337533"/>
            <a:ext cx="1595479" cy="1569660"/>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第二部分</a:t>
            </a:r>
          </a:p>
        </p:txBody>
      </p:sp>
      <p:grpSp>
        <p:nvGrpSpPr>
          <p:cNvPr id="23" name="组合 22"/>
          <p:cNvGrpSpPr/>
          <p:nvPr/>
        </p:nvGrpSpPr>
        <p:grpSpPr>
          <a:xfrm>
            <a:off x="2351897" y="1257309"/>
            <a:ext cx="465354" cy="469881"/>
            <a:chOff x="2099842" y="1975504"/>
            <a:chExt cx="823123" cy="831130"/>
          </a:xfrm>
          <a:solidFill>
            <a:schemeClr val="bg1"/>
          </a:solidFill>
        </p:grpSpPr>
        <p:sp>
          <p:nvSpPr>
            <p:cNvPr id="24" name="等腰三角形 23"/>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60">
            <a:extLst>
              <a:ext uri="{FF2B5EF4-FFF2-40B4-BE49-F238E27FC236}">
                <a16:creationId xmlns:a16="http://schemas.microsoft.com/office/drawing/2014/main" id="{E739CC90-9FED-454A-9882-AD2D1818B947}"/>
              </a:ext>
            </a:extLst>
          </p:cNvPr>
          <p:cNvSpPr txBox="1"/>
          <p:nvPr/>
        </p:nvSpPr>
        <p:spPr>
          <a:xfrm>
            <a:off x="5387109" y="1201759"/>
            <a:ext cx="3657600" cy="52322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背景介绍</a:t>
            </a:r>
          </a:p>
        </p:txBody>
      </p:sp>
      <p:sp>
        <p:nvSpPr>
          <p:cNvPr id="64" name="文本框 63">
            <a:extLst>
              <a:ext uri="{FF2B5EF4-FFF2-40B4-BE49-F238E27FC236}">
                <a16:creationId xmlns:a16="http://schemas.microsoft.com/office/drawing/2014/main" id="{1A27905B-48A6-4FDE-8E15-193647148E9E}"/>
              </a:ext>
            </a:extLst>
          </p:cNvPr>
          <p:cNvSpPr txBox="1"/>
          <p:nvPr/>
        </p:nvSpPr>
        <p:spPr>
          <a:xfrm>
            <a:off x="5387109" y="2316337"/>
            <a:ext cx="3657600"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Important Sampling</a:t>
            </a:r>
            <a:endParaRPr lang="zh-CN" altLang="en-US" sz="2800"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8FCD3650-9A9E-4CB0-A559-48F5028DC5BA}"/>
              </a:ext>
            </a:extLst>
          </p:cNvPr>
          <p:cNvSpPr txBox="1"/>
          <p:nvPr/>
        </p:nvSpPr>
        <p:spPr>
          <a:xfrm>
            <a:off x="5387108" y="3427084"/>
            <a:ext cx="6100041"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Sequential Important Sampling </a:t>
            </a:r>
            <a:endParaRPr lang="zh-CN" altLang="en-US" sz="2800"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150632D3-DAFE-4AF8-B1FC-52749E7E5071}"/>
              </a:ext>
            </a:extLst>
          </p:cNvPr>
          <p:cNvSpPr txBox="1"/>
          <p:nvPr/>
        </p:nvSpPr>
        <p:spPr>
          <a:xfrm>
            <a:off x="5387109" y="4537831"/>
            <a:ext cx="3657600"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Resampling</a:t>
            </a:r>
            <a:endParaRPr lang="zh-CN" altLang="en-US" sz="2800" dirty="0">
              <a:latin typeface="微软雅黑" panose="020B0503020204020204" pitchFamily="34" charset="-122"/>
              <a:ea typeface="微软雅黑" panose="020B0503020204020204" pitchFamily="34" charset="-122"/>
            </a:endParaRPr>
          </a:p>
        </p:txBody>
      </p:sp>
      <p:sp>
        <p:nvSpPr>
          <p:cNvPr id="72" name="等腰三角形 71">
            <a:extLst>
              <a:ext uri="{FF2B5EF4-FFF2-40B4-BE49-F238E27FC236}">
                <a16:creationId xmlns:a16="http://schemas.microsoft.com/office/drawing/2014/main" id="{6C2EC2DD-CC26-482A-A82F-98C5146897FD}"/>
              </a:ext>
            </a:extLst>
          </p:cNvPr>
          <p:cNvSpPr/>
          <p:nvPr/>
        </p:nvSpPr>
        <p:spPr>
          <a:xfrm rot="5400000" flipH="1">
            <a:off x="4729906" y="1243092"/>
            <a:ext cx="519388" cy="45211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76" name="等腰三角形 75">
            <a:extLst>
              <a:ext uri="{FF2B5EF4-FFF2-40B4-BE49-F238E27FC236}">
                <a16:creationId xmlns:a16="http://schemas.microsoft.com/office/drawing/2014/main" id="{764517FA-AF79-41DC-8E1D-8C0938B51862}"/>
              </a:ext>
            </a:extLst>
          </p:cNvPr>
          <p:cNvSpPr/>
          <p:nvPr/>
        </p:nvSpPr>
        <p:spPr>
          <a:xfrm rot="5400000" flipH="1">
            <a:off x="4729904" y="2353805"/>
            <a:ext cx="519388" cy="45211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77" name="等腰三角形 76">
            <a:extLst>
              <a:ext uri="{FF2B5EF4-FFF2-40B4-BE49-F238E27FC236}">
                <a16:creationId xmlns:a16="http://schemas.microsoft.com/office/drawing/2014/main" id="{740E8CA4-F51F-4818-A3BA-63C83B2268AD}"/>
              </a:ext>
            </a:extLst>
          </p:cNvPr>
          <p:cNvSpPr/>
          <p:nvPr/>
        </p:nvSpPr>
        <p:spPr>
          <a:xfrm rot="5400000" flipH="1">
            <a:off x="4729903" y="3460718"/>
            <a:ext cx="519388" cy="45211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78" name="等腰三角形 77">
            <a:extLst>
              <a:ext uri="{FF2B5EF4-FFF2-40B4-BE49-F238E27FC236}">
                <a16:creationId xmlns:a16="http://schemas.microsoft.com/office/drawing/2014/main" id="{2F0375CC-DA6D-4227-A866-86D04D88C907}"/>
              </a:ext>
            </a:extLst>
          </p:cNvPr>
          <p:cNvSpPr/>
          <p:nvPr/>
        </p:nvSpPr>
        <p:spPr>
          <a:xfrm rot="5400000" flipH="1">
            <a:off x="4729903" y="4567630"/>
            <a:ext cx="519388" cy="45211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Tree>
    <p:extLst>
      <p:ext uri="{BB962C8B-B14F-4D97-AF65-F5344CB8AC3E}">
        <p14:creationId xmlns:p14="http://schemas.microsoft.com/office/powerpoint/2010/main" val="1693797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E97E18-5707-4424-80DE-91E7CBA4CCCD}"/>
              </a:ext>
            </a:extLst>
          </p:cNvPr>
          <p:cNvSpPr txBox="1"/>
          <p:nvPr/>
        </p:nvSpPr>
        <p:spPr>
          <a:xfrm>
            <a:off x="556420" y="1017862"/>
            <a:ext cx="9286875" cy="4062651"/>
          </a:xfrm>
          <a:prstGeom prst="rect">
            <a:avLst/>
          </a:prstGeom>
          <a:noFill/>
          <a:ln>
            <a:solidFill>
              <a:schemeClr val="bg1"/>
            </a:solidFill>
          </a:ln>
        </p:spPr>
        <p:txBody>
          <a:bodyPr wrap="square" rtlCol="0">
            <a:spAutoFit/>
          </a:bodyPr>
          <a:lstStyle/>
          <a:p>
            <a:r>
              <a:rPr lang="zh-CN" altLang="en-US" sz="2400" dirty="0">
                <a:latin typeface="+mn-ea"/>
              </a:rPr>
              <a:t>什么是动态模型</a:t>
            </a:r>
            <a:r>
              <a:rPr lang="en-US" altLang="zh-CN" sz="2400" dirty="0">
                <a:latin typeface="+mn-ea"/>
              </a:rPr>
              <a:t>(Dynamic Model)</a:t>
            </a:r>
            <a:r>
              <a:rPr lang="zh-CN" altLang="en-US" sz="2400" dirty="0">
                <a:latin typeface="+mn-ea"/>
              </a:rPr>
              <a:t>？</a:t>
            </a:r>
            <a:endParaRPr lang="en-US" altLang="zh-CN" sz="2400" dirty="0">
              <a:latin typeface="+mn-ea"/>
            </a:endParaRPr>
          </a:p>
          <a:p>
            <a:endParaRPr lang="en-US" altLang="zh-CN" sz="2400" dirty="0">
              <a:latin typeface="+mn-ea"/>
            </a:endParaRPr>
          </a:p>
          <a:p>
            <a:r>
              <a:rPr lang="zh-CN" altLang="en-US" sz="2400" dirty="0">
                <a:latin typeface="+mn-ea"/>
              </a:rPr>
              <a:t>当我们需要观测的概率模型加上一个时间序列后，这时我们就会得到一个随时间变化的概率模型，这时我们称为动态模型。</a:t>
            </a:r>
            <a:endParaRPr lang="en-US" altLang="zh-CN" sz="2400" dirty="0">
              <a:latin typeface="+mn-ea"/>
            </a:endParaRPr>
          </a:p>
          <a:p>
            <a:endParaRPr lang="en-US" altLang="zh-CN" sz="2400" dirty="0">
              <a:latin typeface="+mn-ea"/>
            </a:endParaRPr>
          </a:p>
          <a:p>
            <a:r>
              <a:rPr lang="zh-CN" altLang="en-US" sz="2400" dirty="0">
                <a:latin typeface="+mn-ea"/>
              </a:rPr>
              <a:t>假如我们有这样一个动态模型，白色的圆代表系统状态，蓝色的圆代表观测变量</a:t>
            </a:r>
            <a:endParaRPr lang="en-US" altLang="zh-CN" sz="2400" dirty="0">
              <a:latin typeface="+mn-ea"/>
            </a:endParaRPr>
          </a:p>
          <a:p>
            <a:endParaRPr lang="en-US" altLang="zh-CN" dirty="0"/>
          </a:p>
          <a:p>
            <a:endParaRPr lang="en-US" altLang="zh-CN" dirty="0"/>
          </a:p>
          <a:p>
            <a:endParaRPr lang="en-US" altLang="zh-CN" dirty="0"/>
          </a:p>
          <a:p>
            <a:endParaRPr lang="en-US" altLang="zh-CN" dirty="0"/>
          </a:p>
          <a:p>
            <a:r>
              <a:rPr lang="zh-CN" altLang="en-US" dirty="0"/>
              <a:t>      </a:t>
            </a:r>
          </a:p>
        </p:txBody>
      </p:sp>
      <p:sp>
        <p:nvSpPr>
          <p:cNvPr id="5" name="椭圆 4">
            <a:extLst>
              <a:ext uri="{FF2B5EF4-FFF2-40B4-BE49-F238E27FC236}">
                <a16:creationId xmlns:a16="http://schemas.microsoft.com/office/drawing/2014/main" id="{85E51674-2E50-452A-93DF-643CA8AB6A2C}"/>
              </a:ext>
            </a:extLst>
          </p:cNvPr>
          <p:cNvSpPr/>
          <p:nvPr/>
        </p:nvSpPr>
        <p:spPr>
          <a:xfrm>
            <a:off x="2476500" y="4115841"/>
            <a:ext cx="590550" cy="542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1DBEC3DB-51BC-45BA-A022-37FB00E40009}"/>
              </a:ext>
            </a:extLst>
          </p:cNvPr>
          <p:cNvCxnSpPr>
            <a:cxnSpLocks/>
          </p:cNvCxnSpPr>
          <p:nvPr/>
        </p:nvCxnSpPr>
        <p:spPr>
          <a:xfrm>
            <a:off x="3067050" y="4382541"/>
            <a:ext cx="581025" cy="0"/>
          </a:xfrm>
          <a:prstGeom prst="straightConnector1">
            <a:avLst/>
          </a:prstGeom>
          <a:ln w="76200">
            <a:solidFill>
              <a:srgbClr val="55C1E7"/>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6848533C-15FC-464E-94C4-8F85CAB5E772}"/>
              </a:ext>
            </a:extLst>
          </p:cNvPr>
          <p:cNvSpPr/>
          <p:nvPr/>
        </p:nvSpPr>
        <p:spPr>
          <a:xfrm>
            <a:off x="3638552" y="4115841"/>
            <a:ext cx="590550" cy="542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3FEED720-6BF5-4305-A39E-2593476733E1}"/>
              </a:ext>
            </a:extLst>
          </p:cNvPr>
          <p:cNvCxnSpPr>
            <a:cxnSpLocks/>
          </p:cNvCxnSpPr>
          <p:nvPr/>
        </p:nvCxnSpPr>
        <p:spPr>
          <a:xfrm>
            <a:off x="4229102" y="4382541"/>
            <a:ext cx="581025" cy="0"/>
          </a:xfrm>
          <a:prstGeom prst="straightConnector1">
            <a:avLst/>
          </a:prstGeom>
          <a:ln w="76200">
            <a:solidFill>
              <a:srgbClr val="55C1E7"/>
            </a:solidFill>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D0D231A3-818D-493A-8E7F-EDDB0D83EEF5}"/>
              </a:ext>
            </a:extLst>
          </p:cNvPr>
          <p:cNvSpPr/>
          <p:nvPr/>
        </p:nvSpPr>
        <p:spPr>
          <a:xfrm>
            <a:off x="4810127" y="4115841"/>
            <a:ext cx="590550" cy="542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B77A952A-8479-4E34-8653-B747BFF75168}"/>
              </a:ext>
            </a:extLst>
          </p:cNvPr>
          <p:cNvCxnSpPr>
            <a:cxnSpLocks/>
          </p:cNvCxnSpPr>
          <p:nvPr/>
        </p:nvCxnSpPr>
        <p:spPr>
          <a:xfrm>
            <a:off x="2771775" y="4658766"/>
            <a:ext cx="0" cy="542925"/>
          </a:xfrm>
          <a:prstGeom prst="straightConnector1">
            <a:avLst/>
          </a:prstGeom>
          <a:ln w="76200">
            <a:solidFill>
              <a:srgbClr val="55C1E7"/>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AC628462-59BC-4513-82F6-952FD29F27DC}"/>
              </a:ext>
            </a:extLst>
          </p:cNvPr>
          <p:cNvCxnSpPr>
            <a:cxnSpLocks/>
          </p:cNvCxnSpPr>
          <p:nvPr/>
        </p:nvCxnSpPr>
        <p:spPr>
          <a:xfrm>
            <a:off x="3952877" y="4658766"/>
            <a:ext cx="0" cy="542925"/>
          </a:xfrm>
          <a:prstGeom prst="straightConnector1">
            <a:avLst/>
          </a:prstGeom>
          <a:ln w="76200">
            <a:solidFill>
              <a:srgbClr val="55C1E7"/>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0507CAF-C344-439B-8B77-64D4BB01BE1F}"/>
              </a:ext>
            </a:extLst>
          </p:cNvPr>
          <p:cNvCxnSpPr>
            <a:cxnSpLocks/>
          </p:cNvCxnSpPr>
          <p:nvPr/>
        </p:nvCxnSpPr>
        <p:spPr>
          <a:xfrm>
            <a:off x="5105402" y="4658766"/>
            <a:ext cx="0" cy="542925"/>
          </a:xfrm>
          <a:prstGeom prst="straightConnector1">
            <a:avLst/>
          </a:prstGeom>
          <a:ln w="76200">
            <a:solidFill>
              <a:srgbClr val="55C1E7"/>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FF80B10-15BF-4C23-B258-FA170C0AD65E}"/>
              </a:ext>
            </a:extLst>
          </p:cNvPr>
          <p:cNvSpPr txBox="1"/>
          <p:nvPr/>
        </p:nvSpPr>
        <p:spPr>
          <a:xfrm>
            <a:off x="5466557" y="4197101"/>
            <a:ext cx="714375" cy="461665"/>
          </a:xfrm>
          <a:prstGeom prst="rect">
            <a:avLst/>
          </a:prstGeom>
          <a:noFill/>
        </p:spPr>
        <p:txBody>
          <a:bodyPr wrap="square" rtlCol="0">
            <a:spAutoFit/>
          </a:bodyPr>
          <a:lstStyle/>
          <a:p>
            <a:r>
              <a:rPr lang="en-US" altLang="zh-CN" sz="2400" dirty="0"/>
              <a:t>······</a:t>
            </a:r>
            <a:endParaRPr lang="zh-CN" altLang="en-US" sz="2400" dirty="0"/>
          </a:p>
        </p:txBody>
      </p:sp>
      <p:sp>
        <p:nvSpPr>
          <p:cNvPr id="14" name="椭圆 13">
            <a:extLst>
              <a:ext uri="{FF2B5EF4-FFF2-40B4-BE49-F238E27FC236}">
                <a16:creationId xmlns:a16="http://schemas.microsoft.com/office/drawing/2014/main" id="{AA475FF6-E2DF-45BA-AEEB-C670BDD41749}"/>
              </a:ext>
            </a:extLst>
          </p:cNvPr>
          <p:cNvSpPr/>
          <p:nvPr/>
        </p:nvSpPr>
        <p:spPr>
          <a:xfrm>
            <a:off x="2476500" y="5202224"/>
            <a:ext cx="590550" cy="542925"/>
          </a:xfrm>
          <a:prstGeom prst="ellipse">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3E7CA066-65C6-45D9-8CA0-12916D11D160}"/>
              </a:ext>
            </a:extLst>
          </p:cNvPr>
          <p:cNvSpPr/>
          <p:nvPr/>
        </p:nvSpPr>
        <p:spPr>
          <a:xfrm>
            <a:off x="3657602" y="5206985"/>
            <a:ext cx="590550" cy="542925"/>
          </a:xfrm>
          <a:prstGeom prst="ellipse">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71E13BD-F0EE-4F9A-AFD6-4DD038ED1C51}"/>
              </a:ext>
            </a:extLst>
          </p:cNvPr>
          <p:cNvSpPr/>
          <p:nvPr/>
        </p:nvSpPr>
        <p:spPr>
          <a:xfrm>
            <a:off x="4810127" y="5201691"/>
            <a:ext cx="590550" cy="542925"/>
          </a:xfrm>
          <a:prstGeom prst="ellipse">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58CD4444-D2E8-46B5-B3F7-144AA9806E52}"/>
              </a:ext>
            </a:extLst>
          </p:cNvPr>
          <p:cNvSpPr/>
          <p:nvPr/>
        </p:nvSpPr>
        <p:spPr>
          <a:xfrm>
            <a:off x="6246812" y="4111078"/>
            <a:ext cx="590550" cy="542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20CFDA9E-92DD-4377-B771-9902BE38E856}"/>
              </a:ext>
            </a:extLst>
          </p:cNvPr>
          <p:cNvCxnSpPr>
            <a:cxnSpLocks/>
          </p:cNvCxnSpPr>
          <p:nvPr/>
        </p:nvCxnSpPr>
        <p:spPr>
          <a:xfrm>
            <a:off x="6542087" y="4654003"/>
            <a:ext cx="0" cy="542925"/>
          </a:xfrm>
          <a:prstGeom prst="straightConnector1">
            <a:avLst/>
          </a:prstGeom>
          <a:ln w="76200">
            <a:solidFill>
              <a:srgbClr val="55C1E7"/>
            </a:solidFill>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F04543AA-A56F-4603-8813-F5A1EBD11D0C}"/>
              </a:ext>
            </a:extLst>
          </p:cNvPr>
          <p:cNvSpPr/>
          <p:nvPr/>
        </p:nvSpPr>
        <p:spPr>
          <a:xfrm>
            <a:off x="6246812" y="5196928"/>
            <a:ext cx="590550" cy="542925"/>
          </a:xfrm>
          <a:prstGeom prst="ellipse">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661C286F-993C-499A-BC0B-4C9B51B8C732}"/>
              </a:ext>
            </a:extLst>
          </p:cNvPr>
          <p:cNvSpPr/>
          <p:nvPr/>
        </p:nvSpPr>
        <p:spPr>
          <a:xfrm>
            <a:off x="7439028" y="4111078"/>
            <a:ext cx="590550" cy="542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15D23CCB-C3C0-47B7-BB9B-565A2911F80C}"/>
              </a:ext>
            </a:extLst>
          </p:cNvPr>
          <p:cNvCxnSpPr>
            <a:cxnSpLocks/>
          </p:cNvCxnSpPr>
          <p:nvPr/>
        </p:nvCxnSpPr>
        <p:spPr>
          <a:xfrm>
            <a:off x="7734303" y="4654003"/>
            <a:ext cx="0" cy="542925"/>
          </a:xfrm>
          <a:prstGeom prst="straightConnector1">
            <a:avLst/>
          </a:prstGeom>
          <a:ln w="76200">
            <a:solidFill>
              <a:srgbClr val="55C1E7"/>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4D78A0EF-8AB2-45EF-ACA8-DCA85965D59A}"/>
              </a:ext>
            </a:extLst>
          </p:cNvPr>
          <p:cNvSpPr/>
          <p:nvPr/>
        </p:nvSpPr>
        <p:spPr>
          <a:xfrm>
            <a:off x="7439028" y="5196928"/>
            <a:ext cx="590550" cy="542925"/>
          </a:xfrm>
          <a:prstGeom prst="ellipse">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F94A744B-C680-4E5E-B07E-88B6F8290AC7}"/>
              </a:ext>
            </a:extLst>
          </p:cNvPr>
          <p:cNvCxnSpPr>
            <a:cxnSpLocks/>
          </p:cNvCxnSpPr>
          <p:nvPr/>
        </p:nvCxnSpPr>
        <p:spPr>
          <a:xfrm>
            <a:off x="6837362" y="4382541"/>
            <a:ext cx="581025" cy="0"/>
          </a:xfrm>
          <a:prstGeom prst="straightConnector1">
            <a:avLst/>
          </a:prstGeom>
          <a:ln w="76200">
            <a:solidFill>
              <a:srgbClr val="55C1E7"/>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1CBCC90-572B-48E3-A6E0-989715E9883E}"/>
              </a:ext>
            </a:extLst>
          </p:cNvPr>
          <p:cNvSpPr txBox="1"/>
          <p:nvPr/>
        </p:nvSpPr>
        <p:spPr>
          <a:xfrm>
            <a:off x="638175" y="123825"/>
            <a:ext cx="1620957"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背景介绍</a:t>
            </a:r>
          </a:p>
        </p:txBody>
      </p:sp>
    </p:spTree>
    <p:extLst>
      <p:ext uri="{BB962C8B-B14F-4D97-AF65-F5344CB8AC3E}">
        <p14:creationId xmlns:p14="http://schemas.microsoft.com/office/powerpoint/2010/main" val="24373646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9539132" y="5302390"/>
            <a:ext cx="2652868" cy="1023114"/>
            <a:chOff x="664953" y="562657"/>
            <a:chExt cx="11524807" cy="4662182"/>
          </a:xfrm>
        </p:grpSpPr>
        <p:sp>
          <p:nvSpPr>
            <p:cNvPr id="13" name="等腰三角形 5"/>
            <p:cNvSpPr/>
            <p:nvPr/>
          </p:nvSpPr>
          <p:spPr>
            <a:xfrm>
              <a:off x="9449078" y="2485793"/>
              <a:ext cx="2740682" cy="2739046"/>
            </a:xfrm>
            <a:custGeom>
              <a:avLst/>
              <a:gdLst>
                <a:gd name="connsiteX0" fmla="*/ 0 w 3831772"/>
                <a:gd name="connsiteY0" fmla="*/ 4789714 h 4789714"/>
                <a:gd name="connsiteX1" fmla="*/ 1915886 w 3831772"/>
                <a:gd name="connsiteY1" fmla="*/ 0 h 4789714"/>
                <a:gd name="connsiteX2" fmla="*/ 3831772 w 3831772"/>
                <a:gd name="connsiteY2" fmla="*/ 4789714 h 4789714"/>
                <a:gd name="connsiteX3" fmla="*/ 0 w 3831772"/>
                <a:gd name="connsiteY3"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3831772 w 3831772"/>
                <a:gd name="connsiteY3" fmla="*/ 4789714 h 4789714"/>
                <a:gd name="connsiteX4" fmla="*/ 0 w 3831772"/>
                <a:gd name="connsiteY4"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423886 w 3831772"/>
                <a:gd name="connsiteY3" fmla="*/ 2641600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582058 w 3831772"/>
                <a:gd name="connsiteY2" fmla="*/ 1422400 h 4789714"/>
                <a:gd name="connsiteX3" fmla="*/ 1915886 w 3831772"/>
                <a:gd name="connsiteY3" fmla="*/ 0 h 4789714"/>
                <a:gd name="connsiteX4" fmla="*/ 2598057 w 3831772"/>
                <a:gd name="connsiteY4" fmla="*/ 2583543 h 4789714"/>
                <a:gd name="connsiteX5" fmla="*/ 3831772 w 3831772"/>
                <a:gd name="connsiteY5" fmla="*/ 4789714 h 4789714"/>
                <a:gd name="connsiteX6" fmla="*/ 0 w 3831772"/>
                <a:gd name="connsiteY6" fmla="*/ 4789714 h 4789714"/>
                <a:gd name="connsiteX0" fmla="*/ 0 w 3831772"/>
                <a:gd name="connsiteY0" fmla="*/ 4789947 h 4789947"/>
                <a:gd name="connsiteX1" fmla="*/ 1146629 w 3831772"/>
                <a:gd name="connsiteY1" fmla="*/ 2612805 h 4789947"/>
                <a:gd name="connsiteX2" fmla="*/ 1582058 w 3831772"/>
                <a:gd name="connsiteY2" fmla="*/ 1422633 h 4789947"/>
                <a:gd name="connsiteX3" fmla="*/ 1915886 w 3831772"/>
                <a:gd name="connsiteY3" fmla="*/ 233 h 4789947"/>
                <a:gd name="connsiteX4" fmla="*/ 2119086 w 3831772"/>
                <a:gd name="connsiteY4" fmla="*/ 1321033 h 4789947"/>
                <a:gd name="connsiteX5" fmla="*/ 2598057 w 3831772"/>
                <a:gd name="connsiteY5" fmla="*/ 2583776 h 4789947"/>
                <a:gd name="connsiteX6" fmla="*/ 3831772 w 3831772"/>
                <a:gd name="connsiteY6" fmla="*/ 4789947 h 4789947"/>
                <a:gd name="connsiteX7" fmla="*/ 0 w 3831772"/>
                <a:gd name="connsiteY7" fmla="*/ 4789947 h 4789947"/>
                <a:gd name="connsiteX0" fmla="*/ 0 w 3831772"/>
                <a:gd name="connsiteY0" fmla="*/ 4827958 h 4827958"/>
                <a:gd name="connsiteX1" fmla="*/ 1146629 w 3831772"/>
                <a:gd name="connsiteY1" fmla="*/ 2650816 h 4827958"/>
                <a:gd name="connsiteX2" fmla="*/ 1582058 w 3831772"/>
                <a:gd name="connsiteY2" fmla="*/ 1460644 h 4827958"/>
                <a:gd name="connsiteX3" fmla="*/ 1915886 w 3831772"/>
                <a:gd name="connsiteY3" fmla="*/ 38244 h 4827958"/>
                <a:gd name="connsiteX4" fmla="*/ 1944915 w 3831772"/>
                <a:gd name="connsiteY4" fmla="*/ 488188 h 4827958"/>
                <a:gd name="connsiteX5" fmla="*/ 2119086 w 3831772"/>
                <a:gd name="connsiteY5" fmla="*/ 1359044 h 4827958"/>
                <a:gd name="connsiteX6" fmla="*/ 2598057 w 3831772"/>
                <a:gd name="connsiteY6" fmla="*/ 2621787 h 4827958"/>
                <a:gd name="connsiteX7" fmla="*/ 3831772 w 3831772"/>
                <a:gd name="connsiteY7" fmla="*/ 4827958 h 4827958"/>
                <a:gd name="connsiteX8" fmla="*/ 0 w 3831772"/>
                <a:gd name="connsiteY8" fmla="*/ 4827958 h 4827958"/>
                <a:gd name="connsiteX0" fmla="*/ 0 w 3831772"/>
                <a:gd name="connsiteY0" fmla="*/ 4883260 h 4883260"/>
                <a:gd name="connsiteX1" fmla="*/ 1146629 w 3831772"/>
                <a:gd name="connsiteY1" fmla="*/ 2706118 h 4883260"/>
                <a:gd name="connsiteX2" fmla="*/ 1582058 w 3831772"/>
                <a:gd name="connsiteY2" fmla="*/ 1515946 h 4883260"/>
                <a:gd name="connsiteX3" fmla="*/ 1915886 w 3831772"/>
                <a:gd name="connsiteY3" fmla="*/ 93546 h 4883260"/>
                <a:gd name="connsiteX4" fmla="*/ 1886858 w 3831772"/>
                <a:gd name="connsiteY4" fmla="*/ 180633 h 4883260"/>
                <a:gd name="connsiteX5" fmla="*/ 1944915 w 3831772"/>
                <a:gd name="connsiteY5" fmla="*/ 543490 h 4883260"/>
                <a:gd name="connsiteX6" fmla="*/ 2119086 w 3831772"/>
                <a:gd name="connsiteY6" fmla="*/ 1414346 h 4883260"/>
                <a:gd name="connsiteX7" fmla="*/ 2598057 w 3831772"/>
                <a:gd name="connsiteY7" fmla="*/ 2677089 h 4883260"/>
                <a:gd name="connsiteX8" fmla="*/ 3831772 w 3831772"/>
                <a:gd name="connsiteY8" fmla="*/ 4883260 h 4883260"/>
                <a:gd name="connsiteX9" fmla="*/ 0 w 3831772"/>
                <a:gd name="connsiteY9" fmla="*/ 4883260 h 4883260"/>
                <a:gd name="connsiteX0" fmla="*/ 0 w 3831772"/>
                <a:gd name="connsiteY0" fmla="*/ 4883260 h 4883260"/>
                <a:gd name="connsiteX1" fmla="*/ 1146629 w 3831772"/>
                <a:gd name="connsiteY1" fmla="*/ 2706118 h 4883260"/>
                <a:gd name="connsiteX2" fmla="*/ 1306286 w 3831772"/>
                <a:gd name="connsiteY2" fmla="*/ 2343262 h 4883260"/>
                <a:gd name="connsiteX3" fmla="*/ 1582058 w 3831772"/>
                <a:gd name="connsiteY3" fmla="*/ 1515946 h 4883260"/>
                <a:gd name="connsiteX4" fmla="*/ 1915886 w 3831772"/>
                <a:gd name="connsiteY4" fmla="*/ 93546 h 4883260"/>
                <a:gd name="connsiteX5" fmla="*/ 1886858 w 3831772"/>
                <a:gd name="connsiteY5" fmla="*/ 180633 h 4883260"/>
                <a:gd name="connsiteX6" fmla="*/ 1944915 w 3831772"/>
                <a:gd name="connsiteY6" fmla="*/ 543490 h 4883260"/>
                <a:gd name="connsiteX7" fmla="*/ 2119086 w 3831772"/>
                <a:gd name="connsiteY7" fmla="*/ 1414346 h 4883260"/>
                <a:gd name="connsiteX8" fmla="*/ 2598057 w 3831772"/>
                <a:gd name="connsiteY8" fmla="*/ 2677089 h 4883260"/>
                <a:gd name="connsiteX9" fmla="*/ 3831772 w 3831772"/>
                <a:gd name="connsiteY9" fmla="*/ 4883260 h 4883260"/>
                <a:gd name="connsiteX10" fmla="*/ 0 w 3831772"/>
                <a:gd name="connsiteY10" fmla="*/ 4883260 h 4883260"/>
                <a:gd name="connsiteX0" fmla="*/ 0 w 3831772"/>
                <a:gd name="connsiteY0" fmla="*/ 4869265 h 4869265"/>
                <a:gd name="connsiteX1" fmla="*/ 1146629 w 3831772"/>
                <a:gd name="connsiteY1" fmla="*/ 2692123 h 4869265"/>
                <a:gd name="connsiteX2" fmla="*/ 1306286 w 3831772"/>
                <a:gd name="connsiteY2" fmla="*/ 2329267 h 4869265"/>
                <a:gd name="connsiteX3" fmla="*/ 1582058 w 3831772"/>
                <a:gd name="connsiteY3" fmla="*/ 1501951 h 4869265"/>
                <a:gd name="connsiteX4" fmla="*/ 1915886 w 3831772"/>
                <a:gd name="connsiteY4" fmla="*/ 79551 h 4869265"/>
                <a:gd name="connsiteX5" fmla="*/ 1872344 w 3831772"/>
                <a:gd name="connsiteY5" fmla="*/ 239209 h 4869265"/>
                <a:gd name="connsiteX6" fmla="*/ 1944915 w 3831772"/>
                <a:gd name="connsiteY6" fmla="*/ 529495 h 4869265"/>
                <a:gd name="connsiteX7" fmla="*/ 2119086 w 3831772"/>
                <a:gd name="connsiteY7" fmla="*/ 1400351 h 4869265"/>
                <a:gd name="connsiteX8" fmla="*/ 2598057 w 3831772"/>
                <a:gd name="connsiteY8" fmla="*/ 2663094 h 4869265"/>
                <a:gd name="connsiteX9" fmla="*/ 3831772 w 3831772"/>
                <a:gd name="connsiteY9" fmla="*/ 4869265 h 4869265"/>
                <a:gd name="connsiteX10" fmla="*/ 0 w 3831772"/>
                <a:gd name="connsiteY10" fmla="*/ 4869265 h 4869265"/>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44915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2772229 w 3831772"/>
                <a:gd name="connsiteY8" fmla="*/ 2859314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598057 w 3831772"/>
                <a:gd name="connsiteY8" fmla="*/ 2423885 h 4630056"/>
                <a:gd name="connsiteX9" fmla="*/ 2772229 w 3831772"/>
                <a:gd name="connsiteY9" fmla="*/ 2859314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98057 w 3831772"/>
                <a:gd name="connsiteY9" fmla="*/ 2423885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525485 w 3831772"/>
                <a:gd name="connsiteY8" fmla="*/ 2496456 h 4630056"/>
                <a:gd name="connsiteX9" fmla="*/ 2728686 w 3831772"/>
                <a:gd name="connsiteY9" fmla="*/ 2888343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061029 w 3831772"/>
                <a:gd name="connsiteY6" fmla="*/ 1132114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772" h="4630056">
                  <a:moveTo>
                    <a:pt x="0" y="4630056"/>
                  </a:moveTo>
                  <a:cubicBezTo>
                    <a:pt x="290286" y="3875313"/>
                    <a:pt x="856343" y="3207657"/>
                    <a:pt x="1146629" y="2452914"/>
                  </a:cubicBezTo>
                  <a:cubicBezTo>
                    <a:pt x="1357086" y="2029581"/>
                    <a:pt x="1233715" y="2288420"/>
                    <a:pt x="1306286" y="2090058"/>
                  </a:cubicBezTo>
                  <a:cubicBezTo>
                    <a:pt x="1378857" y="1891696"/>
                    <a:pt x="1473201" y="1637695"/>
                    <a:pt x="1582058" y="1262742"/>
                  </a:cubicBezTo>
                  <a:lnTo>
                    <a:pt x="1872344" y="0"/>
                  </a:lnTo>
                  <a:cubicBezTo>
                    <a:pt x="1877182" y="74991"/>
                    <a:pt x="1872344" y="84667"/>
                    <a:pt x="1901372" y="290286"/>
                  </a:cubicBezTo>
                  <a:cubicBezTo>
                    <a:pt x="1930400" y="495905"/>
                    <a:pt x="1981201" y="868438"/>
                    <a:pt x="2061029" y="1132114"/>
                  </a:cubicBezTo>
                  <a:cubicBezTo>
                    <a:pt x="2140857" y="1395790"/>
                    <a:pt x="2177144" y="1584476"/>
                    <a:pt x="2278744" y="1872343"/>
                  </a:cubicBezTo>
                  <a:cubicBezTo>
                    <a:pt x="2380344" y="2160210"/>
                    <a:pt x="2467429" y="2431143"/>
                    <a:pt x="2728686" y="2888343"/>
                  </a:cubicBezTo>
                  <a:lnTo>
                    <a:pt x="3831772" y="4630056"/>
                  </a:lnTo>
                  <a:lnTo>
                    <a:pt x="0" y="4630056"/>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5"/>
            <p:cNvSpPr/>
            <p:nvPr/>
          </p:nvSpPr>
          <p:spPr>
            <a:xfrm>
              <a:off x="7864992" y="1540158"/>
              <a:ext cx="3473947" cy="3672114"/>
            </a:xfrm>
            <a:custGeom>
              <a:avLst/>
              <a:gdLst>
                <a:gd name="connsiteX0" fmla="*/ 0 w 3831772"/>
                <a:gd name="connsiteY0" fmla="*/ 4789714 h 4789714"/>
                <a:gd name="connsiteX1" fmla="*/ 1915886 w 3831772"/>
                <a:gd name="connsiteY1" fmla="*/ 0 h 4789714"/>
                <a:gd name="connsiteX2" fmla="*/ 3831772 w 3831772"/>
                <a:gd name="connsiteY2" fmla="*/ 4789714 h 4789714"/>
                <a:gd name="connsiteX3" fmla="*/ 0 w 3831772"/>
                <a:gd name="connsiteY3"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3831772 w 3831772"/>
                <a:gd name="connsiteY3" fmla="*/ 4789714 h 4789714"/>
                <a:gd name="connsiteX4" fmla="*/ 0 w 3831772"/>
                <a:gd name="connsiteY4"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423886 w 3831772"/>
                <a:gd name="connsiteY3" fmla="*/ 2641600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582058 w 3831772"/>
                <a:gd name="connsiteY2" fmla="*/ 1422400 h 4789714"/>
                <a:gd name="connsiteX3" fmla="*/ 1915886 w 3831772"/>
                <a:gd name="connsiteY3" fmla="*/ 0 h 4789714"/>
                <a:gd name="connsiteX4" fmla="*/ 2598057 w 3831772"/>
                <a:gd name="connsiteY4" fmla="*/ 2583543 h 4789714"/>
                <a:gd name="connsiteX5" fmla="*/ 3831772 w 3831772"/>
                <a:gd name="connsiteY5" fmla="*/ 4789714 h 4789714"/>
                <a:gd name="connsiteX6" fmla="*/ 0 w 3831772"/>
                <a:gd name="connsiteY6" fmla="*/ 4789714 h 4789714"/>
                <a:gd name="connsiteX0" fmla="*/ 0 w 3831772"/>
                <a:gd name="connsiteY0" fmla="*/ 4789947 h 4789947"/>
                <a:gd name="connsiteX1" fmla="*/ 1146629 w 3831772"/>
                <a:gd name="connsiteY1" fmla="*/ 2612805 h 4789947"/>
                <a:gd name="connsiteX2" fmla="*/ 1582058 w 3831772"/>
                <a:gd name="connsiteY2" fmla="*/ 1422633 h 4789947"/>
                <a:gd name="connsiteX3" fmla="*/ 1915886 w 3831772"/>
                <a:gd name="connsiteY3" fmla="*/ 233 h 4789947"/>
                <a:gd name="connsiteX4" fmla="*/ 2119086 w 3831772"/>
                <a:gd name="connsiteY4" fmla="*/ 1321033 h 4789947"/>
                <a:gd name="connsiteX5" fmla="*/ 2598057 w 3831772"/>
                <a:gd name="connsiteY5" fmla="*/ 2583776 h 4789947"/>
                <a:gd name="connsiteX6" fmla="*/ 3831772 w 3831772"/>
                <a:gd name="connsiteY6" fmla="*/ 4789947 h 4789947"/>
                <a:gd name="connsiteX7" fmla="*/ 0 w 3831772"/>
                <a:gd name="connsiteY7" fmla="*/ 4789947 h 4789947"/>
                <a:gd name="connsiteX0" fmla="*/ 0 w 3831772"/>
                <a:gd name="connsiteY0" fmla="*/ 4827958 h 4827958"/>
                <a:gd name="connsiteX1" fmla="*/ 1146629 w 3831772"/>
                <a:gd name="connsiteY1" fmla="*/ 2650816 h 4827958"/>
                <a:gd name="connsiteX2" fmla="*/ 1582058 w 3831772"/>
                <a:gd name="connsiteY2" fmla="*/ 1460644 h 4827958"/>
                <a:gd name="connsiteX3" fmla="*/ 1915886 w 3831772"/>
                <a:gd name="connsiteY3" fmla="*/ 38244 h 4827958"/>
                <a:gd name="connsiteX4" fmla="*/ 1944915 w 3831772"/>
                <a:gd name="connsiteY4" fmla="*/ 488188 h 4827958"/>
                <a:gd name="connsiteX5" fmla="*/ 2119086 w 3831772"/>
                <a:gd name="connsiteY5" fmla="*/ 1359044 h 4827958"/>
                <a:gd name="connsiteX6" fmla="*/ 2598057 w 3831772"/>
                <a:gd name="connsiteY6" fmla="*/ 2621787 h 4827958"/>
                <a:gd name="connsiteX7" fmla="*/ 3831772 w 3831772"/>
                <a:gd name="connsiteY7" fmla="*/ 4827958 h 4827958"/>
                <a:gd name="connsiteX8" fmla="*/ 0 w 3831772"/>
                <a:gd name="connsiteY8" fmla="*/ 4827958 h 4827958"/>
                <a:gd name="connsiteX0" fmla="*/ 0 w 3831772"/>
                <a:gd name="connsiteY0" fmla="*/ 4883260 h 4883260"/>
                <a:gd name="connsiteX1" fmla="*/ 1146629 w 3831772"/>
                <a:gd name="connsiteY1" fmla="*/ 2706118 h 4883260"/>
                <a:gd name="connsiteX2" fmla="*/ 1582058 w 3831772"/>
                <a:gd name="connsiteY2" fmla="*/ 1515946 h 4883260"/>
                <a:gd name="connsiteX3" fmla="*/ 1915886 w 3831772"/>
                <a:gd name="connsiteY3" fmla="*/ 93546 h 4883260"/>
                <a:gd name="connsiteX4" fmla="*/ 1886858 w 3831772"/>
                <a:gd name="connsiteY4" fmla="*/ 180633 h 4883260"/>
                <a:gd name="connsiteX5" fmla="*/ 1944915 w 3831772"/>
                <a:gd name="connsiteY5" fmla="*/ 543490 h 4883260"/>
                <a:gd name="connsiteX6" fmla="*/ 2119086 w 3831772"/>
                <a:gd name="connsiteY6" fmla="*/ 1414346 h 4883260"/>
                <a:gd name="connsiteX7" fmla="*/ 2598057 w 3831772"/>
                <a:gd name="connsiteY7" fmla="*/ 2677089 h 4883260"/>
                <a:gd name="connsiteX8" fmla="*/ 3831772 w 3831772"/>
                <a:gd name="connsiteY8" fmla="*/ 4883260 h 4883260"/>
                <a:gd name="connsiteX9" fmla="*/ 0 w 3831772"/>
                <a:gd name="connsiteY9" fmla="*/ 4883260 h 4883260"/>
                <a:gd name="connsiteX0" fmla="*/ 0 w 3831772"/>
                <a:gd name="connsiteY0" fmla="*/ 4883260 h 4883260"/>
                <a:gd name="connsiteX1" fmla="*/ 1146629 w 3831772"/>
                <a:gd name="connsiteY1" fmla="*/ 2706118 h 4883260"/>
                <a:gd name="connsiteX2" fmla="*/ 1306286 w 3831772"/>
                <a:gd name="connsiteY2" fmla="*/ 2343262 h 4883260"/>
                <a:gd name="connsiteX3" fmla="*/ 1582058 w 3831772"/>
                <a:gd name="connsiteY3" fmla="*/ 1515946 h 4883260"/>
                <a:gd name="connsiteX4" fmla="*/ 1915886 w 3831772"/>
                <a:gd name="connsiteY4" fmla="*/ 93546 h 4883260"/>
                <a:gd name="connsiteX5" fmla="*/ 1886858 w 3831772"/>
                <a:gd name="connsiteY5" fmla="*/ 180633 h 4883260"/>
                <a:gd name="connsiteX6" fmla="*/ 1944915 w 3831772"/>
                <a:gd name="connsiteY6" fmla="*/ 543490 h 4883260"/>
                <a:gd name="connsiteX7" fmla="*/ 2119086 w 3831772"/>
                <a:gd name="connsiteY7" fmla="*/ 1414346 h 4883260"/>
                <a:gd name="connsiteX8" fmla="*/ 2598057 w 3831772"/>
                <a:gd name="connsiteY8" fmla="*/ 2677089 h 4883260"/>
                <a:gd name="connsiteX9" fmla="*/ 3831772 w 3831772"/>
                <a:gd name="connsiteY9" fmla="*/ 4883260 h 4883260"/>
                <a:gd name="connsiteX10" fmla="*/ 0 w 3831772"/>
                <a:gd name="connsiteY10" fmla="*/ 4883260 h 4883260"/>
                <a:gd name="connsiteX0" fmla="*/ 0 w 3831772"/>
                <a:gd name="connsiteY0" fmla="*/ 4869265 h 4869265"/>
                <a:gd name="connsiteX1" fmla="*/ 1146629 w 3831772"/>
                <a:gd name="connsiteY1" fmla="*/ 2692123 h 4869265"/>
                <a:gd name="connsiteX2" fmla="*/ 1306286 w 3831772"/>
                <a:gd name="connsiteY2" fmla="*/ 2329267 h 4869265"/>
                <a:gd name="connsiteX3" fmla="*/ 1582058 w 3831772"/>
                <a:gd name="connsiteY3" fmla="*/ 1501951 h 4869265"/>
                <a:gd name="connsiteX4" fmla="*/ 1915886 w 3831772"/>
                <a:gd name="connsiteY4" fmla="*/ 79551 h 4869265"/>
                <a:gd name="connsiteX5" fmla="*/ 1872344 w 3831772"/>
                <a:gd name="connsiteY5" fmla="*/ 239209 h 4869265"/>
                <a:gd name="connsiteX6" fmla="*/ 1944915 w 3831772"/>
                <a:gd name="connsiteY6" fmla="*/ 529495 h 4869265"/>
                <a:gd name="connsiteX7" fmla="*/ 2119086 w 3831772"/>
                <a:gd name="connsiteY7" fmla="*/ 1400351 h 4869265"/>
                <a:gd name="connsiteX8" fmla="*/ 2598057 w 3831772"/>
                <a:gd name="connsiteY8" fmla="*/ 2663094 h 4869265"/>
                <a:gd name="connsiteX9" fmla="*/ 3831772 w 3831772"/>
                <a:gd name="connsiteY9" fmla="*/ 4869265 h 4869265"/>
                <a:gd name="connsiteX10" fmla="*/ 0 w 3831772"/>
                <a:gd name="connsiteY10" fmla="*/ 4869265 h 4869265"/>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44915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2772229 w 3831772"/>
                <a:gd name="connsiteY8" fmla="*/ 2859314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598057 w 3831772"/>
                <a:gd name="connsiteY8" fmla="*/ 2423885 h 4630056"/>
                <a:gd name="connsiteX9" fmla="*/ 2772229 w 3831772"/>
                <a:gd name="connsiteY9" fmla="*/ 2859314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98057 w 3831772"/>
                <a:gd name="connsiteY9" fmla="*/ 2423885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525485 w 3831772"/>
                <a:gd name="connsiteY8" fmla="*/ 2496456 h 4630056"/>
                <a:gd name="connsiteX9" fmla="*/ 2728686 w 3831772"/>
                <a:gd name="connsiteY9" fmla="*/ 2888343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061029 w 3831772"/>
                <a:gd name="connsiteY6" fmla="*/ 1132114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772" h="4630056">
                  <a:moveTo>
                    <a:pt x="0" y="4630056"/>
                  </a:moveTo>
                  <a:cubicBezTo>
                    <a:pt x="290286" y="3875313"/>
                    <a:pt x="856343" y="3207657"/>
                    <a:pt x="1146629" y="2452914"/>
                  </a:cubicBezTo>
                  <a:cubicBezTo>
                    <a:pt x="1357086" y="2029581"/>
                    <a:pt x="1233715" y="2288420"/>
                    <a:pt x="1306286" y="2090058"/>
                  </a:cubicBezTo>
                  <a:cubicBezTo>
                    <a:pt x="1378857" y="1891696"/>
                    <a:pt x="1473201" y="1637695"/>
                    <a:pt x="1582058" y="1262742"/>
                  </a:cubicBezTo>
                  <a:lnTo>
                    <a:pt x="1872344" y="0"/>
                  </a:lnTo>
                  <a:cubicBezTo>
                    <a:pt x="1877182" y="74991"/>
                    <a:pt x="1872344" y="84667"/>
                    <a:pt x="1901372" y="290286"/>
                  </a:cubicBezTo>
                  <a:cubicBezTo>
                    <a:pt x="1930400" y="495905"/>
                    <a:pt x="1981201" y="868438"/>
                    <a:pt x="2061029" y="1132114"/>
                  </a:cubicBezTo>
                  <a:cubicBezTo>
                    <a:pt x="2140857" y="1395790"/>
                    <a:pt x="2177144" y="1584476"/>
                    <a:pt x="2278744" y="1872343"/>
                  </a:cubicBezTo>
                  <a:cubicBezTo>
                    <a:pt x="2380344" y="2160210"/>
                    <a:pt x="2467429" y="2431143"/>
                    <a:pt x="2728686" y="2888343"/>
                  </a:cubicBezTo>
                  <a:lnTo>
                    <a:pt x="3831772" y="4630056"/>
                  </a:lnTo>
                  <a:lnTo>
                    <a:pt x="0" y="4630056"/>
                  </a:lnTo>
                  <a:close/>
                </a:path>
              </a:pathLst>
            </a:cu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154570" y="562657"/>
              <a:ext cx="3334880" cy="4630056"/>
            </a:xfrm>
            <a:custGeom>
              <a:avLst/>
              <a:gdLst>
                <a:gd name="connsiteX0" fmla="*/ 0 w 3831772"/>
                <a:gd name="connsiteY0" fmla="*/ 4789714 h 4789714"/>
                <a:gd name="connsiteX1" fmla="*/ 1915886 w 3831772"/>
                <a:gd name="connsiteY1" fmla="*/ 0 h 4789714"/>
                <a:gd name="connsiteX2" fmla="*/ 3831772 w 3831772"/>
                <a:gd name="connsiteY2" fmla="*/ 4789714 h 4789714"/>
                <a:gd name="connsiteX3" fmla="*/ 0 w 3831772"/>
                <a:gd name="connsiteY3"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3831772 w 3831772"/>
                <a:gd name="connsiteY3" fmla="*/ 4789714 h 4789714"/>
                <a:gd name="connsiteX4" fmla="*/ 0 w 3831772"/>
                <a:gd name="connsiteY4"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423886 w 3831772"/>
                <a:gd name="connsiteY3" fmla="*/ 2641600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582058 w 3831772"/>
                <a:gd name="connsiteY2" fmla="*/ 1422400 h 4789714"/>
                <a:gd name="connsiteX3" fmla="*/ 1915886 w 3831772"/>
                <a:gd name="connsiteY3" fmla="*/ 0 h 4789714"/>
                <a:gd name="connsiteX4" fmla="*/ 2598057 w 3831772"/>
                <a:gd name="connsiteY4" fmla="*/ 2583543 h 4789714"/>
                <a:gd name="connsiteX5" fmla="*/ 3831772 w 3831772"/>
                <a:gd name="connsiteY5" fmla="*/ 4789714 h 4789714"/>
                <a:gd name="connsiteX6" fmla="*/ 0 w 3831772"/>
                <a:gd name="connsiteY6" fmla="*/ 4789714 h 4789714"/>
                <a:gd name="connsiteX0" fmla="*/ 0 w 3831772"/>
                <a:gd name="connsiteY0" fmla="*/ 4789947 h 4789947"/>
                <a:gd name="connsiteX1" fmla="*/ 1146629 w 3831772"/>
                <a:gd name="connsiteY1" fmla="*/ 2612805 h 4789947"/>
                <a:gd name="connsiteX2" fmla="*/ 1582058 w 3831772"/>
                <a:gd name="connsiteY2" fmla="*/ 1422633 h 4789947"/>
                <a:gd name="connsiteX3" fmla="*/ 1915886 w 3831772"/>
                <a:gd name="connsiteY3" fmla="*/ 233 h 4789947"/>
                <a:gd name="connsiteX4" fmla="*/ 2119086 w 3831772"/>
                <a:gd name="connsiteY4" fmla="*/ 1321033 h 4789947"/>
                <a:gd name="connsiteX5" fmla="*/ 2598057 w 3831772"/>
                <a:gd name="connsiteY5" fmla="*/ 2583776 h 4789947"/>
                <a:gd name="connsiteX6" fmla="*/ 3831772 w 3831772"/>
                <a:gd name="connsiteY6" fmla="*/ 4789947 h 4789947"/>
                <a:gd name="connsiteX7" fmla="*/ 0 w 3831772"/>
                <a:gd name="connsiteY7" fmla="*/ 4789947 h 4789947"/>
                <a:gd name="connsiteX0" fmla="*/ 0 w 3831772"/>
                <a:gd name="connsiteY0" fmla="*/ 4827958 h 4827958"/>
                <a:gd name="connsiteX1" fmla="*/ 1146629 w 3831772"/>
                <a:gd name="connsiteY1" fmla="*/ 2650816 h 4827958"/>
                <a:gd name="connsiteX2" fmla="*/ 1582058 w 3831772"/>
                <a:gd name="connsiteY2" fmla="*/ 1460644 h 4827958"/>
                <a:gd name="connsiteX3" fmla="*/ 1915886 w 3831772"/>
                <a:gd name="connsiteY3" fmla="*/ 38244 h 4827958"/>
                <a:gd name="connsiteX4" fmla="*/ 1944915 w 3831772"/>
                <a:gd name="connsiteY4" fmla="*/ 488188 h 4827958"/>
                <a:gd name="connsiteX5" fmla="*/ 2119086 w 3831772"/>
                <a:gd name="connsiteY5" fmla="*/ 1359044 h 4827958"/>
                <a:gd name="connsiteX6" fmla="*/ 2598057 w 3831772"/>
                <a:gd name="connsiteY6" fmla="*/ 2621787 h 4827958"/>
                <a:gd name="connsiteX7" fmla="*/ 3831772 w 3831772"/>
                <a:gd name="connsiteY7" fmla="*/ 4827958 h 4827958"/>
                <a:gd name="connsiteX8" fmla="*/ 0 w 3831772"/>
                <a:gd name="connsiteY8" fmla="*/ 4827958 h 4827958"/>
                <a:gd name="connsiteX0" fmla="*/ 0 w 3831772"/>
                <a:gd name="connsiteY0" fmla="*/ 4883260 h 4883260"/>
                <a:gd name="connsiteX1" fmla="*/ 1146629 w 3831772"/>
                <a:gd name="connsiteY1" fmla="*/ 2706118 h 4883260"/>
                <a:gd name="connsiteX2" fmla="*/ 1582058 w 3831772"/>
                <a:gd name="connsiteY2" fmla="*/ 1515946 h 4883260"/>
                <a:gd name="connsiteX3" fmla="*/ 1915886 w 3831772"/>
                <a:gd name="connsiteY3" fmla="*/ 93546 h 4883260"/>
                <a:gd name="connsiteX4" fmla="*/ 1886858 w 3831772"/>
                <a:gd name="connsiteY4" fmla="*/ 180633 h 4883260"/>
                <a:gd name="connsiteX5" fmla="*/ 1944915 w 3831772"/>
                <a:gd name="connsiteY5" fmla="*/ 543490 h 4883260"/>
                <a:gd name="connsiteX6" fmla="*/ 2119086 w 3831772"/>
                <a:gd name="connsiteY6" fmla="*/ 1414346 h 4883260"/>
                <a:gd name="connsiteX7" fmla="*/ 2598057 w 3831772"/>
                <a:gd name="connsiteY7" fmla="*/ 2677089 h 4883260"/>
                <a:gd name="connsiteX8" fmla="*/ 3831772 w 3831772"/>
                <a:gd name="connsiteY8" fmla="*/ 4883260 h 4883260"/>
                <a:gd name="connsiteX9" fmla="*/ 0 w 3831772"/>
                <a:gd name="connsiteY9" fmla="*/ 4883260 h 4883260"/>
                <a:gd name="connsiteX0" fmla="*/ 0 w 3831772"/>
                <a:gd name="connsiteY0" fmla="*/ 4883260 h 4883260"/>
                <a:gd name="connsiteX1" fmla="*/ 1146629 w 3831772"/>
                <a:gd name="connsiteY1" fmla="*/ 2706118 h 4883260"/>
                <a:gd name="connsiteX2" fmla="*/ 1306286 w 3831772"/>
                <a:gd name="connsiteY2" fmla="*/ 2343262 h 4883260"/>
                <a:gd name="connsiteX3" fmla="*/ 1582058 w 3831772"/>
                <a:gd name="connsiteY3" fmla="*/ 1515946 h 4883260"/>
                <a:gd name="connsiteX4" fmla="*/ 1915886 w 3831772"/>
                <a:gd name="connsiteY4" fmla="*/ 93546 h 4883260"/>
                <a:gd name="connsiteX5" fmla="*/ 1886858 w 3831772"/>
                <a:gd name="connsiteY5" fmla="*/ 180633 h 4883260"/>
                <a:gd name="connsiteX6" fmla="*/ 1944915 w 3831772"/>
                <a:gd name="connsiteY6" fmla="*/ 543490 h 4883260"/>
                <a:gd name="connsiteX7" fmla="*/ 2119086 w 3831772"/>
                <a:gd name="connsiteY7" fmla="*/ 1414346 h 4883260"/>
                <a:gd name="connsiteX8" fmla="*/ 2598057 w 3831772"/>
                <a:gd name="connsiteY8" fmla="*/ 2677089 h 4883260"/>
                <a:gd name="connsiteX9" fmla="*/ 3831772 w 3831772"/>
                <a:gd name="connsiteY9" fmla="*/ 4883260 h 4883260"/>
                <a:gd name="connsiteX10" fmla="*/ 0 w 3831772"/>
                <a:gd name="connsiteY10" fmla="*/ 4883260 h 4883260"/>
                <a:gd name="connsiteX0" fmla="*/ 0 w 3831772"/>
                <a:gd name="connsiteY0" fmla="*/ 4869265 h 4869265"/>
                <a:gd name="connsiteX1" fmla="*/ 1146629 w 3831772"/>
                <a:gd name="connsiteY1" fmla="*/ 2692123 h 4869265"/>
                <a:gd name="connsiteX2" fmla="*/ 1306286 w 3831772"/>
                <a:gd name="connsiteY2" fmla="*/ 2329267 h 4869265"/>
                <a:gd name="connsiteX3" fmla="*/ 1582058 w 3831772"/>
                <a:gd name="connsiteY3" fmla="*/ 1501951 h 4869265"/>
                <a:gd name="connsiteX4" fmla="*/ 1915886 w 3831772"/>
                <a:gd name="connsiteY4" fmla="*/ 79551 h 4869265"/>
                <a:gd name="connsiteX5" fmla="*/ 1872344 w 3831772"/>
                <a:gd name="connsiteY5" fmla="*/ 239209 h 4869265"/>
                <a:gd name="connsiteX6" fmla="*/ 1944915 w 3831772"/>
                <a:gd name="connsiteY6" fmla="*/ 529495 h 4869265"/>
                <a:gd name="connsiteX7" fmla="*/ 2119086 w 3831772"/>
                <a:gd name="connsiteY7" fmla="*/ 1400351 h 4869265"/>
                <a:gd name="connsiteX8" fmla="*/ 2598057 w 3831772"/>
                <a:gd name="connsiteY8" fmla="*/ 2663094 h 4869265"/>
                <a:gd name="connsiteX9" fmla="*/ 3831772 w 3831772"/>
                <a:gd name="connsiteY9" fmla="*/ 4869265 h 4869265"/>
                <a:gd name="connsiteX10" fmla="*/ 0 w 3831772"/>
                <a:gd name="connsiteY10" fmla="*/ 4869265 h 4869265"/>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44915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2772229 w 3831772"/>
                <a:gd name="connsiteY8" fmla="*/ 2859314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598057 w 3831772"/>
                <a:gd name="connsiteY8" fmla="*/ 2423885 h 4630056"/>
                <a:gd name="connsiteX9" fmla="*/ 2772229 w 3831772"/>
                <a:gd name="connsiteY9" fmla="*/ 2859314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98057 w 3831772"/>
                <a:gd name="connsiteY9" fmla="*/ 2423885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525485 w 3831772"/>
                <a:gd name="connsiteY8" fmla="*/ 2496456 h 4630056"/>
                <a:gd name="connsiteX9" fmla="*/ 2728686 w 3831772"/>
                <a:gd name="connsiteY9" fmla="*/ 2888343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061029 w 3831772"/>
                <a:gd name="connsiteY6" fmla="*/ 1132114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772" h="4630056">
                  <a:moveTo>
                    <a:pt x="0" y="4630056"/>
                  </a:moveTo>
                  <a:cubicBezTo>
                    <a:pt x="290286" y="3875313"/>
                    <a:pt x="856343" y="3207657"/>
                    <a:pt x="1146629" y="2452914"/>
                  </a:cubicBezTo>
                  <a:cubicBezTo>
                    <a:pt x="1357086" y="2029581"/>
                    <a:pt x="1233715" y="2288420"/>
                    <a:pt x="1306286" y="2090058"/>
                  </a:cubicBezTo>
                  <a:cubicBezTo>
                    <a:pt x="1378857" y="1891696"/>
                    <a:pt x="1473201" y="1637695"/>
                    <a:pt x="1582058" y="1262742"/>
                  </a:cubicBezTo>
                  <a:lnTo>
                    <a:pt x="1872344" y="0"/>
                  </a:lnTo>
                  <a:cubicBezTo>
                    <a:pt x="1877182" y="74991"/>
                    <a:pt x="1872344" y="84667"/>
                    <a:pt x="1901372" y="290286"/>
                  </a:cubicBezTo>
                  <a:cubicBezTo>
                    <a:pt x="1930400" y="495905"/>
                    <a:pt x="1981201" y="868438"/>
                    <a:pt x="2061029" y="1132114"/>
                  </a:cubicBezTo>
                  <a:cubicBezTo>
                    <a:pt x="2140857" y="1395790"/>
                    <a:pt x="2177144" y="1584476"/>
                    <a:pt x="2278744" y="1872343"/>
                  </a:cubicBezTo>
                  <a:cubicBezTo>
                    <a:pt x="2380344" y="2160210"/>
                    <a:pt x="2467429" y="2431143"/>
                    <a:pt x="2728686" y="2888343"/>
                  </a:cubicBezTo>
                  <a:lnTo>
                    <a:pt x="3831772" y="4630056"/>
                  </a:lnTo>
                  <a:lnTo>
                    <a:pt x="0" y="4630056"/>
                  </a:lnTo>
                  <a:close/>
                </a:path>
              </a:pathLst>
            </a:cu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5"/>
            <p:cNvSpPr/>
            <p:nvPr/>
          </p:nvSpPr>
          <p:spPr>
            <a:xfrm>
              <a:off x="5368187" y="2473226"/>
              <a:ext cx="2740682" cy="2739046"/>
            </a:xfrm>
            <a:custGeom>
              <a:avLst/>
              <a:gdLst>
                <a:gd name="connsiteX0" fmla="*/ 0 w 3831772"/>
                <a:gd name="connsiteY0" fmla="*/ 4789714 h 4789714"/>
                <a:gd name="connsiteX1" fmla="*/ 1915886 w 3831772"/>
                <a:gd name="connsiteY1" fmla="*/ 0 h 4789714"/>
                <a:gd name="connsiteX2" fmla="*/ 3831772 w 3831772"/>
                <a:gd name="connsiteY2" fmla="*/ 4789714 h 4789714"/>
                <a:gd name="connsiteX3" fmla="*/ 0 w 3831772"/>
                <a:gd name="connsiteY3"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3831772 w 3831772"/>
                <a:gd name="connsiteY3" fmla="*/ 4789714 h 4789714"/>
                <a:gd name="connsiteX4" fmla="*/ 0 w 3831772"/>
                <a:gd name="connsiteY4"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423886 w 3831772"/>
                <a:gd name="connsiteY3" fmla="*/ 2641600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582058 w 3831772"/>
                <a:gd name="connsiteY2" fmla="*/ 1422400 h 4789714"/>
                <a:gd name="connsiteX3" fmla="*/ 1915886 w 3831772"/>
                <a:gd name="connsiteY3" fmla="*/ 0 h 4789714"/>
                <a:gd name="connsiteX4" fmla="*/ 2598057 w 3831772"/>
                <a:gd name="connsiteY4" fmla="*/ 2583543 h 4789714"/>
                <a:gd name="connsiteX5" fmla="*/ 3831772 w 3831772"/>
                <a:gd name="connsiteY5" fmla="*/ 4789714 h 4789714"/>
                <a:gd name="connsiteX6" fmla="*/ 0 w 3831772"/>
                <a:gd name="connsiteY6" fmla="*/ 4789714 h 4789714"/>
                <a:gd name="connsiteX0" fmla="*/ 0 w 3831772"/>
                <a:gd name="connsiteY0" fmla="*/ 4789947 h 4789947"/>
                <a:gd name="connsiteX1" fmla="*/ 1146629 w 3831772"/>
                <a:gd name="connsiteY1" fmla="*/ 2612805 h 4789947"/>
                <a:gd name="connsiteX2" fmla="*/ 1582058 w 3831772"/>
                <a:gd name="connsiteY2" fmla="*/ 1422633 h 4789947"/>
                <a:gd name="connsiteX3" fmla="*/ 1915886 w 3831772"/>
                <a:gd name="connsiteY3" fmla="*/ 233 h 4789947"/>
                <a:gd name="connsiteX4" fmla="*/ 2119086 w 3831772"/>
                <a:gd name="connsiteY4" fmla="*/ 1321033 h 4789947"/>
                <a:gd name="connsiteX5" fmla="*/ 2598057 w 3831772"/>
                <a:gd name="connsiteY5" fmla="*/ 2583776 h 4789947"/>
                <a:gd name="connsiteX6" fmla="*/ 3831772 w 3831772"/>
                <a:gd name="connsiteY6" fmla="*/ 4789947 h 4789947"/>
                <a:gd name="connsiteX7" fmla="*/ 0 w 3831772"/>
                <a:gd name="connsiteY7" fmla="*/ 4789947 h 4789947"/>
                <a:gd name="connsiteX0" fmla="*/ 0 w 3831772"/>
                <a:gd name="connsiteY0" fmla="*/ 4827958 h 4827958"/>
                <a:gd name="connsiteX1" fmla="*/ 1146629 w 3831772"/>
                <a:gd name="connsiteY1" fmla="*/ 2650816 h 4827958"/>
                <a:gd name="connsiteX2" fmla="*/ 1582058 w 3831772"/>
                <a:gd name="connsiteY2" fmla="*/ 1460644 h 4827958"/>
                <a:gd name="connsiteX3" fmla="*/ 1915886 w 3831772"/>
                <a:gd name="connsiteY3" fmla="*/ 38244 h 4827958"/>
                <a:gd name="connsiteX4" fmla="*/ 1944915 w 3831772"/>
                <a:gd name="connsiteY4" fmla="*/ 488188 h 4827958"/>
                <a:gd name="connsiteX5" fmla="*/ 2119086 w 3831772"/>
                <a:gd name="connsiteY5" fmla="*/ 1359044 h 4827958"/>
                <a:gd name="connsiteX6" fmla="*/ 2598057 w 3831772"/>
                <a:gd name="connsiteY6" fmla="*/ 2621787 h 4827958"/>
                <a:gd name="connsiteX7" fmla="*/ 3831772 w 3831772"/>
                <a:gd name="connsiteY7" fmla="*/ 4827958 h 4827958"/>
                <a:gd name="connsiteX8" fmla="*/ 0 w 3831772"/>
                <a:gd name="connsiteY8" fmla="*/ 4827958 h 4827958"/>
                <a:gd name="connsiteX0" fmla="*/ 0 w 3831772"/>
                <a:gd name="connsiteY0" fmla="*/ 4883260 h 4883260"/>
                <a:gd name="connsiteX1" fmla="*/ 1146629 w 3831772"/>
                <a:gd name="connsiteY1" fmla="*/ 2706118 h 4883260"/>
                <a:gd name="connsiteX2" fmla="*/ 1582058 w 3831772"/>
                <a:gd name="connsiteY2" fmla="*/ 1515946 h 4883260"/>
                <a:gd name="connsiteX3" fmla="*/ 1915886 w 3831772"/>
                <a:gd name="connsiteY3" fmla="*/ 93546 h 4883260"/>
                <a:gd name="connsiteX4" fmla="*/ 1886858 w 3831772"/>
                <a:gd name="connsiteY4" fmla="*/ 180633 h 4883260"/>
                <a:gd name="connsiteX5" fmla="*/ 1944915 w 3831772"/>
                <a:gd name="connsiteY5" fmla="*/ 543490 h 4883260"/>
                <a:gd name="connsiteX6" fmla="*/ 2119086 w 3831772"/>
                <a:gd name="connsiteY6" fmla="*/ 1414346 h 4883260"/>
                <a:gd name="connsiteX7" fmla="*/ 2598057 w 3831772"/>
                <a:gd name="connsiteY7" fmla="*/ 2677089 h 4883260"/>
                <a:gd name="connsiteX8" fmla="*/ 3831772 w 3831772"/>
                <a:gd name="connsiteY8" fmla="*/ 4883260 h 4883260"/>
                <a:gd name="connsiteX9" fmla="*/ 0 w 3831772"/>
                <a:gd name="connsiteY9" fmla="*/ 4883260 h 4883260"/>
                <a:gd name="connsiteX0" fmla="*/ 0 w 3831772"/>
                <a:gd name="connsiteY0" fmla="*/ 4883260 h 4883260"/>
                <a:gd name="connsiteX1" fmla="*/ 1146629 w 3831772"/>
                <a:gd name="connsiteY1" fmla="*/ 2706118 h 4883260"/>
                <a:gd name="connsiteX2" fmla="*/ 1306286 w 3831772"/>
                <a:gd name="connsiteY2" fmla="*/ 2343262 h 4883260"/>
                <a:gd name="connsiteX3" fmla="*/ 1582058 w 3831772"/>
                <a:gd name="connsiteY3" fmla="*/ 1515946 h 4883260"/>
                <a:gd name="connsiteX4" fmla="*/ 1915886 w 3831772"/>
                <a:gd name="connsiteY4" fmla="*/ 93546 h 4883260"/>
                <a:gd name="connsiteX5" fmla="*/ 1886858 w 3831772"/>
                <a:gd name="connsiteY5" fmla="*/ 180633 h 4883260"/>
                <a:gd name="connsiteX6" fmla="*/ 1944915 w 3831772"/>
                <a:gd name="connsiteY6" fmla="*/ 543490 h 4883260"/>
                <a:gd name="connsiteX7" fmla="*/ 2119086 w 3831772"/>
                <a:gd name="connsiteY7" fmla="*/ 1414346 h 4883260"/>
                <a:gd name="connsiteX8" fmla="*/ 2598057 w 3831772"/>
                <a:gd name="connsiteY8" fmla="*/ 2677089 h 4883260"/>
                <a:gd name="connsiteX9" fmla="*/ 3831772 w 3831772"/>
                <a:gd name="connsiteY9" fmla="*/ 4883260 h 4883260"/>
                <a:gd name="connsiteX10" fmla="*/ 0 w 3831772"/>
                <a:gd name="connsiteY10" fmla="*/ 4883260 h 4883260"/>
                <a:gd name="connsiteX0" fmla="*/ 0 w 3831772"/>
                <a:gd name="connsiteY0" fmla="*/ 4869265 h 4869265"/>
                <a:gd name="connsiteX1" fmla="*/ 1146629 w 3831772"/>
                <a:gd name="connsiteY1" fmla="*/ 2692123 h 4869265"/>
                <a:gd name="connsiteX2" fmla="*/ 1306286 w 3831772"/>
                <a:gd name="connsiteY2" fmla="*/ 2329267 h 4869265"/>
                <a:gd name="connsiteX3" fmla="*/ 1582058 w 3831772"/>
                <a:gd name="connsiteY3" fmla="*/ 1501951 h 4869265"/>
                <a:gd name="connsiteX4" fmla="*/ 1915886 w 3831772"/>
                <a:gd name="connsiteY4" fmla="*/ 79551 h 4869265"/>
                <a:gd name="connsiteX5" fmla="*/ 1872344 w 3831772"/>
                <a:gd name="connsiteY5" fmla="*/ 239209 h 4869265"/>
                <a:gd name="connsiteX6" fmla="*/ 1944915 w 3831772"/>
                <a:gd name="connsiteY6" fmla="*/ 529495 h 4869265"/>
                <a:gd name="connsiteX7" fmla="*/ 2119086 w 3831772"/>
                <a:gd name="connsiteY7" fmla="*/ 1400351 h 4869265"/>
                <a:gd name="connsiteX8" fmla="*/ 2598057 w 3831772"/>
                <a:gd name="connsiteY8" fmla="*/ 2663094 h 4869265"/>
                <a:gd name="connsiteX9" fmla="*/ 3831772 w 3831772"/>
                <a:gd name="connsiteY9" fmla="*/ 4869265 h 4869265"/>
                <a:gd name="connsiteX10" fmla="*/ 0 w 3831772"/>
                <a:gd name="connsiteY10" fmla="*/ 4869265 h 4869265"/>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44915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2772229 w 3831772"/>
                <a:gd name="connsiteY8" fmla="*/ 2859314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598057 w 3831772"/>
                <a:gd name="connsiteY8" fmla="*/ 2423885 h 4630056"/>
                <a:gd name="connsiteX9" fmla="*/ 2772229 w 3831772"/>
                <a:gd name="connsiteY9" fmla="*/ 2859314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98057 w 3831772"/>
                <a:gd name="connsiteY9" fmla="*/ 2423885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525485 w 3831772"/>
                <a:gd name="connsiteY8" fmla="*/ 2496456 h 4630056"/>
                <a:gd name="connsiteX9" fmla="*/ 2728686 w 3831772"/>
                <a:gd name="connsiteY9" fmla="*/ 2888343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061029 w 3831772"/>
                <a:gd name="connsiteY6" fmla="*/ 1132114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772" h="4630056">
                  <a:moveTo>
                    <a:pt x="0" y="4630056"/>
                  </a:moveTo>
                  <a:cubicBezTo>
                    <a:pt x="290286" y="3875313"/>
                    <a:pt x="856343" y="3207657"/>
                    <a:pt x="1146629" y="2452914"/>
                  </a:cubicBezTo>
                  <a:cubicBezTo>
                    <a:pt x="1357086" y="2029581"/>
                    <a:pt x="1233715" y="2288420"/>
                    <a:pt x="1306286" y="2090058"/>
                  </a:cubicBezTo>
                  <a:cubicBezTo>
                    <a:pt x="1378857" y="1891696"/>
                    <a:pt x="1473201" y="1637695"/>
                    <a:pt x="1582058" y="1262742"/>
                  </a:cubicBezTo>
                  <a:lnTo>
                    <a:pt x="1872344" y="0"/>
                  </a:lnTo>
                  <a:cubicBezTo>
                    <a:pt x="1877182" y="74991"/>
                    <a:pt x="1872344" y="84667"/>
                    <a:pt x="1901372" y="290286"/>
                  </a:cubicBezTo>
                  <a:cubicBezTo>
                    <a:pt x="1930400" y="495905"/>
                    <a:pt x="1981201" y="868438"/>
                    <a:pt x="2061029" y="1132114"/>
                  </a:cubicBezTo>
                  <a:cubicBezTo>
                    <a:pt x="2140857" y="1395790"/>
                    <a:pt x="2177144" y="1584476"/>
                    <a:pt x="2278744" y="1872343"/>
                  </a:cubicBezTo>
                  <a:cubicBezTo>
                    <a:pt x="2380344" y="2160210"/>
                    <a:pt x="2467429" y="2431143"/>
                    <a:pt x="2728686" y="2888343"/>
                  </a:cubicBezTo>
                  <a:lnTo>
                    <a:pt x="3831772" y="4630056"/>
                  </a:lnTo>
                  <a:lnTo>
                    <a:pt x="0" y="4630056"/>
                  </a:lnTo>
                  <a:close/>
                </a:path>
              </a:pathLst>
            </a:custGeom>
            <a:solidFill>
              <a:srgbClr val="70C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5"/>
            <p:cNvSpPr/>
            <p:nvPr/>
          </p:nvSpPr>
          <p:spPr>
            <a:xfrm>
              <a:off x="4061301" y="3150125"/>
              <a:ext cx="2740682" cy="2051545"/>
            </a:xfrm>
            <a:custGeom>
              <a:avLst/>
              <a:gdLst>
                <a:gd name="connsiteX0" fmla="*/ 0 w 3831772"/>
                <a:gd name="connsiteY0" fmla="*/ 4789714 h 4789714"/>
                <a:gd name="connsiteX1" fmla="*/ 1915886 w 3831772"/>
                <a:gd name="connsiteY1" fmla="*/ 0 h 4789714"/>
                <a:gd name="connsiteX2" fmla="*/ 3831772 w 3831772"/>
                <a:gd name="connsiteY2" fmla="*/ 4789714 h 4789714"/>
                <a:gd name="connsiteX3" fmla="*/ 0 w 3831772"/>
                <a:gd name="connsiteY3"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3831772 w 3831772"/>
                <a:gd name="connsiteY3" fmla="*/ 4789714 h 4789714"/>
                <a:gd name="connsiteX4" fmla="*/ 0 w 3831772"/>
                <a:gd name="connsiteY4"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423886 w 3831772"/>
                <a:gd name="connsiteY3" fmla="*/ 2641600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582058 w 3831772"/>
                <a:gd name="connsiteY2" fmla="*/ 1422400 h 4789714"/>
                <a:gd name="connsiteX3" fmla="*/ 1915886 w 3831772"/>
                <a:gd name="connsiteY3" fmla="*/ 0 h 4789714"/>
                <a:gd name="connsiteX4" fmla="*/ 2598057 w 3831772"/>
                <a:gd name="connsiteY4" fmla="*/ 2583543 h 4789714"/>
                <a:gd name="connsiteX5" fmla="*/ 3831772 w 3831772"/>
                <a:gd name="connsiteY5" fmla="*/ 4789714 h 4789714"/>
                <a:gd name="connsiteX6" fmla="*/ 0 w 3831772"/>
                <a:gd name="connsiteY6" fmla="*/ 4789714 h 4789714"/>
                <a:gd name="connsiteX0" fmla="*/ 0 w 3831772"/>
                <a:gd name="connsiteY0" fmla="*/ 4789947 h 4789947"/>
                <a:gd name="connsiteX1" fmla="*/ 1146629 w 3831772"/>
                <a:gd name="connsiteY1" fmla="*/ 2612805 h 4789947"/>
                <a:gd name="connsiteX2" fmla="*/ 1582058 w 3831772"/>
                <a:gd name="connsiteY2" fmla="*/ 1422633 h 4789947"/>
                <a:gd name="connsiteX3" fmla="*/ 1915886 w 3831772"/>
                <a:gd name="connsiteY3" fmla="*/ 233 h 4789947"/>
                <a:gd name="connsiteX4" fmla="*/ 2119086 w 3831772"/>
                <a:gd name="connsiteY4" fmla="*/ 1321033 h 4789947"/>
                <a:gd name="connsiteX5" fmla="*/ 2598057 w 3831772"/>
                <a:gd name="connsiteY5" fmla="*/ 2583776 h 4789947"/>
                <a:gd name="connsiteX6" fmla="*/ 3831772 w 3831772"/>
                <a:gd name="connsiteY6" fmla="*/ 4789947 h 4789947"/>
                <a:gd name="connsiteX7" fmla="*/ 0 w 3831772"/>
                <a:gd name="connsiteY7" fmla="*/ 4789947 h 4789947"/>
                <a:gd name="connsiteX0" fmla="*/ 0 w 3831772"/>
                <a:gd name="connsiteY0" fmla="*/ 4827958 h 4827958"/>
                <a:gd name="connsiteX1" fmla="*/ 1146629 w 3831772"/>
                <a:gd name="connsiteY1" fmla="*/ 2650816 h 4827958"/>
                <a:gd name="connsiteX2" fmla="*/ 1582058 w 3831772"/>
                <a:gd name="connsiteY2" fmla="*/ 1460644 h 4827958"/>
                <a:gd name="connsiteX3" fmla="*/ 1915886 w 3831772"/>
                <a:gd name="connsiteY3" fmla="*/ 38244 h 4827958"/>
                <a:gd name="connsiteX4" fmla="*/ 1944915 w 3831772"/>
                <a:gd name="connsiteY4" fmla="*/ 488188 h 4827958"/>
                <a:gd name="connsiteX5" fmla="*/ 2119086 w 3831772"/>
                <a:gd name="connsiteY5" fmla="*/ 1359044 h 4827958"/>
                <a:gd name="connsiteX6" fmla="*/ 2598057 w 3831772"/>
                <a:gd name="connsiteY6" fmla="*/ 2621787 h 4827958"/>
                <a:gd name="connsiteX7" fmla="*/ 3831772 w 3831772"/>
                <a:gd name="connsiteY7" fmla="*/ 4827958 h 4827958"/>
                <a:gd name="connsiteX8" fmla="*/ 0 w 3831772"/>
                <a:gd name="connsiteY8" fmla="*/ 4827958 h 4827958"/>
                <a:gd name="connsiteX0" fmla="*/ 0 w 3831772"/>
                <a:gd name="connsiteY0" fmla="*/ 4883260 h 4883260"/>
                <a:gd name="connsiteX1" fmla="*/ 1146629 w 3831772"/>
                <a:gd name="connsiteY1" fmla="*/ 2706118 h 4883260"/>
                <a:gd name="connsiteX2" fmla="*/ 1582058 w 3831772"/>
                <a:gd name="connsiteY2" fmla="*/ 1515946 h 4883260"/>
                <a:gd name="connsiteX3" fmla="*/ 1915886 w 3831772"/>
                <a:gd name="connsiteY3" fmla="*/ 93546 h 4883260"/>
                <a:gd name="connsiteX4" fmla="*/ 1886858 w 3831772"/>
                <a:gd name="connsiteY4" fmla="*/ 180633 h 4883260"/>
                <a:gd name="connsiteX5" fmla="*/ 1944915 w 3831772"/>
                <a:gd name="connsiteY5" fmla="*/ 543490 h 4883260"/>
                <a:gd name="connsiteX6" fmla="*/ 2119086 w 3831772"/>
                <a:gd name="connsiteY6" fmla="*/ 1414346 h 4883260"/>
                <a:gd name="connsiteX7" fmla="*/ 2598057 w 3831772"/>
                <a:gd name="connsiteY7" fmla="*/ 2677089 h 4883260"/>
                <a:gd name="connsiteX8" fmla="*/ 3831772 w 3831772"/>
                <a:gd name="connsiteY8" fmla="*/ 4883260 h 4883260"/>
                <a:gd name="connsiteX9" fmla="*/ 0 w 3831772"/>
                <a:gd name="connsiteY9" fmla="*/ 4883260 h 4883260"/>
                <a:gd name="connsiteX0" fmla="*/ 0 w 3831772"/>
                <a:gd name="connsiteY0" fmla="*/ 4883260 h 4883260"/>
                <a:gd name="connsiteX1" fmla="*/ 1146629 w 3831772"/>
                <a:gd name="connsiteY1" fmla="*/ 2706118 h 4883260"/>
                <a:gd name="connsiteX2" fmla="*/ 1306286 w 3831772"/>
                <a:gd name="connsiteY2" fmla="*/ 2343262 h 4883260"/>
                <a:gd name="connsiteX3" fmla="*/ 1582058 w 3831772"/>
                <a:gd name="connsiteY3" fmla="*/ 1515946 h 4883260"/>
                <a:gd name="connsiteX4" fmla="*/ 1915886 w 3831772"/>
                <a:gd name="connsiteY4" fmla="*/ 93546 h 4883260"/>
                <a:gd name="connsiteX5" fmla="*/ 1886858 w 3831772"/>
                <a:gd name="connsiteY5" fmla="*/ 180633 h 4883260"/>
                <a:gd name="connsiteX6" fmla="*/ 1944915 w 3831772"/>
                <a:gd name="connsiteY6" fmla="*/ 543490 h 4883260"/>
                <a:gd name="connsiteX7" fmla="*/ 2119086 w 3831772"/>
                <a:gd name="connsiteY7" fmla="*/ 1414346 h 4883260"/>
                <a:gd name="connsiteX8" fmla="*/ 2598057 w 3831772"/>
                <a:gd name="connsiteY8" fmla="*/ 2677089 h 4883260"/>
                <a:gd name="connsiteX9" fmla="*/ 3831772 w 3831772"/>
                <a:gd name="connsiteY9" fmla="*/ 4883260 h 4883260"/>
                <a:gd name="connsiteX10" fmla="*/ 0 w 3831772"/>
                <a:gd name="connsiteY10" fmla="*/ 4883260 h 4883260"/>
                <a:gd name="connsiteX0" fmla="*/ 0 w 3831772"/>
                <a:gd name="connsiteY0" fmla="*/ 4869265 h 4869265"/>
                <a:gd name="connsiteX1" fmla="*/ 1146629 w 3831772"/>
                <a:gd name="connsiteY1" fmla="*/ 2692123 h 4869265"/>
                <a:gd name="connsiteX2" fmla="*/ 1306286 w 3831772"/>
                <a:gd name="connsiteY2" fmla="*/ 2329267 h 4869265"/>
                <a:gd name="connsiteX3" fmla="*/ 1582058 w 3831772"/>
                <a:gd name="connsiteY3" fmla="*/ 1501951 h 4869265"/>
                <a:gd name="connsiteX4" fmla="*/ 1915886 w 3831772"/>
                <a:gd name="connsiteY4" fmla="*/ 79551 h 4869265"/>
                <a:gd name="connsiteX5" fmla="*/ 1872344 w 3831772"/>
                <a:gd name="connsiteY5" fmla="*/ 239209 h 4869265"/>
                <a:gd name="connsiteX6" fmla="*/ 1944915 w 3831772"/>
                <a:gd name="connsiteY6" fmla="*/ 529495 h 4869265"/>
                <a:gd name="connsiteX7" fmla="*/ 2119086 w 3831772"/>
                <a:gd name="connsiteY7" fmla="*/ 1400351 h 4869265"/>
                <a:gd name="connsiteX8" fmla="*/ 2598057 w 3831772"/>
                <a:gd name="connsiteY8" fmla="*/ 2663094 h 4869265"/>
                <a:gd name="connsiteX9" fmla="*/ 3831772 w 3831772"/>
                <a:gd name="connsiteY9" fmla="*/ 4869265 h 4869265"/>
                <a:gd name="connsiteX10" fmla="*/ 0 w 3831772"/>
                <a:gd name="connsiteY10" fmla="*/ 4869265 h 4869265"/>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44915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2772229 w 3831772"/>
                <a:gd name="connsiteY8" fmla="*/ 2859314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598057 w 3831772"/>
                <a:gd name="connsiteY8" fmla="*/ 2423885 h 4630056"/>
                <a:gd name="connsiteX9" fmla="*/ 2772229 w 3831772"/>
                <a:gd name="connsiteY9" fmla="*/ 2859314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98057 w 3831772"/>
                <a:gd name="connsiteY9" fmla="*/ 2423885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525485 w 3831772"/>
                <a:gd name="connsiteY8" fmla="*/ 2496456 h 4630056"/>
                <a:gd name="connsiteX9" fmla="*/ 2728686 w 3831772"/>
                <a:gd name="connsiteY9" fmla="*/ 2888343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061029 w 3831772"/>
                <a:gd name="connsiteY6" fmla="*/ 1132114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772" h="4630056">
                  <a:moveTo>
                    <a:pt x="0" y="4630056"/>
                  </a:moveTo>
                  <a:cubicBezTo>
                    <a:pt x="290286" y="3875313"/>
                    <a:pt x="856343" y="3207657"/>
                    <a:pt x="1146629" y="2452914"/>
                  </a:cubicBezTo>
                  <a:cubicBezTo>
                    <a:pt x="1357086" y="2029581"/>
                    <a:pt x="1233715" y="2288420"/>
                    <a:pt x="1306286" y="2090058"/>
                  </a:cubicBezTo>
                  <a:cubicBezTo>
                    <a:pt x="1378857" y="1891696"/>
                    <a:pt x="1473201" y="1637695"/>
                    <a:pt x="1582058" y="1262742"/>
                  </a:cubicBezTo>
                  <a:lnTo>
                    <a:pt x="1872344" y="0"/>
                  </a:lnTo>
                  <a:cubicBezTo>
                    <a:pt x="1877182" y="74991"/>
                    <a:pt x="1872344" y="84667"/>
                    <a:pt x="1901372" y="290286"/>
                  </a:cubicBezTo>
                  <a:cubicBezTo>
                    <a:pt x="1930400" y="495905"/>
                    <a:pt x="1981201" y="868438"/>
                    <a:pt x="2061029" y="1132114"/>
                  </a:cubicBezTo>
                  <a:cubicBezTo>
                    <a:pt x="2140857" y="1395790"/>
                    <a:pt x="2177144" y="1584476"/>
                    <a:pt x="2278744" y="1872343"/>
                  </a:cubicBezTo>
                  <a:cubicBezTo>
                    <a:pt x="2380344" y="2160210"/>
                    <a:pt x="2467429" y="2431143"/>
                    <a:pt x="2728686" y="2888343"/>
                  </a:cubicBezTo>
                  <a:lnTo>
                    <a:pt x="3831772" y="4630056"/>
                  </a:lnTo>
                  <a:lnTo>
                    <a:pt x="0" y="4630056"/>
                  </a:lnTo>
                  <a:close/>
                </a:path>
              </a:pathLst>
            </a:custGeom>
            <a:solidFill>
              <a:srgbClr val="595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5"/>
            <p:cNvSpPr/>
            <p:nvPr/>
          </p:nvSpPr>
          <p:spPr>
            <a:xfrm>
              <a:off x="2754415" y="1732758"/>
              <a:ext cx="2370864" cy="3468913"/>
            </a:xfrm>
            <a:custGeom>
              <a:avLst/>
              <a:gdLst>
                <a:gd name="connsiteX0" fmla="*/ 0 w 3831772"/>
                <a:gd name="connsiteY0" fmla="*/ 4789714 h 4789714"/>
                <a:gd name="connsiteX1" fmla="*/ 1915886 w 3831772"/>
                <a:gd name="connsiteY1" fmla="*/ 0 h 4789714"/>
                <a:gd name="connsiteX2" fmla="*/ 3831772 w 3831772"/>
                <a:gd name="connsiteY2" fmla="*/ 4789714 h 4789714"/>
                <a:gd name="connsiteX3" fmla="*/ 0 w 3831772"/>
                <a:gd name="connsiteY3"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3831772 w 3831772"/>
                <a:gd name="connsiteY3" fmla="*/ 4789714 h 4789714"/>
                <a:gd name="connsiteX4" fmla="*/ 0 w 3831772"/>
                <a:gd name="connsiteY4"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423886 w 3831772"/>
                <a:gd name="connsiteY3" fmla="*/ 2641600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582058 w 3831772"/>
                <a:gd name="connsiteY2" fmla="*/ 1422400 h 4789714"/>
                <a:gd name="connsiteX3" fmla="*/ 1915886 w 3831772"/>
                <a:gd name="connsiteY3" fmla="*/ 0 h 4789714"/>
                <a:gd name="connsiteX4" fmla="*/ 2598057 w 3831772"/>
                <a:gd name="connsiteY4" fmla="*/ 2583543 h 4789714"/>
                <a:gd name="connsiteX5" fmla="*/ 3831772 w 3831772"/>
                <a:gd name="connsiteY5" fmla="*/ 4789714 h 4789714"/>
                <a:gd name="connsiteX6" fmla="*/ 0 w 3831772"/>
                <a:gd name="connsiteY6" fmla="*/ 4789714 h 4789714"/>
                <a:gd name="connsiteX0" fmla="*/ 0 w 3831772"/>
                <a:gd name="connsiteY0" fmla="*/ 4789947 h 4789947"/>
                <a:gd name="connsiteX1" fmla="*/ 1146629 w 3831772"/>
                <a:gd name="connsiteY1" fmla="*/ 2612805 h 4789947"/>
                <a:gd name="connsiteX2" fmla="*/ 1582058 w 3831772"/>
                <a:gd name="connsiteY2" fmla="*/ 1422633 h 4789947"/>
                <a:gd name="connsiteX3" fmla="*/ 1915886 w 3831772"/>
                <a:gd name="connsiteY3" fmla="*/ 233 h 4789947"/>
                <a:gd name="connsiteX4" fmla="*/ 2119086 w 3831772"/>
                <a:gd name="connsiteY4" fmla="*/ 1321033 h 4789947"/>
                <a:gd name="connsiteX5" fmla="*/ 2598057 w 3831772"/>
                <a:gd name="connsiteY5" fmla="*/ 2583776 h 4789947"/>
                <a:gd name="connsiteX6" fmla="*/ 3831772 w 3831772"/>
                <a:gd name="connsiteY6" fmla="*/ 4789947 h 4789947"/>
                <a:gd name="connsiteX7" fmla="*/ 0 w 3831772"/>
                <a:gd name="connsiteY7" fmla="*/ 4789947 h 4789947"/>
                <a:gd name="connsiteX0" fmla="*/ 0 w 3831772"/>
                <a:gd name="connsiteY0" fmla="*/ 4827958 h 4827958"/>
                <a:gd name="connsiteX1" fmla="*/ 1146629 w 3831772"/>
                <a:gd name="connsiteY1" fmla="*/ 2650816 h 4827958"/>
                <a:gd name="connsiteX2" fmla="*/ 1582058 w 3831772"/>
                <a:gd name="connsiteY2" fmla="*/ 1460644 h 4827958"/>
                <a:gd name="connsiteX3" fmla="*/ 1915886 w 3831772"/>
                <a:gd name="connsiteY3" fmla="*/ 38244 h 4827958"/>
                <a:gd name="connsiteX4" fmla="*/ 1944915 w 3831772"/>
                <a:gd name="connsiteY4" fmla="*/ 488188 h 4827958"/>
                <a:gd name="connsiteX5" fmla="*/ 2119086 w 3831772"/>
                <a:gd name="connsiteY5" fmla="*/ 1359044 h 4827958"/>
                <a:gd name="connsiteX6" fmla="*/ 2598057 w 3831772"/>
                <a:gd name="connsiteY6" fmla="*/ 2621787 h 4827958"/>
                <a:gd name="connsiteX7" fmla="*/ 3831772 w 3831772"/>
                <a:gd name="connsiteY7" fmla="*/ 4827958 h 4827958"/>
                <a:gd name="connsiteX8" fmla="*/ 0 w 3831772"/>
                <a:gd name="connsiteY8" fmla="*/ 4827958 h 4827958"/>
                <a:gd name="connsiteX0" fmla="*/ 0 w 3831772"/>
                <a:gd name="connsiteY0" fmla="*/ 4883260 h 4883260"/>
                <a:gd name="connsiteX1" fmla="*/ 1146629 w 3831772"/>
                <a:gd name="connsiteY1" fmla="*/ 2706118 h 4883260"/>
                <a:gd name="connsiteX2" fmla="*/ 1582058 w 3831772"/>
                <a:gd name="connsiteY2" fmla="*/ 1515946 h 4883260"/>
                <a:gd name="connsiteX3" fmla="*/ 1915886 w 3831772"/>
                <a:gd name="connsiteY3" fmla="*/ 93546 h 4883260"/>
                <a:gd name="connsiteX4" fmla="*/ 1886858 w 3831772"/>
                <a:gd name="connsiteY4" fmla="*/ 180633 h 4883260"/>
                <a:gd name="connsiteX5" fmla="*/ 1944915 w 3831772"/>
                <a:gd name="connsiteY5" fmla="*/ 543490 h 4883260"/>
                <a:gd name="connsiteX6" fmla="*/ 2119086 w 3831772"/>
                <a:gd name="connsiteY6" fmla="*/ 1414346 h 4883260"/>
                <a:gd name="connsiteX7" fmla="*/ 2598057 w 3831772"/>
                <a:gd name="connsiteY7" fmla="*/ 2677089 h 4883260"/>
                <a:gd name="connsiteX8" fmla="*/ 3831772 w 3831772"/>
                <a:gd name="connsiteY8" fmla="*/ 4883260 h 4883260"/>
                <a:gd name="connsiteX9" fmla="*/ 0 w 3831772"/>
                <a:gd name="connsiteY9" fmla="*/ 4883260 h 4883260"/>
                <a:gd name="connsiteX0" fmla="*/ 0 w 3831772"/>
                <a:gd name="connsiteY0" fmla="*/ 4883260 h 4883260"/>
                <a:gd name="connsiteX1" fmla="*/ 1146629 w 3831772"/>
                <a:gd name="connsiteY1" fmla="*/ 2706118 h 4883260"/>
                <a:gd name="connsiteX2" fmla="*/ 1306286 w 3831772"/>
                <a:gd name="connsiteY2" fmla="*/ 2343262 h 4883260"/>
                <a:gd name="connsiteX3" fmla="*/ 1582058 w 3831772"/>
                <a:gd name="connsiteY3" fmla="*/ 1515946 h 4883260"/>
                <a:gd name="connsiteX4" fmla="*/ 1915886 w 3831772"/>
                <a:gd name="connsiteY4" fmla="*/ 93546 h 4883260"/>
                <a:gd name="connsiteX5" fmla="*/ 1886858 w 3831772"/>
                <a:gd name="connsiteY5" fmla="*/ 180633 h 4883260"/>
                <a:gd name="connsiteX6" fmla="*/ 1944915 w 3831772"/>
                <a:gd name="connsiteY6" fmla="*/ 543490 h 4883260"/>
                <a:gd name="connsiteX7" fmla="*/ 2119086 w 3831772"/>
                <a:gd name="connsiteY7" fmla="*/ 1414346 h 4883260"/>
                <a:gd name="connsiteX8" fmla="*/ 2598057 w 3831772"/>
                <a:gd name="connsiteY8" fmla="*/ 2677089 h 4883260"/>
                <a:gd name="connsiteX9" fmla="*/ 3831772 w 3831772"/>
                <a:gd name="connsiteY9" fmla="*/ 4883260 h 4883260"/>
                <a:gd name="connsiteX10" fmla="*/ 0 w 3831772"/>
                <a:gd name="connsiteY10" fmla="*/ 4883260 h 4883260"/>
                <a:gd name="connsiteX0" fmla="*/ 0 w 3831772"/>
                <a:gd name="connsiteY0" fmla="*/ 4869265 h 4869265"/>
                <a:gd name="connsiteX1" fmla="*/ 1146629 w 3831772"/>
                <a:gd name="connsiteY1" fmla="*/ 2692123 h 4869265"/>
                <a:gd name="connsiteX2" fmla="*/ 1306286 w 3831772"/>
                <a:gd name="connsiteY2" fmla="*/ 2329267 h 4869265"/>
                <a:gd name="connsiteX3" fmla="*/ 1582058 w 3831772"/>
                <a:gd name="connsiteY3" fmla="*/ 1501951 h 4869265"/>
                <a:gd name="connsiteX4" fmla="*/ 1915886 w 3831772"/>
                <a:gd name="connsiteY4" fmla="*/ 79551 h 4869265"/>
                <a:gd name="connsiteX5" fmla="*/ 1872344 w 3831772"/>
                <a:gd name="connsiteY5" fmla="*/ 239209 h 4869265"/>
                <a:gd name="connsiteX6" fmla="*/ 1944915 w 3831772"/>
                <a:gd name="connsiteY6" fmla="*/ 529495 h 4869265"/>
                <a:gd name="connsiteX7" fmla="*/ 2119086 w 3831772"/>
                <a:gd name="connsiteY7" fmla="*/ 1400351 h 4869265"/>
                <a:gd name="connsiteX8" fmla="*/ 2598057 w 3831772"/>
                <a:gd name="connsiteY8" fmla="*/ 2663094 h 4869265"/>
                <a:gd name="connsiteX9" fmla="*/ 3831772 w 3831772"/>
                <a:gd name="connsiteY9" fmla="*/ 4869265 h 4869265"/>
                <a:gd name="connsiteX10" fmla="*/ 0 w 3831772"/>
                <a:gd name="connsiteY10" fmla="*/ 4869265 h 4869265"/>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44915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2772229 w 3831772"/>
                <a:gd name="connsiteY8" fmla="*/ 2859314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598057 w 3831772"/>
                <a:gd name="connsiteY8" fmla="*/ 2423885 h 4630056"/>
                <a:gd name="connsiteX9" fmla="*/ 2772229 w 3831772"/>
                <a:gd name="connsiteY9" fmla="*/ 2859314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98057 w 3831772"/>
                <a:gd name="connsiteY9" fmla="*/ 2423885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525485 w 3831772"/>
                <a:gd name="connsiteY8" fmla="*/ 2496456 h 4630056"/>
                <a:gd name="connsiteX9" fmla="*/ 2728686 w 3831772"/>
                <a:gd name="connsiteY9" fmla="*/ 2888343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061029 w 3831772"/>
                <a:gd name="connsiteY6" fmla="*/ 1132114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772" h="4630056">
                  <a:moveTo>
                    <a:pt x="0" y="4630056"/>
                  </a:moveTo>
                  <a:cubicBezTo>
                    <a:pt x="290286" y="3875313"/>
                    <a:pt x="856343" y="3207657"/>
                    <a:pt x="1146629" y="2452914"/>
                  </a:cubicBezTo>
                  <a:cubicBezTo>
                    <a:pt x="1357086" y="2029581"/>
                    <a:pt x="1233715" y="2288420"/>
                    <a:pt x="1306286" y="2090058"/>
                  </a:cubicBezTo>
                  <a:cubicBezTo>
                    <a:pt x="1378857" y="1891696"/>
                    <a:pt x="1473201" y="1637695"/>
                    <a:pt x="1582058" y="1262742"/>
                  </a:cubicBezTo>
                  <a:lnTo>
                    <a:pt x="1872344" y="0"/>
                  </a:lnTo>
                  <a:cubicBezTo>
                    <a:pt x="1877182" y="74991"/>
                    <a:pt x="1872344" y="84667"/>
                    <a:pt x="1901372" y="290286"/>
                  </a:cubicBezTo>
                  <a:cubicBezTo>
                    <a:pt x="1930400" y="495905"/>
                    <a:pt x="1981201" y="868438"/>
                    <a:pt x="2061029" y="1132114"/>
                  </a:cubicBezTo>
                  <a:cubicBezTo>
                    <a:pt x="2140857" y="1395790"/>
                    <a:pt x="2177144" y="1584476"/>
                    <a:pt x="2278744" y="1872343"/>
                  </a:cubicBezTo>
                  <a:cubicBezTo>
                    <a:pt x="2380344" y="2160210"/>
                    <a:pt x="2467429" y="2431143"/>
                    <a:pt x="2728686" y="2888343"/>
                  </a:cubicBezTo>
                  <a:lnTo>
                    <a:pt x="3831772" y="4630056"/>
                  </a:lnTo>
                  <a:lnTo>
                    <a:pt x="0" y="4630056"/>
                  </a:lnTo>
                  <a:close/>
                </a:path>
              </a:pathLst>
            </a:custGeom>
            <a:solidFill>
              <a:srgbClr val="AFD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5"/>
            <p:cNvSpPr/>
            <p:nvPr/>
          </p:nvSpPr>
          <p:spPr>
            <a:xfrm>
              <a:off x="664953" y="1207982"/>
              <a:ext cx="3562516" cy="3984731"/>
            </a:xfrm>
            <a:custGeom>
              <a:avLst/>
              <a:gdLst>
                <a:gd name="connsiteX0" fmla="*/ 0 w 3831772"/>
                <a:gd name="connsiteY0" fmla="*/ 4789714 h 4789714"/>
                <a:gd name="connsiteX1" fmla="*/ 1915886 w 3831772"/>
                <a:gd name="connsiteY1" fmla="*/ 0 h 4789714"/>
                <a:gd name="connsiteX2" fmla="*/ 3831772 w 3831772"/>
                <a:gd name="connsiteY2" fmla="*/ 4789714 h 4789714"/>
                <a:gd name="connsiteX3" fmla="*/ 0 w 3831772"/>
                <a:gd name="connsiteY3"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3831772 w 3831772"/>
                <a:gd name="connsiteY3" fmla="*/ 4789714 h 4789714"/>
                <a:gd name="connsiteX4" fmla="*/ 0 w 3831772"/>
                <a:gd name="connsiteY4"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423886 w 3831772"/>
                <a:gd name="connsiteY3" fmla="*/ 2641600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915886 w 3831772"/>
                <a:gd name="connsiteY2" fmla="*/ 0 h 4789714"/>
                <a:gd name="connsiteX3" fmla="*/ 2598057 w 3831772"/>
                <a:gd name="connsiteY3" fmla="*/ 2583543 h 4789714"/>
                <a:gd name="connsiteX4" fmla="*/ 3831772 w 3831772"/>
                <a:gd name="connsiteY4" fmla="*/ 4789714 h 4789714"/>
                <a:gd name="connsiteX5" fmla="*/ 0 w 3831772"/>
                <a:gd name="connsiteY5" fmla="*/ 4789714 h 4789714"/>
                <a:gd name="connsiteX0" fmla="*/ 0 w 3831772"/>
                <a:gd name="connsiteY0" fmla="*/ 4789714 h 4789714"/>
                <a:gd name="connsiteX1" fmla="*/ 1146629 w 3831772"/>
                <a:gd name="connsiteY1" fmla="*/ 2612572 h 4789714"/>
                <a:gd name="connsiteX2" fmla="*/ 1582058 w 3831772"/>
                <a:gd name="connsiteY2" fmla="*/ 1422400 h 4789714"/>
                <a:gd name="connsiteX3" fmla="*/ 1915886 w 3831772"/>
                <a:gd name="connsiteY3" fmla="*/ 0 h 4789714"/>
                <a:gd name="connsiteX4" fmla="*/ 2598057 w 3831772"/>
                <a:gd name="connsiteY4" fmla="*/ 2583543 h 4789714"/>
                <a:gd name="connsiteX5" fmla="*/ 3831772 w 3831772"/>
                <a:gd name="connsiteY5" fmla="*/ 4789714 h 4789714"/>
                <a:gd name="connsiteX6" fmla="*/ 0 w 3831772"/>
                <a:gd name="connsiteY6" fmla="*/ 4789714 h 4789714"/>
                <a:gd name="connsiteX0" fmla="*/ 0 w 3831772"/>
                <a:gd name="connsiteY0" fmla="*/ 4789947 h 4789947"/>
                <a:gd name="connsiteX1" fmla="*/ 1146629 w 3831772"/>
                <a:gd name="connsiteY1" fmla="*/ 2612805 h 4789947"/>
                <a:gd name="connsiteX2" fmla="*/ 1582058 w 3831772"/>
                <a:gd name="connsiteY2" fmla="*/ 1422633 h 4789947"/>
                <a:gd name="connsiteX3" fmla="*/ 1915886 w 3831772"/>
                <a:gd name="connsiteY3" fmla="*/ 233 h 4789947"/>
                <a:gd name="connsiteX4" fmla="*/ 2119086 w 3831772"/>
                <a:gd name="connsiteY4" fmla="*/ 1321033 h 4789947"/>
                <a:gd name="connsiteX5" fmla="*/ 2598057 w 3831772"/>
                <a:gd name="connsiteY5" fmla="*/ 2583776 h 4789947"/>
                <a:gd name="connsiteX6" fmla="*/ 3831772 w 3831772"/>
                <a:gd name="connsiteY6" fmla="*/ 4789947 h 4789947"/>
                <a:gd name="connsiteX7" fmla="*/ 0 w 3831772"/>
                <a:gd name="connsiteY7" fmla="*/ 4789947 h 4789947"/>
                <a:gd name="connsiteX0" fmla="*/ 0 w 3831772"/>
                <a:gd name="connsiteY0" fmla="*/ 4827958 h 4827958"/>
                <a:gd name="connsiteX1" fmla="*/ 1146629 w 3831772"/>
                <a:gd name="connsiteY1" fmla="*/ 2650816 h 4827958"/>
                <a:gd name="connsiteX2" fmla="*/ 1582058 w 3831772"/>
                <a:gd name="connsiteY2" fmla="*/ 1460644 h 4827958"/>
                <a:gd name="connsiteX3" fmla="*/ 1915886 w 3831772"/>
                <a:gd name="connsiteY3" fmla="*/ 38244 h 4827958"/>
                <a:gd name="connsiteX4" fmla="*/ 1944915 w 3831772"/>
                <a:gd name="connsiteY4" fmla="*/ 488188 h 4827958"/>
                <a:gd name="connsiteX5" fmla="*/ 2119086 w 3831772"/>
                <a:gd name="connsiteY5" fmla="*/ 1359044 h 4827958"/>
                <a:gd name="connsiteX6" fmla="*/ 2598057 w 3831772"/>
                <a:gd name="connsiteY6" fmla="*/ 2621787 h 4827958"/>
                <a:gd name="connsiteX7" fmla="*/ 3831772 w 3831772"/>
                <a:gd name="connsiteY7" fmla="*/ 4827958 h 4827958"/>
                <a:gd name="connsiteX8" fmla="*/ 0 w 3831772"/>
                <a:gd name="connsiteY8" fmla="*/ 4827958 h 4827958"/>
                <a:gd name="connsiteX0" fmla="*/ 0 w 3831772"/>
                <a:gd name="connsiteY0" fmla="*/ 4883260 h 4883260"/>
                <a:gd name="connsiteX1" fmla="*/ 1146629 w 3831772"/>
                <a:gd name="connsiteY1" fmla="*/ 2706118 h 4883260"/>
                <a:gd name="connsiteX2" fmla="*/ 1582058 w 3831772"/>
                <a:gd name="connsiteY2" fmla="*/ 1515946 h 4883260"/>
                <a:gd name="connsiteX3" fmla="*/ 1915886 w 3831772"/>
                <a:gd name="connsiteY3" fmla="*/ 93546 h 4883260"/>
                <a:gd name="connsiteX4" fmla="*/ 1886858 w 3831772"/>
                <a:gd name="connsiteY4" fmla="*/ 180633 h 4883260"/>
                <a:gd name="connsiteX5" fmla="*/ 1944915 w 3831772"/>
                <a:gd name="connsiteY5" fmla="*/ 543490 h 4883260"/>
                <a:gd name="connsiteX6" fmla="*/ 2119086 w 3831772"/>
                <a:gd name="connsiteY6" fmla="*/ 1414346 h 4883260"/>
                <a:gd name="connsiteX7" fmla="*/ 2598057 w 3831772"/>
                <a:gd name="connsiteY7" fmla="*/ 2677089 h 4883260"/>
                <a:gd name="connsiteX8" fmla="*/ 3831772 w 3831772"/>
                <a:gd name="connsiteY8" fmla="*/ 4883260 h 4883260"/>
                <a:gd name="connsiteX9" fmla="*/ 0 w 3831772"/>
                <a:gd name="connsiteY9" fmla="*/ 4883260 h 4883260"/>
                <a:gd name="connsiteX0" fmla="*/ 0 w 3831772"/>
                <a:gd name="connsiteY0" fmla="*/ 4883260 h 4883260"/>
                <a:gd name="connsiteX1" fmla="*/ 1146629 w 3831772"/>
                <a:gd name="connsiteY1" fmla="*/ 2706118 h 4883260"/>
                <a:gd name="connsiteX2" fmla="*/ 1306286 w 3831772"/>
                <a:gd name="connsiteY2" fmla="*/ 2343262 h 4883260"/>
                <a:gd name="connsiteX3" fmla="*/ 1582058 w 3831772"/>
                <a:gd name="connsiteY3" fmla="*/ 1515946 h 4883260"/>
                <a:gd name="connsiteX4" fmla="*/ 1915886 w 3831772"/>
                <a:gd name="connsiteY4" fmla="*/ 93546 h 4883260"/>
                <a:gd name="connsiteX5" fmla="*/ 1886858 w 3831772"/>
                <a:gd name="connsiteY5" fmla="*/ 180633 h 4883260"/>
                <a:gd name="connsiteX6" fmla="*/ 1944915 w 3831772"/>
                <a:gd name="connsiteY6" fmla="*/ 543490 h 4883260"/>
                <a:gd name="connsiteX7" fmla="*/ 2119086 w 3831772"/>
                <a:gd name="connsiteY7" fmla="*/ 1414346 h 4883260"/>
                <a:gd name="connsiteX8" fmla="*/ 2598057 w 3831772"/>
                <a:gd name="connsiteY8" fmla="*/ 2677089 h 4883260"/>
                <a:gd name="connsiteX9" fmla="*/ 3831772 w 3831772"/>
                <a:gd name="connsiteY9" fmla="*/ 4883260 h 4883260"/>
                <a:gd name="connsiteX10" fmla="*/ 0 w 3831772"/>
                <a:gd name="connsiteY10" fmla="*/ 4883260 h 4883260"/>
                <a:gd name="connsiteX0" fmla="*/ 0 w 3831772"/>
                <a:gd name="connsiteY0" fmla="*/ 4869265 h 4869265"/>
                <a:gd name="connsiteX1" fmla="*/ 1146629 w 3831772"/>
                <a:gd name="connsiteY1" fmla="*/ 2692123 h 4869265"/>
                <a:gd name="connsiteX2" fmla="*/ 1306286 w 3831772"/>
                <a:gd name="connsiteY2" fmla="*/ 2329267 h 4869265"/>
                <a:gd name="connsiteX3" fmla="*/ 1582058 w 3831772"/>
                <a:gd name="connsiteY3" fmla="*/ 1501951 h 4869265"/>
                <a:gd name="connsiteX4" fmla="*/ 1915886 w 3831772"/>
                <a:gd name="connsiteY4" fmla="*/ 79551 h 4869265"/>
                <a:gd name="connsiteX5" fmla="*/ 1872344 w 3831772"/>
                <a:gd name="connsiteY5" fmla="*/ 239209 h 4869265"/>
                <a:gd name="connsiteX6" fmla="*/ 1944915 w 3831772"/>
                <a:gd name="connsiteY6" fmla="*/ 529495 h 4869265"/>
                <a:gd name="connsiteX7" fmla="*/ 2119086 w 3831772"/>
                <a:gd name="connsiteY7" fmla="*/ 1400351 h 4869265"/>
                <a:gd name="connsiteX8" fmla="*/ 2598057 w 3831772"/>
                <a:gd name="connsiteY8" fmla="*/ 2663094 h 4869265"/>
                <a:gd name="connsiteX9" fmla="*/ 3831772 w 3831772"/>
                <a:gd name="connsiteY9" fmla="*/ 4869265 h 4869265"/>
                <a:gd name="connsiteX10" fmla="*/ 0 w 3831772"/>
                <a:gd name="connsiteY10" fmla="*/ 4869265 h 4869265"/>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44915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3831772 w 3831772"/>
                <a:gd name="connsiteY8" fmla="*/ 4630056 h 4630056"/>
                <a:gd name="connsiteX9" fmla="*/ 0 w 3831772"/>
                <a:gd name="connsiteY9"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598057 w 3831772"/>
                <a:gd name="connsiteY7" fmla="*/ 2423885 h 4630056"/>
                <a:gd name="connsiteX8" fmla="*/ 2772229 w 3831772"/>
                <a:gd name="connsiteY8" fmla="*/ 2859314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598057 w 3831772"/>
                <a:gd name="connsiteY8" fmla="*/ 2423885 h 4630056"/>
                <a:gd name="connsiteX9" fmla="*/ 2772229 w 3831772"/>
                <a:gd name="connsiteY9" fmla="*/ 2859314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98057 w 3831772"/>
                <a:gd name="connsiteY9" fmla="*/ 2423885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72229 w 3831772"/>
                <a:gd name="connsiteY10" fmla="*/ 2859314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322286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351315 w 3831772"/>
                <a:gd name="connsiteY8" fmla="*/ 2046514 h 4630056"/>
                <a:gd name="connsiteX9" fmla="*/ 2438400 w 3831772"/>
                <a:gd name="connsiteY9" fmla="*/ 2293257 h 4630056"/>
                <a:gd name="connsiteX10" fmla="*/ 2525485 w 3831772"/>
                <a:gd name="connsiteY10" fmla="*/ 2496456 h 4630056"/>
                <a:gd name="connsiteX11" fmla="*/ 2728686 w 3831772"/>
                <a:gd name="connsiteY11" fmla="*/ 2888343 h 4630056"/>
                <a:gd name="connsiteX12" fmla="*/ 3831772 w 3831772"/>
                <a:gd name="connsiteY12" fmla="*/ 4630056 h 4630056"/>
                <a:gd name="connsiteX13" fmla="*/ 0 w 3831772"/>
                <a:gd name="connsiteY13"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438400 w 3831772"/>
                <a:gd name="connsiteY8" fmla="*/ 2293257 h 4630056"/>
                <a:gd name="connsiteX9" fmla="*/ 2525485 w 3831772"/>
                <a:gd name="connsiteY9" fmla="*/ 2496456 h 4630056"/>
                <a:gd name="connsiteX10" fmla="*/ 2728686 w 3831772"/>
                <a:gd name="connsiteY10" fmla="*/ 2888343 h 4630056"/>
                <a:gd name="connsiteX11" fmla="*/ 3831772 w 3831772"/>
                <a:gd name="connsiteY11" fmla="*/ 4630056 h 4630056"/>
                <a:gd name="connsiteX12" fmla="*/ 0 w 3831772"/>
                <a:gd name="connsiteY12"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525485 w 3831772"/>
                <a:gd name="connsiteY8" fmla="*/ 2496456 h 4630056"/>
                <a:gd name="connsiteX9" fmla="*/ 2728686 w 3831772"/>
                <a:gd name="connsiteY9" fmla="*/ 2888343 h 4630056"/>
                <a:gd name="connsiteX10" fmla="*/ 3831772 w 3831772"/>
                <a:gd name="connsiteY10" fmla="*/ 4630056 h 4630056"/>
                <a:gd name="connsiteX11" fmla="*/ 0 w 3831772"/>
                <a:gd name="connsiteY11"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64229 w 3831772"/>
                <a:gd name="connsiteY7" fmla="*/ 1886857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119086 w 3831772"/>
                <a:gd name="connsiteY6" fmla="*/ 1161142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 name="connsiteX0" fmla="*/ 0 w 3831772"/>
                <a:gd name="connsiteY0" fmla="*/ 4630056 h 4630056"/>
                <a:gd name="connsiteX1" fmla="*/ 1146629 w 3831772"/>
                <a:gd name="connsiteY1" fmla="*/ 2452914 h 4630056"/>
                <a:gd name="connsiteX2" fmla="*/ 1306286 w 3831772"/>
                <a:gd name="connsiteY2" fmla="*/ 2090058 h 4630056"/>
                <a:gd name="connsiteX3" fmla="*/ 1582058 w 3831772"/>
                <a:gd name="connsiteY3" fmla="*/ 1262742 h 4630056"/>
                <a:gd name="connsiteX4" fmla="*/ 1872344 w 3831772"/>
                <a:gd name="connsiteY4" fmla="*/ 0 h 4630056"/>
                <a:gd name="connsiteX5" fmla="*/ 1901372 w 3831772"/>
                <a:gd name="connsiteY5" fmla="*/ 290286 h 4630056"/>
                <a:gd name="connsiteX6" fmla="*/ 2061029 w 3831772"/>
                <a:gd name="connsiteY6" fmla="*/ 1132114 h 4630056"/>
                <a:gd name="connsiteX7" fmla="*/ 2278744 w 3831772"/>
                <a:gd name="connsiteY7" fmla="*/ 1872343 h 4630056"/>
                <a:gd name="connsiteX8" fmla="*/ 2728686 w 3831772"/>
                <a:gd name="connsiteY8" fmla="*/ 2888343 h 4630056"/>
                <a:gd name="connsiteX9" fmla="*/ 3831772 w 3831772"/>
                <a:gd name="connsiteY9" fmla="*/ 4630056 h 4630056"/>
                <a:gd name="connsiteX10" fmla="*/ 0 w 3831772"/>
                <a:gd name="connsiteY10" fmla="*/ 4630056 h 463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31772" h="4630056">
                  <a:moveTo>
                    <a:pt x="0" y="4630056"/>
                  </a:moveTo>
                  <a:cubicBezTo>
                    <a:pt x="290286" y="3875313"/>
                    <a:pt x="856343" y="3207657"/>
                    <a:pt x="1146629" y="2452914"/>
                  </a:cubicBezTo>
                  <a:cubicBezTo>
                    <a:pt x="1357086" y="2029581"/>
                    <a:pt x="1233715" y="2288420"/>
                    <a:pt x="1306286" y="2090058"/>
                  </a:cubicBezTo>
                  <a:cubicBezTo>
                    <a:pt x="1378857" y="1891696"/>
                    <a:pt x="1473201" y="1637695"/>
                    <a:pt x="1582058" y="1262742"/>
                  </a:cubicBezTo>
                  <a:lnTo>
                    <a:pt x="1872344" y="0"/>
                  </a:lnTo>
                  <a:cubicBezTo>
                    <a:pt x="1877182" y="74991"/>
                    <a:pt x="1872344" y="84667"/>
                    <a:pt x="1901372" y="290286"/>
                  </a:cubicBezTo>
                  <a:cubicBezTo>
                    <a:pt x="1930400" y="495905"/>
                    <a:pt x="1981201" y="868438"/>
                    <a:pt x="2061029" y="1132114"/>
                  </a:cubicBezTo>
                  <a:cubicBezTo>
                    <a:pt x="2140857" y="1395790"/>
                    <a:pt x="2177144" y="1584476"/>
                    <a:pt x="2278744" y="1872343"/>
                  </a:cubicBezTo>
                  <a:cubicBezTo>
                    <a:pt x="2380344" y="2160210"/>
                    <a:pt x="2467429" y="2431143"/>
                    <a:pt x="2728686" y="2888343"/>
                  </a:cubicBezTo>
                  <a:lnTo>
                    <a:pt x="3831772" y="4630056"/>
                  </a:lnTo>
                  <a:lnTo>
                    <a:pt x="0" y="4630056"/>
                  </a:lnTo>
                  <a:close/>
                </a:path>
              </a:pathLst>
            </a:cu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p:cNvSpPr txBox="1"/>
          <p:nvPr/>
        </p:nvSpPr>
        <p:spPr>
          <a:xfrm>
            <a:off x="620840" y="135178"/>
            <a:ext cx="5615707"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背景介绍</a:t>
            </a:r>
          </a:p>
        </p:txBody>
      </p:sp>
      <p:sp>
        <p:nvSpPr>
          <p:cNvPr id="4" name="文本框 3">
            <a:extLst>
              <a:ext uri="{FF2B5EF4-FFF2-40B4-BE49-F238E27FC236}">
                <a16:creationId xmlns:a16="http://schemas.microsoft.com/office/drawing/2014/main" id="{2ED853DB-D7FC-4E2B-8C55-B3253540FD3D}"/>
              </a:ext>
            </a:extLst>
          </p:cNvPr>
          <p:cNvSpPr txBox="1"/>
          <p:nvPr/>
        </p:nvSpPr>
        <p:spPr>
          <a:xfrm>
            <a:off x="620840" y="1078679"/>
            <a:ext cx="8983495" cy="2308324"/>
          </a:xfrm>
          <a:prstGeom prst="rect">
            <a:avLst/>
          </a:prstGeom>
          <a:noFill/>
        </p:spPr>
        <p:txBody>
          <a:bodyPr wrap="square" rtlCol="0">
            <a:spAutoFit/>
          </a:bodyPr>
          <a:lstStyle/>
          <a:p>
            <a:r>
              <a:rPr lang="zh-CN" altLang="en-US" sz="2400" dirty="0">
                <a:latin typeface="+mn-ea"/>
              </a:rPr>
              <a:t>当系统的状态变量为离散时我们通常采用的是</a:t>
            </a:r>
            <a:r>
              <a:rPr lang="en-US" altLang="zh-CN" sz="2400" dirty="0">
                <a:latin typeface="+mn-ea"/>
              </a:rPr>
              <a:t>HMM</a:t>
            </a:r>
            <a:r>
              <a:rPr lang="zh-CN" altLang="en-US" sz="2400" dirty="0">
                <a:latin typeface="+mn-ea"/>
              </a:rPr>
              <a:t>，系统状态连续且具有线性关系时，我们可以使用</a:t>
            </a:r>
            <a:r>
              <a:rPr lang="en-US" altLang="zh-CN" sz="2400" dirty="0">
                <a:latin typeface="+mn-ea"/>
              </a:rPr>
              <a:t>Kalman</a:t>
            </a:r>
            <a:r>
              <a:rPr lang="zh-CN" altLang="en-US" sz="2400" dirty="0">
                <a:latin typeface="+mn-ea"/>
              </a:rPr>
              <a:t>滤波，而当系统状态连续且不具备线性条件时，就可以采用</a:t>
            </a:r>
            <a:r>
              <a:rPr lang="en-US" altLang="zh-CN" sz="2400" dirty="0">
                <a:latin typeface="+mn-ea"/>
              </a:rPr>
              <a:t>Particle Filter(</a:t>
            </a:r>
            <a:r>
              <a:rPr lang="zh-CN" altLang="en-US" sz="2400" dirty="0">
                <a:latin typeface="+mn-ea"/>
              </a:rPr>
              <a:t>粒子滤波</a:t>
            </a:r>
            <a:r>
              <a:rPr lang="en-US" altLang="zh-CN" sz="2400" dirty="0">
                <a:latin typeface="+mn-ea"/>
              </a:rPr>
              <a:t>)</a:t>
            </a:r>
          </a:p>
          <a:p>
            <a:endParaRPr lang="en-US" altLang="zh-CN" sz="2400" dirty="0">
              <a:latin typeface="+mn-ea"/>
            </a:endParaRPr>
          </a:p>
          <a:p>
            <a:r>
              <a:rPr lang="zh-CN" altLang="en-US" sz="2400" dirty="0">
                <a:latin typeface="+mn-ea"/>
              </a:rPr>
              <a:t>这里我主要介绍粒子滤波，假设系统状态变量为</a:t>
            </a:r>
            <a:r>
              <a:rPr lang="en-US" altLang="zh-CN" sz="2400" dirty="0">
                <a:latin typeface="+mn-ea"/>
              </a:rPr>
              <a:t>z</a:t>
            </a:r>
            <a:r>
              <a:rPr lang="zh-CN" altLang="en-US" sz="2400" dirty="0">
                <a:latin typeface="+mn-ea"/>
              </a:rPr>
              <a:t>，观测变量为</a:t>
            </a:r>
            <a:r>
              <a:rPr lang="en-US" altLang="zh-CN" sz="2400" dirty="0">
                <a:latin typeface="+mn-ea"/>
              </a:rPr>
              <a:t>x</a:t>
            </a:r>
            <a:r>
              <a:rPr lang="zh-CN" altLang="en-US" sz="2400" dirty="0">
                <a:latin typeface="+mn-ea"/>
              </a:rPr>
              <a:t>，</a:t>
            </a:r>
            <a:endParaRPr lang="en-US" altLang="zh-CN" sz="2400" dirty="0">
              <a:latin typeface="+mn-ea"/>
            </a:endParaRPr>
          </a:p>
          <a:p>
            <a:r>
              <a:rPr lang="zh-CN" altLang="en-US" sz="2400" dirty="0">
                <a:latin typeface="+mn-ea"/>
              </a:rPr>
              <a:t>注意，</a:t>
            </a:r>
            <a:r>
              <a:rPr lang="en-US" altLang="zh-CN" sz="2400" dirty="0">
                <a:latin typeface="+mn-ea"/>
              </a:rPr>
              <a:t>z</a:t>
            </a:r>
            <a:r>
              <a:rPr lang="zh-CN" altLang="en-US" sz="2400" dirty="0">
                <a:latin typeface="+mn-ea"/>
              </a:rPr>
              <a:t>是不可直接观测到的，而</a:t>
            </a:r>
            <a:r>
              <a:rPr lang="en-US" altLang="zh-CN" sz="2400" dirty="0">
                <a:latin typeface="+mn-ea"/>
              </a:rPr>
              <a:t>x</a:t>
            </a:r>
            <a:r>
              <a:rPr lang="zh-CN" altLang="en-US" sz="2400" dirty="0">
                <a:latin typeface="+mn-ea"/>
              </a:rPr>
              <a:t>是可以直接观测到的。</a:t>
            </a:r>
            <a:endParaRPr lang="en-US" altLang="zh-CN" sz="2400" dirty="0">
              <a:latin typeface="+mn-ea"/>
            </a:endParaRPr>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4D29DCAF-248F-4F08-BD87-701FAC3B2FCE}"/>
                  </a:ext>
                </a:extLst>
              </p:cNvPr>
              <p:cNvSpPr txBox="1"/>
              <p:nvPr/>
            </p:nvSpPr>
            <p:spPr>
              <a:xfrm>
                <a:off x="3648075" y="3429001"/>
                <a:ext cx="2614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1</m:t>
                          </m:r>
                        </m:sub>
                      </m:sSub>
                    </m:oMath>
                  </m:oMathPara>
                </a14:m>
                <a:endParaRPr lang="zh-CN" altLang="en-US" dirty="0"/>
              </a:p>
            </p:txBody>
          </p:sp>
        </mc:Choice>
        <mc:Fallback xmlns="">
          <p:sp>
            <p:nvSpPr>
              <p:cNvPr id="82" name="文本框 81">
                <a:extLst>
                  <a:ext uri="{FF2B5EF4-FFF2-40B4-BE49-F238E27FC236}">
                    <a16:creationId xmlns:a16="http://schemas.microsoft.com/office/drawing/2014/main" id="{4D29DCAF-248F-4F08-BD87-701FAC3B2FCE}"/>
                  </a:ext>
                </a:extLst>
              </p:cNvPr>
              <p:cNvSpPr txBox="1">
                <a:spLocks noRot="1" noChangeAspect="1" noMove="1" noResize="1" noEditPoints="1" noAdjustHandles="1" noChangeArrowheads="1" noChangeShapeType="1" noTextEdit="1"/>
              </p:cNvSpPr>
              <p:nvPr/>
            </p:nvSpPr>
            <p:spPr>
              <a:xfrm>
                <a:off x="3648075" y="3429001"/>
                <a:ext cx="261482" cy="276999"/>
              </a:xfrm>
              <a:prstGeom prst="rect">
                <a:avLst/>
              </a:prstGeom>
              <a:blipFill>
                <a:blip r:embed="rId3"/>
                <a:stretch>
                  <a:fillRect l="-13953" r="-6977"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D20B9ADC-E411-4CEA-920F-6366867DD828}"/>
                  </a:ext>
                </a:extLst>
              </p:cNvPr>
              <p:cNvSpPr txBox="1"/>
              <p:nvPr/>
            </p:nvSpPr>
            <p:spPr>
              <a:xfrm>
                <a:off x="4448175" y="3429000"/>
                <a:ext cx="2668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2</m:t>
                          </m:r>
                        </m:sub>
                      </m:sSub>
                    </m:oMath>
                  </m:oMathPara>
                </a14:m>
                <a:endParaRPr lang="zh-CN" altLang="en-US" dirty="0"/>
              </a:p>
            </p:txBody>
          </p:sp>
        </mc:Choice>
        <mc:Fallback xmlns="">
          <p:sp>
            <p:nvSpPr>
              <p:cNvPr id="83" name="文本框 82">
                <a:extLst>
                  <a:ext uri="{FF2B5EF4-FFF2-40B4-BE49-F238E27FC236}">
                    <a16:creationId xmlns:a16="http://schemas.microsoft.com/office/drawing/2014/main" id="{D20B9ADC-E411-4CEA-920F-6366867DD828}"/>
                  </a:ext>
                </a:extLst>
              </p:cNvPr>
              <p:cNvSpPr txBox="1">
                <a:spLocks noRot="1" noChangeAspect="1" noMove="1" noResize="1" noEditPoints="1" noAdjustHandles="1" noChangeArrowheads="1" noChangeShapeType="1" noTextEdit="1"/>
              </p:cNvSpPr>
              <p:nvPr/>
            </p:nvSpPr>
            <p:spPr>
              <a:xfrm>
                <a:off x="4448175" y="3429000"/>
                <a:ext cx="266804" cy="276999"/>
              </a:xfrm>
              <a:prstGeom prst="rect">
                <a:avLst/>
              </a:prstGeom>
              <a:blipFill>
                <a:blip r:embed="rId4"/>
                <a:stretch>
                  <a:fillRect l="-11628" r="-9302"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3A6DD66C-889D-4CDD-B3C7-22C07BDCD108}"/>
                  </a:ext>
                </a:extLst>
              </p:cNvPr>
              <p:cNvSpPr txBox="1"/>
              <p:nvPr/>
            </p:nvSpPr>
            <p:spPr>
              <a:xfrm>
                <a:off x="5343906" y="3440273"/>
                <a:ext cx="2668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3</m:t>
                          </m:r>
                        </m:sub>
                      </m:sSub>
                    </m:oMath>
                  </m:oMathPara>
                </a14:m>
                <a:endParaRPr lang="zh-CN" altLang="en-US" dirty="0"/>
              </a:p>
            </p:txBody>
          </p:sp>
        </mc:Choice>
        <mc:Fallback xmlns="">
          <p:sp>
            <p:nvSpPr>
              <p:cNvPr id="84" name="文本框 83">
                <a:extLst>
                  <a:ext uri="{FF2B5EF4-FFF2-40B4-BE49-F238E27FC236}">
                    <a16:creationId xmlns:a16="http://schemas.microsoft.com/office/drawing/2014/main" id="{3A6DD66C-889D-4CDD-B3C7-22C07BDCD108}"/>
                  </a:ext>
                </a:extLst>
              </p:cNvPr>
              <p:cNvSpPr txBox="1">
                <a:spLocks noRot="1" noChangeAspect="1" noMove="1" noResize="1" noEditPoints="1" noAdjustHandles="1" noChangeArrowheads="1" noChangeShapeType="1" noTextEdit="1"/>
              </p:cNvSpPr>
              <p:nvPr/>
            </p:nvSpPr>
            <p:spPr>
              <a:xfrm>
                <a:off x="5343906" y="3440273"/>
                <a:ext cx="266803" cy="276999"/>
              </a:xfrm>
              <a:prstGeom prst="rect">
                <a:avLst/>
              </a:prstGeom>
              <a:blipFill>
                <a:blip r:embed="rId5"/>
                <a:stretch>
                  <a:fillRect l="-11628" r="-9302"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FDAF9348-6964-4F7D-9ECB-D4348F92E801}"/>
                  </a:ext>
                </a:extLst>
              </p:cNvPr>
              <p:cNvSpPr txBox="1"/>
              <p:nvPr/>
            </p:nvSpPr>
            <p:spPr>
              <a:xfrm>
                <a:off x="7240610" y="3394108"/>
                <a:ext cx="4319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oMath>
                  </m:oMathPara>
                </a14:m>
                <a:endParaRPr lang="zh-CN" altLang="en-US" dirty="0"/>
              </a:p>
            </p:txBody>
          </p:sp>
        </mc:Choice>
        <mc:Fallback xmlns="">
          <p:sp>
            <p:nvSpPr>
              <p:cNvPr id="85" name="文本框 84">
                <a:extLst>
                  <a:ext uri="{FF2B5EF4-FFF2-40B4-BE49-F238E27FC236}">
                    <a16:creationId xmlns:a16="http://schemas.microsoft.com/office/drawing/2014/main" id="{FDAF9348-6964-4F7D-9ECB-D4348F92E801}"/>
                  </a:ext>
                </a:extLst>
              </p:cNvPr>
              <p:cNvSpPr txBox="1">
                <a:spLocks noRot="1" noChangeAspect="1" noMove="1" noResize="1" noEditPoints="1" noAdjustHandles="1" noChangeArrowheads="1" noChangeShapeType="1" noTextEdit="1"/>
              </p:cNvSpPr>
              <p:nvPr/>
            </p:nvSpPr>
            <p:spPr>
              <a:xfrm>
                <a:off x="7240610" y="3394108"/>
                <a:ext cx="431913"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ADE8AE60-2D22-4E7E-BAE2-7C0D21B2540D}"/>
                  </a:ext>
                </a:extLst>
              </p:cNvPr>
              <p:cNvSpPr txBox="1"/>
              <p:nvPr/>
            </p:nvSpPr>
            <p:spPr>
              <a:xfrm>
                <a:off x="3633456" y="4967423"/>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oMath>
                  </m:oMathPara>
                </a14:m>
                <a:endParaRPr lang="zh-CN" altLang="en-US" dirty="0"/>
              </a:p>
            </p:txBody>
          </p:sp>
        </mc:Choice>
        <mc:Fallback xmlns="">
          <p:sp>
            <p:nvSpPr>
              <p:cNvPr id="86" name="文本框 85">
                <a:extLst>
                  <a:ext uri="{FF2B5EF4-FFF2-40B4-BE49-F238E27FC236}">
                    <a16:creationId xmlns:a16="http://schemas.microsoft.com/office/drawing/2014/main" id="{ADE8AE60-2D22-4E7E-BAE2-7C0D21B2540D}"/>
                  </a:ext>
                </a:extLst>
              </p:cNvPr>
              <p:cNvSpPr txBox="1">
                <a:spLocks noRot="1" noChangeAspect="1" noMove="1" noResize="1" noEditPoints="1" noAdjustHandles="1" noChangeArrowheads="1" noChangeShapeType="1" noTextEdit="1"/>
              </p:cNvSpPr>
              <p:nvPr/>
            </p:nvSpPr>
            <p:spPr>
              <a:xfrm>
                <a:off x="3633456" y="4967423"/>
                <a:ext cx="276101" cy="276999"/>
              </a:xfrm>
              <a:prstGeom prst="rect">
                <a:avLst/>
              </a:prstGeom>
              <a:blipFill>
                <a:blip r:embed="rId7"/>
                <a:stretch>
                  <a:fillRect l="-13333" r="-8889"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B086617C-C875-4C4C-B6D3-A388AA93844D}"/>
                  </a:ext>
                </a:extLst>
              </p:cNvPr>
              <p:cNvSpPr txBox="1"/>
              <p:nvPr/>
            </p:nvSpPr>
            <p:spPr>
              <a:xfrm>
                <a:off x="4348532" y="4921257"/>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2</m:t>
                          </m:r>
                        </m:sub>
                      </m:sSub>
                    </m:oMath>
                  </m:oMathPara>
                </a14:m>
                <a:endParaRPr lang="zh-CN" altLang="en-US" dirty="0"/>
              </a:p>
            </p:txBody>
          </p:sp>
        </mc:Choice>
        <mc:Fallback xmlns="">
          <p:sp>
            <p:nvSpPr>
              <p:cNvPr id="87" name="文本框 86">
                <a:extLst>
                  <a:ext uri="{FF2B5EF4-FFF2-40B4-BE49-F238E27FC236}">
                    <a16:creationId xmlns:a16="http://schemas.microsoft.com/office/drawing/2014/main" id="{B086617C-C875-4C4C-B6D3-A388AA93844D}"/>
                  </a:ext>
                </a:extLst>
              </p:cNvPr>
              <p:cNvSpPr txBox="1">
                <a:spLocks noRot="1" noChangeAspect="1" noMove="1" noResize="1" noEditPoints="1" noAdjustHandles="1" noChangeArrowheads="1" noChangeShapeType="1" noTextEdit="1"/>
              </p:cNvSpPr>
              <p:nvPr/>
            </p:nvSpPr>
            <p:spPr>
              <a:xfrm>
                <a:off x="4348532" y="4921257"/>
                <a:ext cx="466090"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6F7148E4-7211-4A85-AB59-8841CDF8319E}"/>
                  </a:ext>
                </a:extLst>
              </p:cNvPr>
              <p:cNvSpPr/>
              <p:nvPr/>
            </p:nvSpPr>
            <p:spPr>
              <a:xfrm>
                <a:off x="5244262" y="4932531"/>
                <a:ext cx="466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3</m:t>
                          </m:r>
                        </m:sub>
                      </m:sSub>
                    </m:oMath>
                  </m:oMathPara>
                </a14:m>
                <a:endParaRPr lang="zh-CN" altLang="en-US" dirty="0"/>
              </a:p>
            </p:txBody>
          </p:sp>
        </mc:Choice>
        <mc:Fallback xmlns="">
          <p:sp>
            <p:nvSpPr>
              <p:cNvPr id="88" name="矩形 87">
                <a:extLst>
                  <a:ext uri="{FF2B5EF4-FFF2-40B4-BE49-F238E27FC236}">
                    <a16:creationId xmlns:a16="http://schemas.microsoft.com/office/drawing/2014/main" id="{6F7148E4-7211-4A85-AB59-8841CDF8319E}"/>
                  </a:ext>
                </a:extLst>
              </p:cNvPr>
              <p:cNvSpPr>
                <a:spLocks noRot="1" noChangeAspect="1" noMove="1" noResize="1" noEditPoints="1" noAdjustHandles="1" noChangeArrowheads="1" noChangeShapeType="1" noTextEdit="1"/>
              </p:cNvSpPr>
              <p:nvPr/>
            </p:nvSpPr>
            <p:spPr>
              <a:xfrm>
                <a:off x="5244262" y="4932531"/>
                <a:ext cx="466089"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6AFC123B-697F-4204-851C-BBD312B4581A}"/>
                  </a:ext>
                </a:extLst>
              </p:cNvPr>
              <p:cNvSpPr txBox="1"/>
              <p:nvPr/>
            </p:nvSpPr>
            <p:spPr>
              <a:xfrm>
                <a:off x="7222213" y="4921257"/>
                <a:ext cx="4465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sub>
                      </m:sSub>
                    </m:oMath>
                  </m:oMathPara>
                </a14:m>
                <a:endParaRPr lang="zh-CN" altLang="en-US" dirty="0"/>
              </a:p>
            </p:txBody>
          </p:sp>
        </mc:Choice>
        <mc:Fallback xmlns="">
          <p:sp>
            <p:nvSpPr>
              <p:cNvPr id="89" name="文本框 88">
                <a:extLst>
                  <a:ext uri="{FF2B5EF4-FFF2-40B4-BE49-F238E27FC236}">
                    <a16:creationId xmlns:a16="http://schemas.microsoft.com/office/drawing/2014/main" id="{6AFC123B-697F-4204-851C-BBD312B4581A}"/>
                  </a:ext>
                </a:extLst>
              </p:cNvPr>
              <p:cNvSpPr txBox="1">
                <a:spLocks noRot="1" noChangeAspect="1" noMove="1" noResize="1" noEditPoints="1" noAdjustHandles="1" noChangeArrowheads="1" noChangeShapeType="1" noTextEdit="1"/>
              </p:cNvSpPr>
              <p:nvPr/>
            </p:nvSpPr>
            <p:spPr>
              <a:xfrm>
                <a:off x="7222213" y="4921257"/>
                <a:ext cx="446532" cy="369332"/>
              </a:xfrm>
              <a:prstGeom prst="rect">
                <a:avLst/>
              </a:prstGeom>
              <a:blipFill>
                <a:blip r:embed="rId10"/>
                <a:stretch>
                  <a:fillRect/>
                </a:stretch>
              </a:blipFill>
            </p:spPr>
            <p:txBody>
              <a:bodyPr/>
              <a:lstStyle/>
              <a:p>
                <a:r>
                  <a:rPr lang="zh-CN" altLang="en-US">
                    <a:noFill/>
                  </a:rPr>
                  <a:t> </a:t>
                </a:r>
              </a:p>
            </p:txBody>
          </p:sp>
        </mc:Fallback>
      </mc:AlternateContent>
      <p:pic>
        <p:nvPicPr>
          <p:cNvPr id="91" name="图片 90">
            <a:extLst>
              <a:ext uri="{FF2B5EF4-FFF2-40B4-BE49-F238E27FC236}">
                <a16:creationId xmlns:a16="http://schemas.microsoft.com/office/drawing/2014/main" id="{7C49F971-292E-47AF-9353-22B10F2FA11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9836" y="3738196"/>
            <a:ext cx="4304209" cy="1258373"/>
          </a:xfrm>
          <a:prstGeom prst="rect">
            <a:avLst/>
          </a:prstGeom>
        </p:spPr>
      </p:pic>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3DBE42D4-7424-40E7-87E2-7126920AC144}"/>
                  </a:ext>
                </a:extLst>
              </p:cNvPr>
              <p:cNvSpPr txBox="1"/>
              <p:nvPr/>
            </p:nvSpPr>
            <p:spPr>
              <a:xfrm>
                <a:off x="6344880" y="3439112"/>
                <a:ext cx="466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r>
                            <a:rPr lang="zh-CN" altLang="en-US" i="0">
                              <a:latin typeface="Cambria Math" panose="02040503050406030204" pitchFamily="18" charset="0"/>
                            </a:rPr>
                            <m:t>−1</m:t>
                          </m:r>
                        </m:sub>
                      </m:sSub>
                    </m:oMath>
                  </m:oMathPara>
                </a14:m>
                <a:endParaRPr lang="zh-CN" altLang="en-US" dirty="0"/>
              </a:p>
            </p:txBody>
          </p:sp>
        </mc:Choice>
        <mc:Fallback xmlns="">
          <p:sp>
            <p:nvSpPr>
              <p:cNvPr id="92" name="文本框 91">
                <a:extLst>
                  <a:ext uri="{FF2B5EF4-FFF2-40B4-BE49-F238E27FC236}">
                    <a16:creationId xmlns:a16="http://schemas.microsoft.com/office/drawing/2014/main" id="{3DBE42D4-7424-40E7-87E2-7126920AC144}"/>
                  </a:ext>
                </a:extLst>
              </p:cNvPr>
              <p:cNvSpPr txBox="1">
                <a:spLocks noRot="1" noChangeAspect="1" noMove="1" noResize="1" noEditPoints="1" noAdjustHandles="1" noChangeArrowheads="1" noChangeShapeType="1" noTextEdit="1"/>
              </p:cNvSpPr>
              <p:nvPr/>
            </p:nvSpPr>
            <p:spPr>
              <a:xfrm>
                <a:off x="6344880" y="3439112"/>
                <a:ext cx="466859" cy="276999"/>
              </a:xfrm>
              <a:prstGeom prst="rect">
                <a:avLst/>
              </a:prstGeom>
              <a:blipFill>
                <a:blip r:embed="rId12"/>
                <a:stretch>
                  <a:fillRect l="-6579" r="-5263"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23900573-8426-428E-BF99-07C055888776}"/>
                  </a:ext>
                </a:extLst>
              </p:cNvPr>
              <p:cNvSpPr txBox="1"/>
              <p:nvPr/>
            </p:nvSpPr>
            <p:spPr>
              <a:xfrm>
                <a:off x="6245237" y="4932531"/>
                <a:ext cx="6661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𝑡</m:t>
                          </m:r>
                          <m:r>
                            <a:rPr lang="zh-CN" altLang="en-US">
                              <a:latin typeface="Cambria Math" panose="02040503050406030204" pitchFamily="18" charset="0"/>
                            </a:rPr>
                            <m:t>−1</m:t>
                          </m:r>
                        </m:sub>
                      </m:sSub>
                    </m:oMath>
                  </m:oMathPara>
                </a14:m>
                <a:endParaRPr lang="zh-CN" altLang="en-US" dirty="0"/>
              </a:p>
            </p:txBody>
          </p:sp>
        </mc:Choice>
        <mc:Fallback xmlns="">
          <p:sp>
            <p:nvSpPr>
              <p:cNvPr id="93" name="文本框 92">
                <a:extLst>
                  <a:ext uri="{FF2B5EF4-FFF2-40B4-BE49-F238E27FC236}">
                    <a16:creationId xmlns:a16="http://schemas.microsoft.com/office/drawing/2014/main" id="{23900573-8426-428E-BF99-07C055888776}"/>
                  </a:ext>
                </a:extLst>
              </p:cNvPr>
              <p:cNvSpPr txBox="1">
                <a:spLocks noRot="1" noChangeAspect="1" noMove="1" noResize="1" noEditPoints="1" noAdjustHandles="1" noChangeArrowheads="1" noChangeShapeType="1" noTextEdit="1"/>
              </p:cNvSpPr>
              <p:nvPr/>
            </p:nvSpPr>
            <p:spPr>
              <a:xfrm>
                <a:off x="6245237" y="4932531"/>
                <a:ext cx="666144" cy="369332"/>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7966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632692" y="146700"/>
            <a:ext cx="7873133"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Important Sampling </a:t>
            </a:r>
            <a:endParaRPr lang="zh-CN" altLang="en-US" sz="28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8B11187-86AF-4468-B127-621C2797728F}"/>
                  </a:ext>
                </a:extLst>
              </p:cNvPr>
              <p:cNvSpPr txBox="1"/>
              <p:nvPr/>
            </p:nvSpPr>
            <p:spPr>
              <a:xfrm>
                <a:off x="632692" y="3260978"/>
                <a:ext cx="4927887" cy="2432333"/>
              </a:xfrm>
              <a:prstGeom prst="rect">
                <a:avLst/>
              </a:prstGeom>
              <a:noFill/>
            </p:spPr>
            <p:txBody>
              <a:bodyPr wrap="none" lIns="0" tIns="0" rIns="0" bIns="0" rtlCol="0">
                <a:spAutoFit/>
              </a:bodyPr>
              <a:lstStyle/>
              <a:p>
                <a:r>
                  <a:rPr lang="zh-CN" altLang="en-US" dirty="0"/>
                  <a:t> </a:t>
                </a:r>
                <a14:m>
                  <m:oMath xmlns:m="http://schemas.openxmlformats.org/officeDocument/2006/math">
                    <m:r>
                      <a:rPr lang="zh-CN" altLang="en-US" i="1" smtClean="0">
                        <a:latin typeface="Cambria Math" panose="02040503050406030204" pitchFamily="18" charset="0"/>
                      </a:rPr>
                      <m:t>𝐸</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smtClean="0">
                                <a:latin typeface="Cambria Math" panose="02040503050406030204" pitchFamily="18" charset="0"/>
                              </a:rPr>
                            </m:ctrlPr>
                          </m:dPr>
                          <m:e>
                            <m:r>
                              <a:rPr lang="zh-CN" altLang="en-US" i="1">
                                <a:latin typeface="Cambria Math" panose="02040503050406030204" pitchFamily="18" charset="0"/>
                              </a:rPr>
                              <m:t>𝑧</m:t>
                            </m:r>
                          </m:e>
                        </m:d>
                      </m:e>
                    </m:d>
                    <m:r>
                      <a:rPr lang="zh-CN" altLang="en-US" i="0">
                        <a:latin typeface="Cambria Math" panose="02040503050406030204" pitchFamily="18" charset="0"/>
                      </a:rPr>
                      <m:t>=</m:t>
                    </m:r>
                    <m:nary>
                      <m:naryPr>
                        <m:grow m:val="on"/>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r>
                          <a:rPr lang="zh-CN" altLang="en-US" i="1">
                            <a:latin typeface="Cambria Math" panose="02040503050406030204" pitchFamily="18" charset="0"/>
                          </a:rPr>
                          <m:t>𝑝</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r>
                          <a:rPr lang="zh-CN" altLang="en-US" i="0">
                            <a:latin typeface="Cambria Math" panose="02040503050406030204" pitchFamily="18" charset="0"/>
                          </a:rPr>
                          <m:t>ⅆ</m:t>
                        </m:r>
                        <m:r>
                          <a:rPr lang="zh-CN" altLang="en-US" i="1">
                            <a:latin typeface="Cambria Math" panose="02040503050406030204" pitchFamily="18" charset="0"/>
                          </a:rPr>
                          <m:t>𝑧</m:t>
                        </m:r>
                      </m:e>
                    </m:nary>
                  </m:oMath>
                </a14:m>
                <a:endParaRPr lang="en-US" altLang="zh-CN" i="1" dirty="0">
                  <a:latin typeface="Cambria Math" panose="02040503050406030204" pitchFamily="18" charset="0"/>
                </a:endParaRPr>
              </a:p>
              <a:p>
                <a:r>
                  <a:rPr lang="zh-CN" altLang="en-US" dirty="0"/>
                  <a:t> </a:t>
                </a:r>
                <a14:m>
                  <m:oMath xmlns:m="http://schemas.openxmlformats.org/officeDocument/2006/math">
                    <m:r>
                      <a:rPr lang="en-US" altLang="zh-CN" b="0" i="0" smtClean="0">
                        <a:latin typeface="Cambria Math" panose="02040503050406030204" pitchFamily="18" charset="0"/>
                      </a:rPr>
                      <m:t>                </m:t>
                    </m:r>
                    <m:r>
                      <a:rPr lang="zh-CN" altLang="en-US" i="0">
                        <a:latin typeface="Cambria Math" panose="02040503050406030204" pitchFamily="18" charset="0"/>
                      </a:rPr>
                      <m:t>=</m:t>
                    </m:r>
                    <m:f>
                      <m:fPr>
                        <m:ctrlPr>
                          <a:rPr lang="zh-CN" altLang="en-US" i="1" smtClean="0">
                            <a:latin typeface="Cambria Math" panose="02040503050406030204" pitchFamily="18" charset="0"/>
                          </a:rPr>
                        </m:ctrlPr>
                      </m:fPr>
                      <m:num>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num>
                      <m:den>
                        <m:r>
                          <a:rPr lang="zh-CN" altLang="en-US" i="1">
                            <a:latin typeface="Cambria Math" panose="02040503050406030204" pitchFamily="18" charset="0"/>
                          </a:rPr>
                          <m:t>𝑞</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den>
                    </m:f>
                    <m:r>
                      <a:rPr lang="zh-CN" altLang="en-US" i="0">
                        <a:latin typeface="Cambria Math" panose="02040503050406030204" pitchFamily="18" charset="0"/>
                      </a:rPr>
                      <m:t>⋅</m:t>
                    </m:r>
                    <m:r>
                      <a:rPr lang="zh-CN" altLang="en-US" i="1">
                        <a:latin typeface="Cambria Math" panose="02040503050406030204" pitchFamily="18" charset="0"/>
                      </a:rPr>
                      <m:t>𝑝</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r>
                      <a:rPr lang="zh-CN" altLang="en-US" i="1">
                        <a:latin typeface="Cambria Math" panose="02040503050406030204" pitchFamily="18" charset="0"/>
                      </a:rPr>
                      <m:t>𝑞</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r>
                      <a:rPr lang="zh-CN" altLang="en-US" i="0">
                        <a:latin typeface="Cambria Math" panose="02040503050406030204" pitchFamily="18" charset="0"/>
                      </a:rPr>
                      <m:t>ⅆ</m:t>
                    </m:r>
                    <m:r>
                      <a:rPr lang="zh-CN" altLang="en-US" i="1">
                        <a:latin typeface="Cambria Math" panose="02040503050406030204" pitchFamily="18" charset="0"/>
                      </a:rPr>
                      <m:t>𝑧</m:t>
                    </m:r>
                  </m:oMath>
                </a14:m>
                <a:endParaRPr lang="en-US" altLang="zh-CN" i="1" dirty="0">
                  <a:latin typeface="Cambria Math" panose="02040503050406030204" pitchFamily="18" charset="0"/>
                </a:endParaRPr>
              </a:p>
              <a:p>
                <a:r>
                  <a:rPr lang="zh-CN" altLang="en-US" dirty="0"/>
                  <a:t>                </a:t>
                </a:r>
                <a14:m>
                  <m:oMath xmlns:m="http://schemas.openxmlformats.org/officeDocument/2006/math">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𝑁</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r>
                          <a:rPr lang="zh-CN" altLang="en-US" i="1">
                            <a:latin typeface="Cambria Math" panose="02040503050406030204" pitchFamily="18" charset="0"/>
                          </a:rPr>
                          <m:t>𝑓</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𝑍</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e>
                        </m:d>
                      </m:e>
                    </m:nary>
                    <m:f>
                      <m:fPr>
                        <m:ctrlPr>
                          <a:rPr lang="zh-CN" altLang="en-US" i="1" dirty="0" smtClean="0">
                            <a:latin typeface="Cambria Math" panose="02040503050406030204" pitchFamily="18" charset="0"/>
                          </a:rPr>
                        </m:ctrlPr>
                      </m:fPr>
                      <m:num>
                        <m:r>
                          <a:rPr lang="zh-CN" altLang="en-US" i="1" dirty="0">
                            <a:latin typeface="Cambria Math" panose="02040503050406030204" pitchFamily="18" charset="0"/>
                          </a:rPr>
                          <m:t>𝑝</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𝑧</m:t>
                            </m:r>
                            <m:d>
                              <m:dPr>
                                <m:ctrlPr>
                                  <a:rPr lang="zh-CN" altLang="en-US" i="1" dirty="0">
                                    <a:latin typeface="Cambria Math" panose="02040503050406030204" pitchFamily="18" charset="0"/>
                                  </a:rPr>
                                </m:ctrlPr>
                              </m:dPr>
                              <m:e>
                                <m:r>
                                  <a:rPr lang="zh-CN" altLang="en-US" i="0" dirty="0">
                                    <a:latin typeface="Cambria Math" panose="02040503050406030204" pitchFamily="18" charset="0"/>
                                  </a:rPr>
                                  <m:t>ⅈ</m:t>
                                </m:r>
                              </m:e>
                            </m:d>
                          </m:e>
                        </m:d>
                      </m:num>
                      <m:den>
                        <m:r>
                          <a:rPr lang="zh-CN" altLang="en-US" i="1" dirty="0">
                            <a:latin typeface="Cambria Math" panose="02040503050406030204" pitchFamily="18" charset="0"/>
                          </a:rPr>
                          <m:t>𝑞</m:t>
                        </m:r>
                        <m:d>
                          <m:dPr>
                            <m:ctrlPr>
                              <a:rPr lang="zh-CN" altLang="en-US" i="1" dirty="0">
                                <a:latin typeface="Cambria Math" panose="02040503050406030204" pitchFamily="18" charset="0"/>
                              </a:rPr>
                            </m:ctrlPr>
                          </m:dPr>
                          <m:e>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𝑧</m:t>
                                </m:r>
                              </m:e>
                              <m:sup>
                                <m:d>
                                  <m:dPr>
                                    <m:ctrlPr>
                                      <a:rPr lang="zh-CN" altLang="en-US" i="1" dirty="0">
                                        <a:latin typeface="Cambria Math" panose="02040503050406030204" pitchFamily="18" charset="0"/>
                                      </a:rPr>
                                    </m:ctrlPr>
                                  </m:dPr>
                                  <m:e>
                                    <m:r>
                                      <a:rPr lang="zh-CN" altLang="en-US" i="0" dirty="0">
                                        <a:latin typeface="Cambria Math" panose="02040503050406030204" pitchFamily="18" charset="0"/>
                                      </a:rPr>
                                      <m:t>ⅈ</m:t>
                                    </m:r>
                                  </m:e>
                                </m:d>
                              </m:sup>
                            </m:sSup>
                          </m:e>
                        </m:d>
                      </m:den>
                    </m:f>
                  </m:oMath>
                </a14:m>
                <a:endParaRPr lang="en-US" altLang="zh-CN" i="1" dirty="0">
                  <a:latin typeface="Cambria Math" panose="02040503050406030204" pitchFamily="18" charset="0"/>
                </a:endParaRPr>
              </a:p>
              <a:p>
                <a:r>
                  <a:rPr lang="en-US" altLang="zh-CN" dirty="0">
                    <a:ea typeface="Cambria Math" panose="02040503050406030204" pitchFamily="18" charset="0"/>
                  </a:rPr>
                  <a:t> </a:t>
                </a:r>
                <a14:m>
                  <m:oMath xmlns:m="http://schemas.openxmlformats.org/officeDocument/2006/math">
                    <m:r>
                      <a:rPr lang="en-US" altLang="zh-CN" b="0" i="0" dirty="0" smtClean="0">
                        <a:latin typeface="Cambria Math" panose="02040503050406030204" pitchFamily="18" charset="0"/>
                        <a:ea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m:t>
                    </m:r>
                    <m:f>
                      <m:fPr>
                        <m:ctrlPr>
                          <a:rPr lang="en-US" altLang="zh-CN"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1</m:t>
                        </m:r>
                      </m:num>
                      <m:den>
                        <m:r>
                          <a:rPr lang="en-US" altLang="zh-CN" b="0" i="1" dirty="0" smtClean="0">
                            <a:latin typeface="Cambria Math" panose="02040503050406030204" pitchFamily="18" charset="0"/>
                            <a:ea typeface="Cambria Math" panose="02040503050406030204" pitchFamily="18" charset="0"/>
                          </a:rPr>
                          <m:t>𝑁</m:t>
                        </m:r>
                      </m:den>
                    </m:f>
                    <m:nary>
                      <m:naryPr>
                        <m:chr m:val="∑"/>
                        <m:ctrlPr>
                          <a:rPr lang="en-US" altLang="zh-CN" i="1" dirty="0" smtClean="0">
                            <a:latin typeface="Cambria Math" panose="02040503050406030204" pitchFamily="18" charset="0"/>
                            <a:ea typeface="Cambria Math" panose="02040503050406030204" pitchFamily="18" charset="0"/>
                          </a:rPr>
                        </m:ctrlPr>
                      </m:naryPr>
                      <m:sub>
                        <m:r>
                          <m:rPr>
                            <m:brk m:alnAt="23"/>
                          </m:rPr>
                          <a:rPr lang="en-US" altLang="zh-CN" b="0" i="1" dirty="0" smtClean="0">
                            <a:latin typeface="Cambria Math" panose="02040503050406030204" pitchFamily="18" charset="0"/>
                            <a:ea typeface="Cambria Math" panose="02040503050406030204" pitchFamily="18" charset="0"/>
                          </a:rPr>
                          <m:t>1</m:t>
                        </m:r>
                      </m:sub>
                      <m:sup>
                        <m:r>
                          <a:rPr lang="en-US" altLang="zh-CN" b="0" i="1" dirty="0" smtClean="0">
                            <a:latin typeface="Cambria Math" panose="02040503050406030204" pitchFamily="18" charset="0"/>
                            <a:ea typeface="Cambria Math" panose="02040503050406030204" pitchFamily="18" charset="0"/>
                          </a:rPr>
                          <m:t>𝑁</m:t>
                        </m:r>
                      </m:sup>
                      <m:e>
                        <m:r>
                          <a:rPr lang="en-US" altLang="zh-CN" b="0" i="1" dirty="0" smtClean="0">
                            <a:latin typeface="Cambria Math" panose="02040503050406030204" pitchFamily="18" charset="0"/>
                            <a:ea typeface="Cambria Math" panose="02040503050406030204" pitchFamily="18" charset="0"/>
                          </a:rPr>
                          <m:t> </m:t>
                        </m:r>
                      </m:e>
                    </m:nary>
                    <m:r>
                      <a:rPr lang="zh-CN" altLang="en-US" i="1" dirty="0" smtClean="0">
                        <a:latin typeface="Cambria Math" panose="02040503050406030204" pitchFamily="18" charset="0"/>
                      </a:rPr>
                      <m:t>𝑓</m:t>
                    </m:r>
                    <m:d>
                      <m:dPr>
                        <m:ctrlPr>
                          <a:rPr lang="zh-CN" altLang="en-US" i="1" dirty="0">
                            <a:latin typeface="Cambria Math" panose="02040503050406030204" pitchFamily="18" charset="0"/>
                          </a:rPr>
                        </m:ctrlPr>
                      </m:dPr>
                      <m:e>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𝑧</m:t>
                            </m:r>
                          </m:e>
                          <m:sup>
                            <m:d>
                              <m:dPr>
                                <m:ctrlPr>
                                  <a:rPr lang="zh-CN" altLang="en-US" i="1" dirty="0">
                                    <a:latin typeface="Cambria Math" panose="02040503050406030204" pitchFamily="18" charset="0"/>
                                  </a:rPr>
                                </m:ctrlPr>
                              </m:dPr>
                              <m:e>
                                <m:r>
                                  <a:rPr lang="zh-CN" altLang="en-US" i="0" dirty="0">
                                    <a:latin typeface="Cambria Math" panose="02040503050406030204" pitchFamily="18" charset="0"/>
                                  </a:rPr>
                                  <m:t>ⅈ</m:t>
                                </m:r>
                              </m:e>
                            </m:d>
                          </m:sup>
                        </m:sSup>
                      </m:e>
                    </m:d>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𝑤</m:t>
                        </m:r>
                      </m:e>
                      <m:sup>
                        <m:d>
                          <m:dPr>
                            <m:ctrlPr>
                              <a:rPr lang="zh-CN" altLang="en-US" i="1" dirty="0">
                                <a:latin typeface="Cambria Math" panose="02040503050406030204" pitchFamily="18" charset="0"/>
                              </a:rPr>
                            </m:ctrlPr>
                          </m:dPr>
                          <m:e>
                            <m:r>
                              <a:rPr lang="zh-CN" altLang="en-US" i="0" dirty="0">
                                <a:latin typeface="Cambria Math" panose="02040503050406030204" pitchFamily="18" charset="0"/>
                              </a:rPr>
                              <m:t>ⅈ</m:t>
                            </m:r>
                          </m:e>
                        </m:d>
                      </m:sup>
                    </m:sSup>
                    <m:r>
                      <a:rPr lang="zh-CN" altLang="en-US" i="0" dirty="0">
                        <a:latin typeface="Cambria Math" panose="02040503050406030204" pitchFamily="18" charset="0"/>
                      </a:rPr>
                      <m:t>=</m:t>
                    </m:r>
                    <m:nary>
                      <m:naryPr>
                        <m:chr m:val="∑"/>
                        <m:limLoc m:val="undOvr"/>
                        <m:grow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𝑖</m:t>
                        </m:r>
                        <m:r>
                          <a:rPr lang="zh-CN" altLang="en-US" i="0" dirty="0">
                            <a:latin typeface="Cambria Math" panose="02040503050406030204" pitchFamily="18" charset="0"/>
                          </a:rPr>
                          <m:t>=1</m:t>
                        </m:r>
                      </m:sub>
                      <m:sup>
                        <m:r>
                          <a:rPr lang="zh-CN" altLang="en-US" i="1" dirty="0">
                            <a:latin typeface="Cambria Math" panose="02040503050406030204" pitchFamily="18" charset="0"/>
                          </a:rPr>
                          <m:t>𝑁</m:t>
                        </m:r>
                      </m:sup>
                      <m:e>
                        <m:r>
                          <a:rPr lang="zh-CN" altLang="en-US" i="1" dirty="0">
                            <a:latin typeface="Cambria Math" panose="02040503050406030204" pitchFamily="18" charset="0"/>
                          </a:rPr>
                          <m:t>𝑓</m:t>
                        </m:r>
                        <m:d>
                          <m:dPr>
                            <m:ctrlPr>
                              <a:rPr lang="zh-CN" altLang="en-US" i="1" dirty="0">
                                <a:latin typeface="Cambria Math" panose="02040503050406030204" pitchFamily="18" charset="0"/>
                              </a:rPr>
                            </m:ctrlPr>
                          </m:dPr>
                          <m:e>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𝑧</m:t>
                                </m:r>
                              </m:e>
                              <m:sup>
                                <m:d>
                                  <m:dPr>
                                    <m:ctrlPr>
                                      <a:rPr lang="zh-CN" altLang="en-US" i="1" dirty="0">
                                        <a:latin typeface="Cambria Math" panose="02040503050406030204" pitchFamily="18" charset="0"/>
                                      </a:rPr>
                                    </m:ctrlPr>
                                  </m:dPr>
                                  <m:e>
                                    <m:r>
                                      <a:rPr lang="zh-CN" altLang="en-US" i="1" dirty="0">
                                        <a:latin typeface="Cambria Math" panose="02040503050406030204" pitchFamily="18" charset="0"/>
                                      </a:rPr>
                                      <m:t>𝑖</m:t>
                                    </m:r>
                                  </m:e>
                                </m:d>
                              </m:sup>
                            </m:sSup>
                          </m:e>
                        </m:d>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𝑤</m:t>
                            </m:r>
                          </m:e>
                        </m:acc>
                        <m:d>
                          <m:dPr>
                            <m:ctrlPr>
                              <a:rPr lang="zh-CN" altLang="en-US" i="1" dirty="0">
                                <a:latin typeface="Cambria Math" panose="02040503050406030204" pitchFamily="18" charset="0"/>
                              </a:rPr>
                            </m:ctrlPr>
                          </m:dPr>
                          <m:e>
                            <m:r>
                              <a:rPr lang="zh-CN" altLang="en-US" i="1" dirty="0">
                                <a:latin typeface="Cambria Math" panose="02040503050406030204" pitchFamily="18" charset="0"/>
                              </a:rPr>
                              <m:t>𝑖</m:t>
                            </m:r>
                          </m:e>
                        </m:d>
                      </m:e>
                    </m:nary>
                  </m:oMath>
                </a14:m>
                <a:endParaRPr lang="en-US" altLang="zh-CN" dirty="0"/>
              </a:p>
              <a:p>
                <a:endParaRPr lang="en-US" altLang="zh-CN" dirty="0"/>
              </a:p>
              <a:p>
                <a14:m>
                  <m:oMath xmlns:m="http://schemas.openxmlformats.org/officeDocument/2006/math">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𝑤</m:t>
                        </m:r>
                      </m:e>
                      <m:sup>
                        <m:d>
                          <m:dPr>
                            <m:ctrlPr>
                              <a:rPr lang="zh-CN" altLang="en-US" i="1" dirty="0">
                                <a:latin typeface="Cambria Math" panose="02040503050406030204" pitchFamily="18" charset="0"/>
                              </a:rPr>
                            </m:ctrlPr>
                          </m:dPr>
                          <m:e>
                            <m:r>
                              <a:rPr lang="zh-CN" altLang="en-US" dirty="0">
                                <a:latin typeface="Cambria Math" panose="02040503050406030204" pitchFamily="18" charset="0"/>
                              </a:rPr>
                              <m:t>ⅈ</m:t>
                            </m:r>
                          </m:e>
                        </m:d>
                      </m:sup>
                    </m:sSup>
                  </m:oMath>
                </a14:m>
                <a:r>
                  <a:rPr lang="zh-CN" altLang="en-US" dirty="0"/>
                  <a:t> </a:t>
                </a:r>
                <a14:m>
                  <m:oMath xmlns:m="http://schemas.openxmlformats.org/officeDocument/2006/math">
                    <m:r>
                      <a:rPr lang="zh-CN" altLang="en-US" dirty="0">
                        <a:latin typeface="Cambria Math" panose="02040503050406030204" pitchFamily="18" charset="0"/>
                      </a:rPr>
                      <m:t>=</m:t>
                    </m:r>
                  </m:oMath>
                </a14:m>
                <a:r>
                  <a:rPr lang="zh-CN" altLang="en-US" dirty="0"/>
                  <a:t>  </a:t>
                </a:r>
                <a14:m>
                  <m:oMath xmlns:m="http://schemas.openxmlformats.org/officeDocument/2006/math">
                    <m:f>
                      <m:fPr>
                        <m:ctrlPr>
                          <a:rPr lang="zh-CN" altLang="en-US" i="1" dirty="0">
                            <a:latin typeface="Cambria Math" panose="02040503050406030204" pitchFamily="18" charset="0"/>
                          </a:rPr>
                        </m:ctrlPr>
                      </m:fPr>
                      <m:num>
                        <m:r>
                          <a:rPr lang="zh-CN" altLang="en-US" i="1" dirty="0">
                            <a:latin typeface="Cambria Math" panose="02040503050406030204" pitchFamily="18" charset="0"/>
                          </a:rPr>
                          <m:t>𝑝</m:t>
                        </m:r>
                        <m:d>
                          <m:dPr>
                            <m:ctrlPr>
                              <a:rPr lang="zh-CN" altLang="en-US" i="1" dirty="0">
                                <a:latin typeface="Cambria Math" panose="02040503050406030204" pitchFamily="18" charset="0"/>
                              </a:rPr>
                            </m:ctrlPr>
                          </m:dPr>
                          <m:e>
                            <m:r>
                              <a:rPr lang="zh-CN" altLang="en-US" i="1" dirty="0" smtClean="0">
                                <a:latin typeface="Cambria Math" panose="02040503050406030204" pitchFamily="18" charset="0"/>
                              </a:rPr>
                              <m:t>𝑧</m:t>
                            </m:r>
                            <m:d>
                              <m:dPr>
                                <m:ctrlPr>
                                  <a:rPr lang="zh-CN" altLang="en-US" i="1" dirty="0">
                                    <a:latin typeface="Cambria Math" panose="02040503050406030204" pitchFamily="18" charset="0"/>
                                  </a:rPr>
                                </m:ctrlPr>
                              </m:dPr>
                              <m:e>
                                <m:r>
                                  <a:rPr lang="zh-CN" altLang="en-US" dirty="0">
                                    <a:latin typeface="Cambria Math" panose="02040503050406030204" pitchFamily="18" charset="0"/>
                                  </a:rPr>
                                  <m:t>ⅈ</m:t>
                                </m:r>
                              </m:e>
                            </m:d>
                          </m:e>
                        </m:d>
                      </m:num>
                      <m:den>
                        <m:r>
                          <a:rPr lang="zh-CN" altLang="en-US" i="1" dirty="0">
                            <a:latin typeface="Cambria Math" panose="02040503050406030204" pitchFamily="18" charset="0"/>
                          </a:rPr>
                          <m:t>𝑞</m:t>
                        </m:r>
                        <m:d>
                          <m:dPr>
                            <m:ctrlPr>
                              <a:rPr lang="zh-CN" altLang="en-US" i="1" dirty="0">
                                <a:latin typeface="Cambria Math" panose="02040503050406030204" pitchFamily="18" charset="0"/>
                              </a:rPr>
                            </m:ctrlPr>
                          </m:dPr>
                          <m:e>
                            <m:sSup>
                              <m:sSupPr>
                                <m:ctrlPr>
                                  <a:rPr lang="zh-CN" altLang="en-US" i="1" dirty="0">
                                    <a:latin typeface="Cambria Math" panose="02040503050406030204" pitchFamily="18" charset="0"/>
                                  </a:rPr>
                                </m:ctrlPr>
                              </m:sSupPr>
                              <m:e>
                                <m:r>
                                  <a:rPr lang="zh-CN" altLang="en-US" i="1" dirty="0">
                                    <a:latin typeface="Cambria Math" panose="02040503050406030204" pitchFamily="18" charset="0"/>
                                  </a:rPr>
                                  <m:t>𝑧</m:t>
                                </m:r>
                              </m:e>
                              <m:sup>
                                <m:d>
                                  <m:dPr>
                                    <m:ctrlPr>
                                      <a:rPr lang="zh-CN" altLang="en-US" i="1" dirty="0">
                                        <a:latin typeface="Cambria Math" panose="02040503050406030204" pitchFamily="18" charset="0"/>
                                      </a:rPr>
                                    </m:ctrlPr>
                                  </m:dPr>
                                  <m:e>
                                    <m:r>
                                      <a:rPr lang="zh-CN" altLang="en-US" dirty="0">
                                        <a:latin typeface="Cambria Math" panose="02040503050406030204" pitchFamily="18" charset="0"/>
                                      </a:rPr>
                                      <m:t>ⅈ</m:t>
                                    </m:r>
                                  </m:e>
                                </m:d>
                              </m:sup>
                            </m:sSup>
                          </m:e>
                        </m:d>
                      </m:den>
                    </m:f>
                  </m:oMath>
                </a14:m>
                <a:r>
                  <a:rPr lang="zh-CN" altLang="en-US" dirty="0"/>
                  <a:t> </a:t>
                </a:r>
                <a14:m>
                  <m:oMath xmlns:m="http://schemas.openxmlformats.org/officeDocument/2006/math">
                    <m:r>
                      <a:rPr lang="zh-CN" altLang="en-US" dirty="0">
                        <a:latin typeface="Cambria Math" panose="02040503050406030204" pitchFamily="18" charset="0"/>
                      </a:rPr>
                      <m:t>=</m:t>
                    </m:r>
                  </m:oMath>
                </a14:m>
                <a:r>
                  <a:rPr lang="zh-CN" altLang="en-US" dirty="0"/>
                  <a:t>  </a:t>
                </a:r>
                <a14:m>
                  <m:oMath xmlns:m="http://schemas.openxmlformats.org/officeDocument/2006/math">
                    <m:f>
                      <m:fPr>
                        <m:ctrlPr>
                          <a:rPr lang="zh-CN" altLang="en-US" i="1" dirty="0">
                            <a:latin typeface="Cambria Math" panose="02040503050406030204" pitchFamily="18" charset="0"/>
                          </a:rPr>
                        </m:ctrlPr>
                      </m:fPr>
                      <m:num>
                        <m:r>
                          <a:rPr lang="zh-CN" altLang="en-US" i="1" dirty="0">
                            <a:latin typeface="Cambria Math" panose="02040503050406030204" pitchFamily="18" charset="0"/>
                          </a:rPr>
                          <m:t>𝑝</m:t>
                        </m:r>
                        <m:d>
                          <m:dPr>
                            <m:ctrlPr>
                              <a:rPr lang="zh-CN" altLang="en-US" i="1" dirty="0">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dirty="0">
                                    <a:latin typeface="Cambria Math" panose="02040503050406030204" pitchFamily="18" charset="0"/>
                                  </a:rPr>
                                  <m:t>𝑧</m:t>
                                </m:r>
                                <m:d>
                                  <m:dPr>
                                    <m:ctrlPr>
                                      <a:rPr lang="zh-CN" altLang="en-US" i="1" dirty="0">
                                        <a:latin typeface="Cambria Math" panose="02040503050406030204" pitchFamily="18" charset="0"/>
                                      </a:rPr>
                                    </m:ctrlPr>
                                  </m:dPr>
                                  <m:e>
                                    <m:r>
                                      <a:rPr lang="zh-CN" altLang="en-US" dirty="0">
                                        <a:latin typeface="Cambria Math" panose="02040503050406030204" pitchFamily="18" charset="0"/>
                                      </a:rPr>
                                      <m:t>ⅈ</m:t>
                                    </m:r>
                                  </m:e>
                                </m:d>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r>
                                  <a:rPr lang="zh-CN" altLang="en-US" i="1">
                                    <a:latin typeface="Cambria Math" panose="02040503050406030204" pitchFamily="18" charset="0"/>
                                  </a:rPr>
                                  <m:t>𝑡</m:t>
                                </m:r>
                              </m:sub>
                            </m:sSub>
                          </m:e>
                        </m:d>
                      </m:num>
                      <m:den>
                        <m:r>
                          <a:rPr lang="zh-CN" altLang="en-US" i="1" dirty="0">
                            <a:latin typeface="Cambria Math" panose="02040503050406030204" pitchFamily="18" charset="0"/>
                          </a:rPr>
                          <m:t>𝑞</m:t>
                        </m:r>
                        <m:d>
                          <m:dPr>
                            <m:ctrlPr>
                              <a:rPr lang="zh-CN" altLang="en-US" i="1" dirty="0">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dirty="0">
                                    <a:latin typeface="Cambria Math" panose="02040503050406030204" pitchFamily="18" charset="0"/>
                                  </a:rPr>
                                  <m:t>𝑧</m:t>
                                </m:r>
                                <m:d>
                                  <m:dPr>
                                    <m:ctrlPr>
                                      <a:rPr lang="zh-CN" altLang="en-US" i="1" dirty="0">
                                        <a:latin typeface="Cambria Math" panose="02040503050406030204" pitchFamily="18" charset="0"/>
                                      </a:rPr>
                                    </m:ctrlPr>
                                  </m:dPr>
                                  <m:e>
                                    <m:r>
                                      <a:rPr lang="zh-CN" altLang="en-US" dirty="0">
                                        <a:latin typeface="Cambria Math" panose="02040503050406030204" pitchFamily="18" charset="0"/>
                                      </a:rPr>
                                      <m:t>ⅈ</m:t>
                                    </m:r>
                                  </m:e>
                                </m:d>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r>
                                  <a:rPr lang="zh-CN" altLang="en-US" i="1">
                                    <a:latin typeface="Cambria Math" panose="02040503050406030204" pitchFamily="18" charset="0"/>
                                  </a:rPr>
                                  <m:t>𝑡</m:t>
                                </m:r>
                              </m:sub>
                            </m:sSub>
                          </m:e>
                        </m:d>
                      </m:den>
                    </m:f>
                  </m:oMath>
                </a14:m>
                <a:r>
                  <a:rPr lang="en-US" altLang="zh-CN" dirty="0"/>
                  <a:t>(</a:t>
                </a:r>
                <a:r>
                  <a:rPr lang="zh-CN" altLang="en-US" dirty="0"/>
                  <a:t>我们定义为粒子的权重</a:t>
                </a:r>
                <a:r>
                  <a:rPr lang="en-US" altLang="zh-CN" dirty="0"/>
                  <a:t>)</a:t>
                </a:r>
                <a:endParaRPr lang="zh-CN" altLang="en-US" dirty="0"/>
              </a:p>
            </p:txBody>
          </p:sp>
        </mc:Choice>
        <mc:Fallback xmlns="">
          <p:sp>
            <p:nvSpPr>
              <p:cNvPr id="2" name="文本框 1">
                <a:extLst>
                  <a:ext uri="{FF2B5EF4-FFF2-40B4-BE49-F238E27FC236}">
                    <a16:creationId xmlns:a16="http://schemas.microsoft.com/office/drawing/2014/main" id="{C8B11187-86AF-4468-B127-621C2797728F}"/>
                  </a:ext>
                </a:extLst>
              </p:cNvPr>
              <p:cNvSpPr txBox="1">
                <a:spLocks noRot="1" noChangeAspect="1" noMove="1" noResize="1" noEditPoints="1" noAdjustHandles="1" noChangeArrowheads="1" noChangeShapeType="1" noTextEdit="1"/>
              </p:cNvSpPr>
              <p:nvPr/>
            </p:nvSpPr>
            <p:spPr>
              <a:xfrm>
                <a:off x="632692" y="3260978"/>
                <a:ext cx="4927887" cy="2432333"/>
              </a:xfrm>
              <a:prstGeom prst="rect">
                <a:avLst/>
              </a:prstGeom>
              <a:blipFill>
                <a:blip r:embed="rId3"/>
                <a:stretch>
                  <a:fillRect l="-619" t="-24561" r="-2228" b="-35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B1D1749-4EE9-48AC-BE52-9426E291E32F}"/>
                  </a:ext>
                </a:extLst>
              </p:cNvPr>
              <p:cNvSpPr txBox="1"/>
              <p:nvPr/>
            </p:nvSpPr>
            <p:spPr>
              <a:xfrm>
                <a:off x="632692" y="1006104"/>
                <a:ext cx="9778133" cy="1766766"/>
              </a:xfrm>
              <a:prstGeom prst="rect">
                <a:avLst/>
              </a:prstGeom>
              <a:noFill/>
            </p:spPr>
            <p:txBody>
              <a:bodyPr wrap="square" rtlCol="0">
                <a:spAutoFit/>
              </a:bodyPr>
              <a:lstStyle/>
              <a:p>
                <a:r>
                  <a:rPr lang="zh-CN" altLang="en-US" dirty="0">
                    <a:latin typeface="+mn-ea"/>
                  </a:rPr>
                  <a:t>通常我们关心的是一个系统状态函数的数学期望，这里记为</a:t>
                </a:r>
                <a14:m>
                  <m:oMath xmlns:m="http://schemas.openxmlformats.org/officeDocument/2006/math">
                    <m:r>
                      <a:rPr lang="zh-CN" altLang="en-US" i="1">
                        <a:latin typeface="Cambria Math" panose="02040503050406030204" pitchFamily="18" charset="0"/>
                      </a:rPr>
                      <m:t>𝐸</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e>
                    </m:d>
                  </m:oMath>
                </a14:m>
                <a:endParaRPr lang="en-US" altLang="zh-CN" dirty="0">
                  <a:latin typeface="+mn-ea"/>
                </a:endParaRPr>
              </a:p>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𝐸</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e>
                      </m:d>
                      <m:r>
                        <a:rPr lang="zh-CN" altLang="en-US">
                          <a:latin typeface="Cambria Math" panose="02040503050406030204" pitchFamily="18" charset="0"/>
                        </a:rPr>
                        <m:t>=</m:t>
                      </m:r>
                      <m:nary>
                        <m:naryPr>
                          <m:grow m:val="on"/>
                          <m:subHide m:val="on"/>
                          <m:supHide m:val="on"/>
                          <m:ctrlPr>
                            <a:rPr lang="zh-CN" altLang="en-US" i="1">
                              <a:latin typeface="Cambria Math" panose="02040503050406030204" pitchFamily="18" charset="0"/>
                            </a:rPr>
                          </m:ctrlPr>
                        </m:naryPr>
                        <m:sub/>
                        <m:sup/>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r>
                            <a:rPr lang="zh-CN" altLang="en-US" i="1">
                              <a:latin typeface="Cambria Math" panose="02040503050406030204" pitchFamily="18" charset="0"/>
                            </a:rPr>
                            <m:t>𝑝</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r>
                            <a:rPr lang="zh-CN" altLang="en-US">
                              <a:latin typeface="Cambria Math" panose="02040503050406030204" pitchFamily="18" charset="0"/>
                            </a:rPr>
                            <m:t>ⅆ</m:t>
                          </m:r>
                          <m:r>
                            <a:rPr lang="zh-CN" altLang="en-US" i="1">
                              <a:latin typeface="Cambria Math" panose="02040503050406030204" pitchFamily="18" charset="0"/>
                            </a:rPr>
                            <m:t>𝑧</m:t>
                          </m:r>
                        </m:e>
                      </m:nary>
                    </m:oMath>
                  </m:oMathPara>
                </a14:m>
                <a:endParaRPr lang="en-US" altLang="zh-CN" dirty="0">
                  <a:latin typeface="+mn-ea"/>
                </a:endParaRPr>
              </a:p>
              <a:p>
                <a:r>
                  <a:rPr lang="zh-CN" altLang="en-US" dirty="0">
                    <a:latin typeface="+mn-ea"/>
                  </a:rPr>
                  <a:t>但由于我们无法直接对样本进行采样，所以我们需要构造一个概率分布函数</a:t>
                </a:r>
                <a:r>
                  <a:rPr lang="en-US" altLang="zh-CN" dirty="0">
                    <a:latin typeface="+mn-ea"/>
                  </a:rPr>
                  <a:t>q(x)</a:t>
                </a:r>
                <a:r>
                  <a:rPr lang="zh-CN" altLang="en-US" dirty="0">
                    <a:latin typeface="+mn-ea"/>
                  </a:rPr>
                  <a:t>，使得所有的</a:t>
                </a:r>
                <a:endParaRPr lang="en-US" altLang="zh-CN" dirty="0">
                  <a:latin typeface="+mn-ea"/>
                </a:endParaRPr>
              </a:p>
              <a:p>
                <a:r>
                  <a:rPr lang="en-US" altLang="zh-CN" dirty="0">
                    <a:latin typeface="+mn-ea"/>
                  </a:rPr>
                  <a:t>X</a:t>
                </a:r>
                <a:r>
                  <a:rPr lang="zh-CN" altLang="en-US" dirty="0">
                    <a:latin typeface="+mn-ea"/>
                  </a:rPr>
                  <a:t>满足</a:t>
                </a:r>
                <a:r>
                  <a:rPr lang="en-US" altLang="zh-CN" dirty="0">
                    <a:latin typeface="+mn-ea"/>
                  </a:rPr>
                  <a:t>N</a:t>
                </a:r>
                <a:r>
                  <a:rPr lang="zh-CN" altLang="en-US" dirty="0">
                    <a:latin typeface="+mn-ea"/>
                  </a:rPr>
                  <a:t>*</a:t>
                </a:r>
                <a:r>
                  <a:rPr lang="en-US" altLang="zh-CN" dirty="0">
                    <a:latin typeface="+mn-ea"/>
                  </a:rPr>
                  <a:t>q(x)&gt;p(x)</a:t>
                </a:r>
                <a:r>
                  <a:rPr lang="zh-CN" altLang="en-US" dirty="0">
                    <a:latin typeface="+mn-ea"/>
                  </a:rPr>
                  <a:t>，之后再使用拒绝采样方法，对</a:t>
                </a:r>
                <a:r>
                  <a:rPr lang="en-US" altLang="zh-CN" dirty="0">
                    <a:latin typeface="+mn-ea"/>
                  </a:rPr>
                  <a:t>p(x)</a:t>
                </a:r>
                <a:r>
                  <a:rPr lang="zh-CN" altLang="en-US" dirty="0">
                    <a:latin typeface="+mn-ea"/>
                  </a:rPr>
                  <a:t>进行采样，这样的方法中</a:t>
                </a:r>
                <a:r>
                  <a:rPr lang="en-US" altLang="zh-CN" dirty="0">
                    <a:latin typeface="+mn-ea"/>
                  </a:rPr>
                  <a:t>q(x)</a:t>
                </a:r>
                <a:r>
                  <a:rPr lang="zh-CN" altLang="en-US" dirty="0">
                    <a:latin typeface="+mn-ea"/>
                  </a:rPr>
                  <a:t>被称为提议分布，所以我们有下列式子：</a:t>
                </a:r>
              </a:p>
            </p:txBody>
          </p:sp>
        </mc:Choice>
        <mc:Fallback xmlns="">
          <p:sp>
            <p:nvSpPr>
              <p:cNvPr id="4" name="文本框 3">
                <a:extLst>
                  <a:ext uri="{FF2B5EF4-FFF2-40B4-BE49-F238E27FC236}">
                    <a16:creationId xmlns:a16="http://schemas.microsoft.com/office/drawing/2014/main" id="{1B1D1749-4EE9-48AC-BE52-9426E291E32F}"/>
                  </a:ext>
                </a:extLst>
              </p:cNvPr>
              <p:cNvSpPr txBox="1">
                <a:spLocks noRot="1" noChangeAspect="1" noMove="1" noResize="1" noEditPoints="1" noAdjustHandles="1" noChangeArrowheads="1" noChangeShapeType="1" noTextEdit="1"/>
              </p:cNvSpPr>
              <p:nvPr/>
            </p:nvSpPr>
            <p:spPr>
              <a:xfrm>
                <a:off x="632692" y="1006104"/>
                <a:ext cx="9778133" cy="1766766"/>
              </a:xfrm>
              <a:prstGeom prst="rect">
                <a:avLst/>
              </a:prstGeom>
              <a:blipFill>
                <a:blip r:embed="rId4"/>
                <a:stretch>
                  <a:fillRect l="-561" t="-2414" b="-4483"/>
                </a:stretch>
              </a:blipFill>
            </p:spPr>
            <p:txBody>
              <a:bodyPr/>
              <a:lstStyle/>
              <a:p>
                <a:r>
                  <a:rPr lang="zh-CN" altLang="en-US">
                    <a:noFill/>
                  </a:rPr>
                  <a:t> </a:t>
                </a:r>
              </a:p>
            </p:txBody>
          </p:sp>
        </mc:Fallback>
      </mc:AlternateContent>
      <p:pic>
        <p:nvPicPr>
          <p:cNvPr id="1026" name="Picture 2">
            <a:extLst>
              <a:ext uri="{FF2B5EF4-FFF2-40B4-BE49-F238E27FC236}">
                <a16:creationId xmlns:a16="http://schemas.microsoft.com/office/drawing/2014/main" id="{B88270BC-04F8-4FDE-B5FE-FE180381A0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5843" y="5131336"/>
            <a:ext cx="2047875" cy="5619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97FA86B-BA51-4391-8683-2584AD502403}"/>
                  </a:ext>
                </a:extLst>
              </p:cNvPr>
              <p:cNvSpPr txBox="1"/>
              <p:nvPr/>
            </p:nvSpPr>
            <p:spPr>
              <a:xfrm>
                <a:off x="7968031" y="5227657"/>
                <a:ext cx="2711448" cy="369332"/>
              </a:xfrm>
              <a:prstGeom prst="rect">
                <a:avLst/>
              </a:prstGeom>
              <a:noFill/>
            </p:spPr>
            <p:txBody>
              <a:bodyPr wrap="none" rtlCol="0">
                <a:spAutoFit/>
              </a:bodyPr>
              <a:lstStyle/>
              <a:p>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𝑤</m:t>
                        </m:r>
                      </m:e>
                    </m:acc>
                    <m:d>
                      <m:dPr>
                        <m:ctrlPr>
                          <a:rPr lang="zh-CN" altLang="en-US" i="1" dirty="0">
                            <a:latin typeface="Cambria Math" panose="02040503050406030204" pitchFamily="18" charset="0"/>
                          </a:rPr>
                        </m:ctrlPr>
                      </m:dPr>
                      <m:e>
                        <m:r>
                          <a:rPr lang="zh-CN" altLang="en-US" i="1" dirty="0">
                            <a:latin typeface="Cambria Math" panose="02040503050406030204" pitchFamily="18" charset="0"/>
                          </a:rPr>
                          <m:t>𝑖</m:t>
                        </m:r>
                      </m:e>
                    </m:d>
                  </m:oMath>
                </a14:m>
                <a:r>
                  <a:rPr lang="zh-CN" altLang="en-US" dirty="0"/>
                  <a:t>为归一化之后的权重</a:t>
                </a:r>
              </a:p>
            </p:txBody>
          </p:sp>
        </mc:Choice>
        <mc:Fallback xmlns="">
          <p:sp>
            <p:nvSpPr>
              <p:cNvPr id="6" name="文本框 5">
                <a:extLst>
                  <a:ext uri="{FF2B5EF4-FFF2-40B4-BE49-F238E27FC236}">
                    <a16:creationId xmlns:a16="http://schemas.microsoft.com/office/drawing/2014/main" id="{C97FA86B-BA51-4391-8683-2584AD502403}"/>
                  </a:ext>
                </a:extLst>
              </p:cNvPr>
              <p:cNvSpPr txBox="1">
                <a:spLocks noRot="1" noChangeAspect="1" noMove="1" noResize="1" noEditPoints="1" noAdjustHandles="1" noChangeArrowheads="1" noChangeShapeType="1" noTextEdit="1"/>
              </p:cNvSpPr>
              <p:nvPr/>
            </p:nvSpPr>
            <p:spPr>
              <a:xfrm>
                <a:off x="7968031" y="5227657"/>
                <a:ext cx="2711448" cy="369332"/>
              </a:xfrm>
              <a:prstGeom prst="rect">
                <a:avLst/>
              </a:prstGeom>
              <a:blipFill>
                <a:blip r:embed="rId6"/>
                <a:stretch>
                  <a:fillRect t="-15000" r="-1573" b="-21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9901D5C9-AFCE-4159-A021-7319DF31AC58}"/>
              </a:ext>
            </a:extLst>
          </p:cNvPr>
          <p:cNvSpPr txBox="1"/>
          <p:nvPr/>
        </p:nvSpPr>
        <p:spPr>
          <a:xfrm>
            <a:off x="5705843" y="3601975"/>
            <a:ext cx="4422877" cy="923330"/>
          </a:xfrm>
          <a:prstGeom prst="rect">
            <a:avLst/>
          </a:prstGeom>
          <a:noFill/>
        </p:spPr>
        <p:txBody>
          <a:bodyPr wrap="none" rtlCol="0">
            <a:spAutoFit/>
          </a:bodyPr>
          <a:lstStyle/>
          <a:p>
            <a:r>
              <a:rPr lang="en-US" altLang="zh-CN" dirty="0"/>
              <a:t>(</a:t>
            </a:r>
            <a:r>
              <a:rPr lang="zh-CN" altLang="en-US" dirty="0"/>
              <a:t>这种方法我们称之为</a:t>
            </a:r>
            <a:r>
              <a:rPr lang="en-US" altLang="zh-CN" dirty="0"/>
              <a:t>Important Sampling</a:t>
            </a:r>
            <a:r>
              <a:rPr lang="zh-CN" altLang="en-US" dirty="0"/>
              <a:t>，</a:t>
            </a:r>
            <a:endParaRPr lang="en-US" altLang="zh-CN" dirty="0"/>
          </a:p>
          <a:p>
            <a:r>
              <a:rPr lang="zh-CN" altLang="en-US" dirty="0"/>
              <a:t>这里使用了一种蒙特卡洛的思想，用求平</a:t>
            </a:r>
            <a:endParaRPr lang="en-US" altLang="zh-CN" dirty="0"/>
          </a:p>
          <a:p>
            <a:r>
              <a:rPr lang="zh-CN" altLang="en-US" dirty="0"/>
              <a:t>均值代替了积分运算</a:t>
            </a:r>
            <a:r>
              <a:rPr lang="en-US" altLang="zh-CN" dirty="0"/>
              <a:t>)</a:t>
            </a:r>
            <a:endParaRPr lang="zh-CN" altLang="en-US" dirty="0"/>
          </a:p>
        </p:txBody>
      </p:sp>
    </p:spTree>
    <p:extLst>
      <p:ext uri="{BB962C8B-B14F-4D97-AF65-F5344CB8AC3E}">
        <p14:creationId xmlns:p14="http://schemas.microsoft.com/office/powerpoint/2010/main" val="19563463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1379DE-6AF1-462A-B202-EE6D009AE6C9}"/>
              </a:ext>
            </a:extLst>
          </p:cNvPr>
          <p:cNvSpPr txBox="1"/>
          <p:nvPr/>
        </p:nvSpPr>
        <p:spPr>
          <a:xfrm>
            <a:off x="581025" y="123825"/>
            <a:ext cx="63627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Sequential Important Sampling </a:t>
            </a:r>
            <a:endParaRPr lang="zh-CN" altLang="en-US" sz="28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36BC134-38A7-4783-86C9-6FED569D7237}"/>
                  </a:ext>
                </a:extLst>
              </p:cNvPr>
              <p:cNvSpPr txBox="1"/>
              <p:nvPr/>
            </p:nvSpPr>
            <p:spPr>
              <a:xfrm>
                <a:off x="581025" y="1889133"/>
                <a:ext cx="9791700" cy="728789"/>
              </a:xfrm>
              <a:prstGeom prst="rect">
                <a:avLst/>
              </a:prstGeom>
              <a:noFill/>
            </p:spPr>
            <p:txBody>
              <a:bodyPr wrap="square" rtlCol="0">
                <a:spAutoFit/>
              </a:bodyPr>
              <a:lstStyle/>
              <a:p>
                <a:r>
                  <a:rPr lang="zh-CN" altLang="en-US" sz="2000" dirty="0"/>
                  <a:t>这里就会出现一个问题，如果我们每次都对</a:t>
                </a:r>
                <a14:m>
                  <m:oMath xmlns:m="http://schemas.openxmlformats.org/officeDocument/2006/math">
                    <m:sSup>
                      <m:sSupPr>
                        <m:ctrlPr>
                          <a:rPr lang="zh-CN" altLang="en-US" sz="2000" i="1" dirty="0">
                            <a:latin typeface="Cambria Math" panose="02040503050406030204" pitchFamily="18" charset="0"/>
                          </a:rPr>
                        </m:ctrlPr>
                      </m:sSupPr>
                      <m:e>
                        <m:r>
                          <a:rPr lang="zh-CN" altLang="en-US" sz="2000" i="1" dirty="0">
                            <a:latin typeface="Cambria Math" panose="02040503050406030204" pitchFamily="18" charset="0"/>
                          </a:rPr>
                          <m:t>𝑤</m:t>
                        </m:r>
                      </m:e>
                      <m:sup>
                        <m:d>
                          <m:dPr>
                            <m:ctrlPr>
                              <a:rPr lang="zh-CN" altLang="en-US" sz="2000" i="1" dirty="0">
                                <a:latin typeface="Cambria Math" panose="02040503050406030204" pitchFamily="18" charset="0"/>
                              </a:rPr>
                            </m:ctrlPr>
                          </m:dPr>
                          <m:e>
                            <m:r>
                              <a:rPr lang="zh-CN" altLang="en-US" sz="2000" dirty="0">
                                <a:latin typeface="Cambria Math" panose="02040503050406030204" pitchFamily="18" charset="0"/>
                              </a:rPr>
                              <m:t>ⅈ</m:t>
                            </m:r>
                          </m:e>
                        </m:d>
                      </m:sup>
                    </m:sSup>
                  </m:oMath>
                </a14:m>
                <a:r>
                  <a:rPr lang="zh-CN" altLang="en-US" sz="2000" dirty="0"/>
                  <a:t> 进行求解的话，那么在实际应用中效率会变得很低，那么有什么办法可以解决呢？</a:t>
                </a:r>
              </a:p>
            </p:txBody>
          </p:sp>
        </mc:Choice>
        <mc:Fallback xmlns="">
          <p:sp>
            <p:nvSpPr>
              <p:cNvPr id="3" name="文本框 2">
                <a:extLst>
                  <a:ext uri="{FF2B5EF4-FFF2-40B4-BE49-F238E27FC236}">
                    <a16:creationId xmlns:a16="http://schemas.microsoft.com/office/drawing/2014/main" id="{D36BC134-38A7-4783-86C9-6FED569D7237}"/>
                  </a:ext>
                </a:extLst>
              </p:cNvPr>
              <p:cNvSpPr txBox="1">
                <a:spLocks noRot="1" noChangeAspect="1" noMove="1" noResize="1" noEditPoints="1" noAdjustHandles="1" noChangeArrowheads="1" noChangeShapeType="1" noTextEdit="1"/>
              </p:cNvSpPr>
              <p:nvPr/>
            </p:nvSpPr>
            <p:spPr>
              <a:xfrm>
                <a:off x="581025" y="1889133"/>
                <a:ext cx="9791700" cy="728789"/>
              </a:xfrm>
              <a:prstGeom prst="rect">
                <a:avLst/>
              </a:prstGeom>
              <a:blipFill>
                <a:blip r:embed="rId2"/>
                <a:stretch>
                  <a:fillRect l="-622" t="-5042"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D207CA8-7012-4BF8-9A14-800E52878EC9}"/>
                  </a:ext>
                </a:extLst>
              </p:cNvPr>
              <p:cNvSpPr/>
              <p:nvPr/>
            </p:nvSpPr>
            <p:spPr>
              <a:xfrm>
                <a:off x="657225" y="2897220"/>
                <a:ext cx="9791700" cy="1917641"/>
              </a:xfrm>
              <a:prstGeom prst="rect">
                <a:avLst/>
              </a:prstGeom>
            </p:spPr>
            <p:txBody>
              <a:bodyPr wrap="square">
                <a:spAutoFit/>
              </a:bodyPr>
              <a:lstStyle/>
              <a:p>
                <a:r>
                  <a:rPr lang="zh-CN" altLang="en-US" sz="2000" dirty="0"/>
                  <a:t>既然计算很复杂，那我们能不能利用上一次计算的值的基础进行计算呢？</a:t>
                </a:r>
                <a:endParaRPr lang="en-US" altLang="zh-CN" sz="2000" dirty="0"/>
              </a:p>
              <a:p>
                <a:endParaRPr lang="en-US" altLang="zh-CN" sz="2000" dirty="0"/>
              </a:p>
              <a:p>
                <a:endParaRPr lang="en-US" altLang="zh-CN" sz="2000" dirty="0"/>
              </a:p>
              <a:p>
                <a:pPr>
                  <a:lnSpc>
                    <a:spcPct val="150000"/>
                  </a:lnSpc>
                </a:pPr>
                <a:r>
                  <a:rPr lang="zh-CN" altLang="en-US" sz="2000" dirty="0"/>
                  <a:t>这样的话就得要计算</a:t>
                </a:r>
                <a14:m>
                  <m:oMath xmlns:m="http://schemas.openxmlformats.org/officeDocument/2006/math">
                    <m:sSup>
                      <m:sSupPr>
                        <m:ctrlPr>
                          <a:rPr lang="zh-CN" altLang="en-US" sz="2000" i="1" dirty="0">
                            <a:latin typeface="Cambria Math" panose="02040503050406030204" pitchFamily="18" charset="0"/>
                          </a:rPr>
                        </m:ctrlPr>
                      </m:sSupPr>
                      <m:e>
                        <m:r>
                          <a:rPr lang="en-US" altLang="zh-CN" sz="2000" i="1" dirty="0">
                            <a:latin typeface="Cambria Math" panose="02040503050406030204" pitchFamily="18" charset="0"/>
                          </a:rPr>
                          <m:t> </m:t>
                        </m:r>
                        <m:r>
                          <a:rPr lang="zh-CN" altLang="en-US" sz="2000" i="1" dirty="0">
                            <a:latin typeface="Cambria Math" panose="02040503050406030204" pitchFamily="18" charset="0"/>
                          </a:rPr>
                          <m:t>𝑤</m:t>
                        </m:r>
                      </m:e>
                      <m:sup>
                        <m:d>
                          <m:dPr>
                            <m:ctrlPr>
                              <a:rPr lang="zh-CN" altLang="en-US" sz="2000" i="1" dirty="0">
                                <a:latin typeface="Cambria Math" panose="02040503050406030204" pitchFamily="18" charset="0"/>
                              </a:rPr>
                            </m:ctrlPr>
                          </m:dPr>
                          <m:e>
                            <m:r>
                              <a:rPr lang="zh-CN" altLang="en-US" sz="2000" dirty="0">
                                <a:latin typeface="Cambria Math" panose="02040503050406030204" pitchFamily="18" charset="0"/>
                              </a:rPr>
                              <m:t>ⅈ</m:t>
                            </m:r>
                          </m:e>
                        </m:d>
                      </m:sup>
                    </m:sSup>
                  </m:oMath>
                </a14:m>
                <a:r>
                  <a:rPr lang="zh-CN" altLang="en-US" sz="2000" dirty="0"/>
                  <a:t>的递归式，我们可以将上述问题转化成                                           ，而</a:t>
                </a:r>
                <a:r>
                  <a:rPr lang="en-US" altLang="zh-CN" sz="2000" dirty="0"/>
                  <a:t>q(x)</a:t>
                </a:r>
                <a:r>
                  <a:rPr lang="zh-CN" altLang="en-US" sz="2000" dirty="0"/>
                  <a:t>是我们自己构造的函数，所以这里我们只需要关心</a:t>
                </a:r>
                <a14:m>
                  <m:oMath xmlns:m="http://schemas.openxmlformats.org/officeDocument/2006/math">
                    <m:r>
                      <a:rPr lang="zh-CN" altLang="en-US" sz="2000" i="1">
                        <a:latin typeface="Cambria Math" panose="02040503050406030204" pitchFamily="18" charset="0"/>
                      </a:rPr>
                      <m:t>𝑃</m:t>
                    </m:r>
                    <m:d>
                      <m:dPr>
                        <m:ctrlPr>
                          <a:rPr lang="zh-CN" altLang="en-US" sz="2000" i="1">
                            <a:latin typeface="Cambria Math" panose="02040503050406030204" pitchFamily="18" charset="0"/>
                          </a:rPr>
                        </m:ctrlPr>
                      </m:dPr>
                      <m:e>
                        <m:d>
                          <m:dPr>
                            <m:begChr m:val=""/>
                            <m:end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𝑧</m:t>
                                </m:r>
                              </m:e>
                              <m:sub>
                                <m:r>
                                  <a:rPr lang="zh-CN" altLang="en-US" sz="2000">
                                    <a:latin typeface="Cambria Math" panose="02040503050406030204" pitchFamily="18" charset="0"/>
                                  </a:rPr>
                                  <m:t>1:</m:t>
                                </m:r>
                                <m:r>
                                  <a:rPr lang="zh-CN" altLang="en-US" sz="2000" i="1">
                                    <a:latin typeface="Cambria Math" panose="02040503050406030204" pitchFamily="18" charset="0"/>
                                  </a:rPr>
                                  <m:t>𝑡</m:t>
                                </m:r>
                              </m:sub>
                            </m:sSub>
                          </m:e>
                        </m:d>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a:latin typeface="Cambria Math" panose="02040503050406030204" pitchFamily="18" charset="0"/>
                              </a:rPr>
                              <m:t>1:</m:t>
                            </m:r>
                            <m:r>
                              <a:rPr lang="zh-CN" altLang="en-US" sz="2000" i="1">
                                <a:latin typeface="Cambria Math" panose="02040503050406030204" pitchFamily="18" charset="0"/>
                              </a:rPr>
                              <m:t>𝑡</m:t>
                            </m:r>
                          </m:sub>
                        </m:sSub>
                      </m:e>
                    </m:d>
                  </m:oMath>
                </a14:m>
                <a:r>
                  <a:rPr lang="zh-CN" altLang="en-US" sz="2000" dirty="0"/>
                  <a:t>的计算。</a:t>
                </a:r>
              </a:p>
            </p:txBody>
          </p:sp>
        </mc:Choice>
        <mc:Fallback xmlns="">
          <p:sp>
            <p:nvSpPr>
              <p:cNvPr id="4" name="矩形 3">
                <a:extLst>
                  <a:ext uri="{FF2B5EF4-FFF2-40B4-BE49-F238E27FC236}">
                    <a16:creationId xmlns:a16="http://schemas.microsoft.com/office/drawing/2014/main" id="{DD207CA8-7012-4BF8-9A14-800E52878EC9}"/>
                  </a:ext>
                </a:extLst>
              </p:cNvPr>
              <p:cNvSpPr>
                <a:spLocks noRot="1" noChangeAspect="1" noMove="1" noResize="1" noEditPoints="1" noAdjustHandles="1" noChangeArrowheads="1" noChangeShapeType="1" noTextEdit="1"/>
              </p:cNvSpPr>
              <p:nvPr/>
            </p:nvSpPr>
            <p:spPr>
              <a:xfrm>
                <a:off x="657225" y="2897220"/>
                <a:ext cx="9791700" cy="1917641"/>
              </a:xfrm>
              <a:prstGeom prst="rect">
                <a:avLst/>
              </a:prstGeom>
              <a:blipFill>
                <a:blip r:embed="rId3"/>
                <a:stretch>
                  <a:fillRect l="-685" t="-2540" r="-3176" b="-374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28CD572-A95F-436C-9A87-F248A19AEEAE}"/>
                  </a:ext>
                </a:extLst>
              </p:cNvPr>
              <p:cNvSpPr/>
              <p:nvPr/>
            </p:nvSpPr>
            <p:spPr>
              <a:xfrm>
                <a:off x="8149269" y="3759481"/>
                <a:ext cx="1970411" cy="539187"/>
              </a:xfrm>
              <a:prstGeom prst="rect">
                <a:avLst/>
              </a:prstGeom>
            </p:spPr>
            <p:txBody>
              <a:bodyPr wrap="none">
                <a:spAutoFit/>
              </a:bodyPr>
              <a:lstStyle/>
              <a:p>
                <a14:m>
                  <m:oMath xmlns:m="http://schemas.openxmlformats.org/officeDocument/2006/math">
                    <m:sSup>
                      <m:sSupPr>
                        <m:ctrlPr>
                          <a:rPr lang="zh-CN" altLang="en-US" i="1" dirty="0" smtClean="0">
                            <a:latin typeface="Cambria Math" panose="02040503050406030204" pitchFamily="18" charset="0"/>
                          </a:rPr>
                        </m:ctrlPr>
                      </m:sSupPr>
                      <m:e>
                        <m:r>
                          <a:rPr lang="zh-CN" altLang="en-US" i="1" dirty="0">
                            <a:latin typeface="Cambria Math" panose="02040503050406030204" pitchFamily="18" charset="0"/>
                          </a:rPr>
                          <m:t>𝑤</m:t>
                        </m:r>
                      </m:e>
                      <m:sup>
                        <m:d>
                          <m:dPr>
                            <m:ctrlPr>
                              <a:rPr lang="zh-CN" altLang="en-US" i="1" dirty="0">
                                <a:latin typeface="Cambria Math" panose="02040503050406030204" pitchFamily="18" charset="0"/>
                              </a:rPr>
                            </m:ctrlPr>
                          </m:dPr>
                          <m:e>
                            <m:r>
                              <a:rPr lang="zh-CN" altLang="en-US" dirty="0">
                                <a:latin typeface="Cambria Math" panose="02040503050406030204" pitchFamily="18" charset="0"/>
                              </a:rPr>
                              <m:t>ⅈ</m:t>
                            </m:r>
                          </m:e>
                        </m:d>
                      </m:sup>
                    </m:sSup>
                  </m:oMath>
                </a14:m>
                <a:r>
                  <a:rPr lang="zh-CN" altLang="en-US" dirty="0"/>
                  <a:t> </a:t>
                </a:r>
                <a14:m>
                  <m:oMath xmlns:m="http://schemas.openxmlformats.org/officeDocument/2006/math">
                    <m:r>
                      <a:rPr lang="en-US" altLang="zh-CN" b="0" i="0" smtClean="0">
                        <a:latin typeface="Cambria Math" panose="02040503050406030204" pitchFamily="18" charset="0"/>
                      </a:rPr>
                      <m:t>  </m:t>
                    </m:r>
                    <m:r>
                      <a:rPr lang="zh-CN" altLang="en-US">
                        <a:latin typeface="Cambria Math" panose="02040503050406030204" pitchFamily="18" charset="0"/>
                      </a:rPr>
                      <m:t>∝</m:t>
                    </m:r>
                  </m:oMath>
                </a14:m>
                <a:r>
                  <a:rPr lang="zh-CN" altLang="en-US" dirty="0"/>
                  <a:t>   </a:t>
                </a:r>
                <a14:m>
                  <m:oMath xmlns:m="http://schemas.openxmlformats.org/officeDocument/2006/math">
                    <m:f>
                      <m:fPr>
                        <m:ctrlPr>
                          <a:rPr lang="zh-CN" altLang="en-US" i="1" dirty="0">
                            <a:latin typeface="Cambria Math" panose="02040503050406030204" pitchFamily="18" charset="0"/>
                          </a:rPr>
                        </m:ctrlPr>
                      </m:fPr>
                      <m:num>
                        <m:r>
                          <a:rPr lang="zh-CN" altLang="en-US" i="1" dirty="0">
                            <a:latin typeface="Cambria Math" panose="02040503050406030204" pitchFamily="18" charset="0"/>
                          </a:rPr>
                          <m:t>𝑝</m:t>
                        </m:r>
                        <m:d>
                          <m:dPr>
                            <m:ctrlPr>
                              <a:rPr lang="zh-CN" altLang="en-US" i="1" dirty="0">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1:</m:t>
                                    </m:r>
                                    <m:r>
                                      <a:rPr lang="zh-CN" altLang="en-US" i="1">
                                        <a:latin typeface="Cambria Math" panose="02040503050406030204" pitchFamily="18" charset="0"/>
                                      </a:rPr>
                                      <m:t>𝑡</m:t>
                                    </m:r>
                                  </m:sub>
                                </m:sSub>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r>
                                  <a:rPr lang="zh-CN" altLang="en-US" i="1">
                                    <a:latin typeface="Cambria Math" panose="02040503050406030204" pitchFamily="18" charset="0"/>
                                  </a:rPr>
                                  <m:t>𝑡</m:t>
                                </m:r>
                              </m:sub>
                            </m:sSub>
                          </m:e>
                        </m:d>
                      </m:num>
                      <m:den>
                        <m:r>
                          <a:rPr lang="zh-CN" altLang="en-US" i="1" dirty="0">
                            <a:latin typeface="Cambria Math" panose="02040503050406030204" pitchFamily="18" charset="0"/>
                          </a:rPr>
                          <m:t>𝑞</m:t>
                        </m:r>
                        <m:d>
                          <m:dPr>
                            <m:ctrlPr>
                              <a:rPr lang="zh-CN" altLang="en-US" i="1" dirty="0">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a:latin typeface="Cambria Math" panose="02040503050406030204" pitchFamily="18" charset="0"/>
                                      </a:rPr>
                                      <m:t>1:</m:t>
                                    </m:r>
                                    <m:r>
                                      <a:rPr lang="zh-CN" altLang="en-US" i="1">
                                        <a:latin typeface="Cambria Math" panose="02040503050406030204" pitchFamily="18" charset="0"/>
                                      </a:rPr>
                                      <m:t>𝑡</m:t>
                                    </m:r>
                                  </m:sub>
                                </m:sSub>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r>
                                  <a:rPr lang="zh-CN" altLang="en-US" i="1">
                                    <a:latin typeface="Cambria Math" panose="02040503050406030204" pitchFamily="18" charset="0"/>
                                  </a:rPr>
                                  <m:t>𝑡</m:t>
                                </m:r>
                              </m:sub>
                            </m:sSub>
                          </m:e>
                        </m:d>
                      </m:den>
                    </m:f>
                  </m:oMath>
                </a14:m>
                <a:r>
                  <a:rPr lang="zh-CN" altLang="en-US" dirty="0"/>
                  <a:t> </a:t>
                </a:r>
              </a:p>
            </p:txBody>
          </p:sp>
        </mc:Choice>
        <mc:Fallback xmlns="">
          <p:sp>
            <p:nvSpPr>
              <p:cNvPr id="6" name="矩形 5">
                <a:extLst>
                  <a:ext uri="{FF2B5EF4-FFF2-40B4-BE49-F238E27FC236}">
                    <a16:creationId xmlns:a16="http://schemas.microsoft.com/office/drawing/2014/main" id="{B28CD572-A95F-436C-9A87-F248A19AEEAE}"/>
                  </a:ext>
                </a:extLst>
              </p:cNvPr>
              <p:cNvSpPr>
                <a:spLocks noRot="1" noChangeAspect="1" noMove="1" noResize="1" noEditPoints="1" noAdjustHandles="1" noChangeArrowheads="1" noChangeShapeType="1" noTextEdit="1"/>
              </p:cNvSpPr>
              <p:nvPr/>
            </p:nvSpPr>
            <p:spPr>
              <a:xfrm>
                <a:off x="8149269" y="3759481"/>
                <a:ext cx="1970411" cy="539187"/>
              </a:xfrm>
              <a:prstGeom prst="rect">
                <a:avLst/>
              </a:prstGeom>
              <a:blipFill>
                <a:blip r:embed="rId4"/>
                <a:stretch>
                  <a:fillRect t="-60227" b="-943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21303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E69FF6D-1F2B-4F68-A450-E40F91087DDD}"/>
                  </a:ext>
                </a:extLst>
              </p:cNvPr>
              <p:cNvSpPr txBox="1"/>
              <p:nvPr/>
            </p:nvSpPr>
            <p:spPr>
              <a:xfrm>
                <a:off x="514349" y="1830132"/>
                <a:ext cx="4960269" cy="3197735"/>
              </a:xfrm>
              <a:prstGeom prst="rect">
                <a:avLst/>
              </a:prstGeom>
              <a:noFill/>
            </p:spPr>
            <p:txBody>
              <a:bodyPr wrap="none" lIns="0" tIns="0" rIns="0" bIns="0" rtlCol="0">
                <a:spAutoFit/>
              </a:bodyPr>
              <a:lstStyle/>
              <a:p>
                <a:r>
                  <a:rPr lang="zh-CN" altLang="en-US" dirty="0"/>
                  <a:t>     </a:t>
                </a:r>
                <a14:m>
                  <m:oMath xmlns:m="http://schemas.openxmlformats.org/officeDocument/2006/math">
                    <m:r>
                      <a:rPr lang="zh-CN" altLang="en-US" i="1" smtClean="0">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1:</m:t>
                                </m:r>
                                <m:r>
                                  <a:rPr lang="zh-CN" altLang="en-US" i="1">
                                    <a:latin typeface="Cambria Math" panose="02040503050406030204" pitchFamily="18" charset="0"/>
                                  </a:rPr>
                                  <m:t>𝑡</m:t>
                                </m:r>
                              </m:sub>
                            </m:sSub>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r>
                              <a:rPr lang="zh-CN" altLang="en-US" i="1">
                                <a:latin typeface="Cambria Math" panose="02040503050406030204" pitchFamily="18" charset="0"/>
                              </a:rPr>
                              <m:t>𝑡</m:t>
                            </m:r>
                          </m:sub>
                        </m:sSub>
                      </m:e>
                    </m:d>
                    <m:r>
                      <a:rPr lang="en-US" altLang="zh-CN" b="0" i="1" smtClean="0">
                        <a:latin typeface="Cambria Math" panose="02040503050406030204" pitchFamily="18" charset="0"/>
                      </a:rPr>
                      <m:t> </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0">
                                    <a:latin typeface="Cambria Math" panose="02040503050406030204" pitchFamily="18" charset="0"/>
                                  </a:rPr>
                                  <m:t>1:</m:t>
                                </m:r>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r>
                                  <a:rPr lang="zh-CN" altLang="en-US" i="1">
                                    <a:latin typeface="Cambria Math" panose="02040503050406030204" pitchFamily="18" charset="0"/>
                                  </a:rPr>
                                  <m:t>𝑡</m:t>
                                </m:r>
                              </m:sub>
                            </m:sSub>
                          </m:e>
                        </m:d>
                      </m:num>
                      <m:den>
                        <m:r>
                          <a:rPr lang="zh-CN" altLang="en-US" i="1">
                            <a:latin typeface="Cambria Math" panose="02040503050406030204" pitchFamily="18" charset="0"/>
                          </a:rPr>
                          <m:t>𝑝</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r>
                                  <a:rPr lang="zh-CN" altLang="en-US" i="1">
                                    <a:latin typeface="Cambria Math" panose="02040503050406030204" pitchFamily="18" charset="0"/>
                                  </a:rPr>
                                  <m:t>𝑡</m:t>
                                </m:r>
                              </m:sub>
                            </m:sSub>
                          </m:e>
                        </m:d>
                      </m:den>
                    </m:f>
                  </m:oMath>
                </a14:m>
                <a:endParaRPr lang="en-US" altLang="zh-CN" i="1" dirty="0">
                  <a:latin typeface="Cambria Math" panose="02040503050406030204" pitchFamily="18" charset="0"/>
                </a:endParaRPr>
              </a:p>
              <a:p>
                <a:r>
                  <a:rPr lang="en-US" altLang="zh-CN" b="0" dirty="0"/>
                  <a:t> </a:t>
                </a:r>
                <a14:m>
                  <m:oMath xmlns:m="http://schemas.openxmlformats.org/officeDocument/2006/math">
                    <m:r>
                      <a:rPr lang="en-US" altLang="zh-CN" b="0" i="1" smtClean="0">
                        <a:latin typeface="Cambria Math" panose="02040503050406030204" pitchFamily="18" charset="0"/>
                      </a:rPr>
                      <m:t>=</m:t>
                    </m:r>
                    <m:f>
                      <m:fPr>
                        <m:ctrlPr>
                          <a:rPr lang="zh-CN" altLang="en-US" i="1" dirty="0" smtClean="0">
                            <a:latin typeface="Cambria Math" panose="02040503050406030204" pitchFamily="18" charset="0"/>
                          </a:rPr>
                        </m:ctrlPr>
                      </m:fPr>
                      <m:num>
                        <m:r>
                          <a:rPr lang="zh-CN" altLang="en-US" dirty="0">
                            <a:latin typeface="Cambria Math" panose="02040503050406030204" pitchFamily="18" charset="0"/>
                          </a:rPr>
                          <m:t>1</m:t>
                        </m:r>
                      </m:num>
                      <m:den>
                        <m:r>
                          <a:rPr lang="zh-CN" altLang="en-US" i="1" dirty="0">
                            <a:latin typeface="Cambria Math" panose="02040503050406030204" pitchFamily="18" charset="0"/>
                          </a:rPr>
                          <m:t>𝑐</m:t>
                        </m:r>
                      </m:den>
                    </m:f>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𝑧</m:t>
                            </m:r>
                          </m:e>
                          <m:sub>
                            <m:r>
                              <a:rPr lang="zh-CN" altLang="en-US" i="0" dirty="0">
                                <a:latin typeface="Cambria Math" panose="02040503050406030204" pitchFamily="18" charset="0"/>
                              </a:rPr>
                              <m:t>1:</m:t>
                            </m:r>
                            <m:r>
                              <a:rPr lang="zh-CN" altLang="en-US" i="1" dirty="0">
                                <a:latin typeface="Cambria Math" panose="02040503050406030204" pitchFamily="18" charset="0"/>
                              </a:rPr>
                              <m:t>𝑡</m:t>
                            </m:r>
                          </m:sub>
                        </m:sSub>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0" dirty="0">
                                <a:latin typeface="Cambria Math" panose="02040503050406030204" pitchFamily="18" charset="0"/>
                              </a:rPr>
                              <m:t>1:</m:t>
                            </m:r>
                            <m:r>
                              <a:rPr lang="zh-CN" altLang="en-US" i="1" dirty="0">
                                <a:latin typeface="Cambria Math" panose="02040503050406030204" pitchFamily="18" charset="0"/>
                              </a:rPr>
                              <m:t>𝑡</m:t>
                            </m:r>
                          </m:sub>
                        </m:sSub>
                      </m:e>
                    </m:d>
                  </m:oMath>
                </a14:m>
                <a:endParaRPr lang="en-US" altLang="zh-CN" i="1" dirty="0">
                  <a:latin typeface="Cambria Math" panose="02040503050406030204" pitchFamily="18" charset="0"/>
                </a:endParaRPr>
              </a:p>
              <a:p>
                <a:r>
                  <a:rPr lang="zh-CN" altLang="en-US" dirty="0"/>
                  <a:t> </a:t>
                </a:r>
                <a14:m>
                  <m:oMath xmlns:m="http://schemas.openxmlformats.org/officeDocument/2006/math">
                    <m:r>
                      <a:rPr lang="zh-CN" altLang="en-US"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1</m:t>
                        </m:r>
                      </m:num>
                      <m:den>
                        <m:r>
                          <m:rPr>
                            <m:nor/>
                          </m:rPr>
                          <a:rPr lang="en-US" altLang="zh-CN" dirty="0"/>
                          <m:t>C</m:t>
                        </m:r>
                      </m:den>
                    </m:f>
                    <m:r>
                      <a:rPr lang="zh-CN" altLang="en-US" i="1" dirty="0" smtClean="0">
                        <a:latin typeface="Cambria Math" panose="02040503050406030204" pitchFamily="18" charset="0"/>
                      </a:rPr>
                      <m:t>𝑃</m:t>
                    </m:r>
                    <m:d>
                      <m:dPr>
                        <m:ctrlPr>
                          <a:rPr lang="zh-CN" altLang="en-US" i="1" dirty="0">
                            <a:latin typeface="Cambria Math" panose="02040503050406030204" pitchFamily="18" charset="0"/>
                          </a:rPr>
                        </m:ctrlPr>
                      </m:dPr>
                      <m:e>
                        <m:d>
                          <m:dPr>
                            <m:begChr m:val=""/>
                            <m:endChr m:val="|"/>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e>
                        </m:d>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𝑧</m:t>
                            </m:r>
                          </m:e>
                          <m:sub>
                            <m:r>
                              <a:rPr lang="zh-CN" altLang="en-US" i="0" dirty="0">
                                <a:latin typeface="Cambria Math" panose="02040503050406030204" pitchFamily="18" charset="0"/>
                              </a:rPr>
                              <m:t>1:</m:t>
                            </m:r>
                            <m:r>
                              <a:rPr lang="zh-CN" altLang="en-US" i="1" dirty="0">
                                <a:latin typeface="Cambria Math" panose="02040503050406030204" pitchFamily="18" charset="0"/>
                              </a:rPr>
                              <m:t>𝑡</m:t>
                            </m:r>
                          </m:sub>
                        </m:sSub>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0" dirty="0">
                                <a:latin typeface="Cambria Math" panose="02040503050406030204" pitchFamily="18" charset="0"/>
                              </a:rPr>
                              <m:t>1:</m:t>
                            </m:r>
                            <m:r>
                              <a:rPr lang="zh-CN" altLang="en-US" i="1" dirty="0">
                                <a:latin typeface="Cambria Math" panose="02040503050406030204" pitchFamily="18" charset="0"/>
                              </a:rPr>
                              <m:t>𝑡</m:t>
                            </m:r>
                            <m:r>
                              <a:rPr lang="zh-CN" altLang="en-US" i="0" dirty="0">
                                <a:latin typeface="Cambria Math" panose="02040503050406030204" pitchFamily="18" charset="0"/>
                              </a:rPr>
                              <m:t>−1</m:t>
                            </m:r>
                          </m:sub>
                        </m:sSub>
                      </m:e>
                    </m:d>
                    <m:r>
                      <a:rPr lang="zh-CN" altLang="en-US" i="0" dirty="0">
                        <a:latin typeface="Cambria Math" panose="02040503050406030204" pitchFamily="18" charset="0"/>
                      </a:rPr>
                      <m:t>⋅</m:t>
                    </m:r>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𝑧</m:t>
                            </m:r>
                          </m:e>
                          <m:sub>
                            <m:r>
                              <a:rPr lang="zh-CN" altLang="en-US" i="0" dirty="0">
                                <a:latin typeface="Cambria Math" panose="02040503050406030204" pitchFamily="18" charset="0"/>
                              </a:rPr>
                              <m:t>1:</m:t>
                            </m:r>
                            <m:r>
                              <a:rPr lang="zh-CN" altLang="en-US" i="1" dirty="0">
                                <a:latin typeface="Cambria Math" panose="02040503050406030204" pitchFamily="18" charset="0"/>
                              </a:rPr>
                              <m:t>𝑡</m:t>
                            </m:r>
                          </m:sub>
                        </m:sSub>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0" dirty="0">
                                <a:latin typeface="Cambria Math" panose="02040503050406030204" pitchFamily="18" charset="0"/>
                              </a:rPr>
                              <m:t>1:</m:t>
                            </m:r>
                            <m:r>
                              <a:rPr lang="zh-CN" altLang="en-US" i="1" dirty="0">
                                <a:latin typeface="Cambria Math" panose="02040503050406030204" pitchFamily="18" charset="0"/>
                              </a:rPr>
                              <m:t>𝑡</m:t>
                            </m:r>
                            <m:r>
                              <a:rPr lang="zh-CN" altLang="en-US" i="0" dirty="0">
                                <a:latin typeface="Cambria Math" panose="02040503050406030204" pitchFamily="18" charset="0"/>
                              </a:rPr>
                              <m:t>−1</m:t>
                            </m:r>
                          </m:sub>
                        </m:sSub>
                      </m:e>
                    </m:d>
                  </m:oMath>
                </a14:m>
                <a:endParaRPr lang="en-US" altLang="zh-CN" i="1" dirty="0">
                  <a:latin typeface="Cambria Math" panose="02040503050406030204" pitchFamily="18" charset="0"/>
                </a:endParaRPr>
              </a:p>
              <a:p>
                <a:r>
                  <a:rPr lang="en-US" altLang="zh-CN" b="0" dirty="0"/>
                  <a:t> </a:t>
                </a:r>
                <a14:m>
                  <m:oMath xmlns:m="http://schemas.openxmlformats.org/officeDocument/2006/math">
                    <m:r>
                      <a:rPr lang="en-US" altLang="zh-CN" b="0" i="0" dirty="0" smtClean="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nor/>
                          </m:rPr>
                          <a:rPr lang="en-US" altLang="zh-CN" dirty="0"/>
                          <m:t>C</m:t>
                        </m:r>
                      </m:den>
                    </m:f>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r>
                          <a:rPr lang="zh-CN" altLang="en-US" dirty="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r>
                          <m:rPr>
                            <m:nor/>
                          </m:rPr>
                          <a:rPr lang="zh-CN" altLang="en-US" dirty="0"/>
                          <m:t> </m:t>
                        </m:r>
                      </m:e>
                    </m:d>
                    <m:r>
                      <a:rPr lang="en-US" altLang="zh-CN" i="1" dirty="0">
                        <a:latin typeface="Cambria Math" panose="02040503050406030204" pitchFamily="18" charset="0"/>
                      </a:rPr>
                      <m:t>·</m:t>
                    </m:r>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𝑧</m:t>
                            </m:r>
                          </m:e>
                          <m:sub>
                            <m:r>
                              <a:rPr lang="zh-CN" altLang="en-US" dirty="0">
                                <a:latin typeface="Cambria Math" panose="02040503050406030204" pitchFamily="18" charset="0"/>
                              </a:rPr>
                              <m:t>1:</m:t>
                            </m:r>
                            <m:r>
                              <a:rPr lang="zh-CN" altLang="en-US" i="1" dirty="0">
                                <a:latin typeface="Cambria Math" panose="02040503050406030204" pitchFamily="18" charset="0"/>
                              </a:rPr>
                              <m:t>𝑡</m:t>
                            </m:r>
                          </m:sub>
                        </m:sSub>
                        <m:r>
                          <a:rPr lang="zh-CN" altLang="en-US"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oMath>
                </a14:m>
                <a:endParaRPr lang="en-US" altLang="zh-CN" dirty="0"/>
              </a:p>
              <a:p>
                <a:r>
                  <a:rPr lang="zh-CN" altLang="en-US" dirty="0"/>
                  <a:t> </a:t>
                </a:r>
                <a14:m>
                  <m:oMath xmlns:m="http://schemas.openxmlformats.org/officeDocument/2006/math">
                    <m:r>
                      <a:rPr lang="en-US" altLang="zh-CN"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nor/>
                          </m:rPr>
                          <a:rPr lang="en-US" altLang="zh-CN" dirty="0"/>
                          <m:t>C</m:t>
                        </m:r>
                      </m:den>
                    </m:f>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r>
                          <a:rPr lang="zh-CN" altLang="en-US" dirty="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r>
                          <m:rPr>
                            <m:nor/>
                          </m:rPr>
                          <a:rPr lang="zh-CN" altLang="en-US" dirty="0"/>
                          <m:t> </m:t>
                        </m:r>
                      </m:e>
                    </m:d>
                    <m:r>
                      <a:rPr lang="en-US" altLang="zh-CN" i="1" dirty="0">
                        <a:latin typeface="Cambria Math" panose="02040503050406030204" pitchFamily="18" charset="0"/>
                      </a:rPr>
                      <m:t>·</m:t>
                    </m:r>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r>
                              <a:rPr lang="zh-CN" altLang="en-US">
                                <a:latin typeface="Cambria Math" panose="02040503050406030204" pitchFamily="18" charset="0"/>
                              </a:rPr>
                              <m:t>−1</m:t>
                            </m:r>
                          </m:sub>
                        </m:sSub>
                        <m:r>
                          <m:rPr>
                            <m:nor/>
                          </m:rPr>
                          <a:rPr lang="zh-CN" altLang="en-US" dirty="0"/>
                          <m:t> </m:t>
                        </m:r>
                        <m:r>
                          <a:rPr lang="zh-CN" altLang="en-US"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dirty="0">
                                    <a:latin typeface="Cambria Math" panose="02040503050406030204" pitchFamily="18" charset="0"/>
                                  </a:rPr>
                                </m:ctrlPr>
                              </m:sSubPr>
                              <m:e>
                                <m:r>
                                  <a:rPr lang="en-US" altLang="zh-CN" b="0" i="1" dirty="0" smtClean="0">
                                    <a:latin typeface="Cambria Math" panose="02040503050406030204" pitchFamily="18" charset="0"/>
                                  </a:rPr>
                                  <m:t>𝑧</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oMath>
                </a14:m>
                <a:r>
                  <a:rPr lang="zh-CN" altLang="en-US" dirty="0"/>
                  <a:t> </a:t>
                </a:r>
                <a:endParaRPr lang="en-US" altLang="zh-CN" dirty="0">
                  <a:latin typeface="Cambria Math" panose="02040503050406030204" pitchFamily="18" charset="0"/>
                </a:endParaRPr>
              </a:p>
              <a:p>
                <a14:m>
                  <m:oMath xmlns:m="http://schemas.openxmlformats.org/officeDocument/2006/math">
                    <m:r>
                      <a:rPr lang="en-US" altLang="zh-CN" b="0" i="0" dirty="0" smtClean="0">
                        <a:latin typeface="Cambria Math" panose="02040503050406030204" pitchFamily="18" charset="0"/>
                      </a:rPr>
                      <m:t> </m:t>
                    </m:r>
                    <m:r>
                      <a:rPr lang="en-US" altLang="zh-CN"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nor/>
                          </m:rPr>
                          <a:rPr lang="en-US" altLang="zh-CN" dirty="0"/>
                          <m:t>C</m:t>
                        </m:r>
                      </m:den>
                    </m:f>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r>
                          <a:rPr lang="zh-CN" altLang="en-US" dirty="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r>
                          <m:rPr>
                            <m:nor/>
                          </m:rPr>
                          <a:rPr lang="zh-CN" altLang="en-US" dirty="0"/>
                          <m:t> </m:t>
                        </m:r>
                      </m:e>
                    </m:d>
                    <m:r>
                      <a:rPr lang="en-US" altLang="zh-CN" i="1" dirty="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𝑧</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r>
                          <a:rPr lang="zh-CN" altLang="en-US"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oMath>
                </a14:m>
                <a:r>
                  <a:rPr lang="en-US" altLang="zh-CN" i="1" dirty="0">
                    <a:latin typeface="Cambria Math" panose="02040503050406030204" pitchFamily="18" charset="0"/>
                  </a:rPr>
                  <a:t> </a:t>
                </a:r>
              </a:p>
              <a:p>
                <a:r>
                  <a:rPr lang="en-US" altLang="zh-CN" dirty="0"/>
                  <a:t> </a:t>
                </a:r>
                <a14:m>
                  <m:oMath xmlns:m="http://schemas.openxmlformats.org/officeDocument/2006/math">
                    <m:r>
                      <a:rPr lang="en-US" altLang="zh-CN"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m:rPr>
                            <m:nor/>
                          </m:rPr>
                          <a:rPr lang="en-US" altLang="zh-CN" dirty="0"/>
                          <m:t>C</m:t>
                        </m:r>
                      </m:den>
                    </m:f>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r>
                          <a:rPr lang="zh-CN" altLang="en-US" dirty="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r>
                          <m:rPr>
                            <m:nor/>
                          </m:rPr>
                          <a:rPr lang="zh-CN" altLang="en-US" dirty="0"/>
                          <m:t> </m:t>
                        </m:r>
                      </m:e>
                    </m:d>
                    <m:r>
                      <a:rPr lang="en-US" altLang="zh-CN" i="1" dirty="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𝑧</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oMath>
                </a14:m>
                <a:endParaRPr lang="en-US" altLang="zh-CN" dirty="0"/>
              </a:p>
              <a:p>
                <a:r>
                  <a:rPr lang="en-US" altLang="zh-CN" dirty="0"/>
                  <a:t> </a:t>
                </a:r>
                <a14:m>
                  <m:oMath xmlns:m="http://schemas.openxmlformats.org/officeDocument/2006/math">
                    <m:r>
                      <a:rPr lang="en-US" altLang="zh-CN" dirty="0" smtClean="0">
                        <a:latin typeface="Cambria Math" panose="02040503050406030204" pitchFamily="18" charset="0"/>
                      </a:rPr>
                      <m:t>=</m:t>
                    </m:r>
                  </m:oMath>
                </a14:m>
                <a:r>
                  <a:rPr lang="en-US" altLang="zh-CN" dirty="0"/>
                  <a:t> </a:t>
                </a:r>
                <a14:m>
                  <m:oMath xmlns:m="http://schemas.openxmlformats.org/officeDocument/2006/math">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𝐷</m:t>
                        </m:r>
                      </m:num>
                      <m:den>
                        <m:r>
                          <a:rPr lang="en-US" altLang="zh-CN" i="1" dirty="0" smtClean="0">
                            <a:latin typeface="Cambria Math" panose="02040503050406030204" pitchFamily="18" charset="0"/>
                          </a:rPr>
                          <m:t>𝐶</m:t>
                        </m:r>
                      </m:den>
                    </m:f>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𝑡</m:t>
                            </m:r>
                          </m:sub>
                        </m:sSub>
                        <m:r>
                          <a:rPr lang="zh-CN" altLang="en-US" dirty="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r>
                          <m:rPr>
                            <m:nor/>
                          </m:rPr>
                          <a:rPr lang="zh-CN" altLang="en-US" dirty="0"/>
                          <m:t> </m:t>
                        </m:r>
                      </m:e>
                    </m:d>
                    <m:r>
                      <a:rPr lang="en-US" altLang="zh-CN" i="1" dirty="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sub>
                            </m:sSub>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𝑧</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sSub>
                              <m:sSubPr>
                                <m:ctrlPr>
                                  <a:rPr lang="zh-CN" altLang="en-US" i="1" dirty="0">
                                    <a:latin typeface="Cambria Math" panose="02040503050406030204" pitchFamily="18" charset="0"/>
                                  </a:rPr>
                                </m:ctrlPr>
                              </m:sSubPr>
                              <m:e>
                                <m:r>
                                  <a:rPr lang="en-US" altLang="zh-CN" i="1" dirty="0">
                                    <a:latin typeface="Cambria Math" panose="02040503050406030204" pitchFamily="18" charset="0"/>
                                  </a:rPr>
                                  <m:t>𝑧</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oMath>
                </a14:m>
                <a:endParaRPr lang="en-US" altLang="zh-CN" dirty="0"/>
              </a:p>
            </p:txBody>
          </p:sp>
        </mc:Choice>
        <mc:Fallback xmlns="">
          <p:sp>
            <p:nvSpPr>
              <p:cNvPr id="2" name="文本框 1">
                <a:extLst>
                  <a:ext uri="{FF2B5EF4-FFF2-40B4-BE49-F238E27FC236}">
                    <a16:creationId xmlns:a16="http://schemas.microsoft.com/office/drawing/2014/main" id="{8E69FF6D-1F2B-4F68-A450-E40F91087DDD}"/>
                  </a:ext>
                </a:extLst>
              </p:cNvPr>
              <p:cNvSpPr txBox="1">
                <a:spLocks noRot="1" noChangeAspect="1" noMove="1" noResize="1" noEditPoints="1" noAdjustHandles="1" noChangeArrowheads="1" noChangeShapeType="1" noTextEdit="1"/>
              </p:cNvSpPr>
              <p:nvPr/>
            </p:nvSpPr>
            <p:spPr>
              <a:xfrm>
                <a:off x="514349" y="1830132"/>
                <a:ext cx="4960269" cy="3197735"/>
              </a:xfrm>
              <a:prstGeom prst="rect">
                <a:avLst/>
              </a:prstGeom>
              <a:blipFill>
                <a:blip r:embed="rId2"/>
                <a:stretch>
                  <a:fillRect l="-123" t="-12762" b="-2019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EC4961C0-6FE2-4746-BA9E-B5B5CB441838}"/>
              </a:ext>
            </a:extLst>
          </p:cNvPr>
          <p:cNvSpPr txBox="1"/>
          <p:nvPr/>
        </p:nvSpPr>
        <p:spPr>
          <a:xfrm>
            <a:off x="514349" y="150108"/>
            <a:ext cx="7877175"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Sequential Important Sampling </a:t>
            </a:r>
            <a:endParaRPr lang="zh-CN" altLang="en-US" sz="28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EA1606A-4CA3-4FEB-80CA-A8C2C63BD5FA}"/>
                  </a:ext>
                </a:extLst>
              </p:cNvPr>
              <p:cNvSpPr txBox="1"/>
              <p:nvPr/>
            </p:nvSpPr>
            <p:spPr>
              <a:xfrm>
                <a:off x="514349" y="5308115"/>
                <a:ext cx="9922140" cy="387927"/>
              </a:xfrm>
              <a:prstGeom prst="rect">
                <a:avLst/>
              </a:prstGeom>
              <a:noFill/>
            </p:spPr>
            <p:txBody>
              <a:bodyPr wrap="none" rtlCol="0">
                <a:spAutoFit/>
              </a:bodyPr>
              <a:lstStyle/>
              <a:p>
                <a:r>
                  <a:rPr lang="zh-CN" altLang="en-US" dirty="0"/>
                  <a:t>这样我们就得到了解决</a:t>
                </a:r>
                <a14:m>
                  <m:oMath xmlns:m="http://schemas.openxmlformats.org/officeDocument/2006/math">
                    <m:sSup>
                      <m:sSupPr>
                        <m:ctrlPr>
                          <a:rPr lang="zh-CN" altLang="en-US" i="1" dirty="0">
                            <a:latin typeface="Cambria Math" panose="02040503050406030204" pitchFamily="18" charset="0"/>
                          </a:rPr>
                        </m:ctrlPr>
                      </m:sSupPr>
                      <m:e>
                        <m:r>
                          <a:rPr lang="en-US" altLang="zh-CN" i="1" dirty="0">
                            <a:latin typeface="Cambria Math" panose="02040503050406030204" pitchFamily="18" charset="0"/>
                          </a:rPr>
                          <m:t> </m:t>
                        </m:r>
                        <m:r>
                          <a:rPr lang="zh-CN" altLang="en-US" i="1" dirty="0">
                            <a:latin typeface="Cambria Math" panose="02040503050406030204" pitchFamily="18" charset="0"/>
                          </a:rPr>
                          <m:t>𝑤</m:t>
                        </m:r>
                      </m:e>
                      <m:sup>
                        <m:d>
                          <m:dPr>
                            <m:ctrlPr>
                              <a:rPr lang="zh-CN" altLang="en-US" i="1" dirty="0">
                                <a:latin typeface="Cambria Math" panose="02040503050406030204" pitchFamily="18" charset="0"/>
                              </a:rPr>
                            </m:ctrlPr>
                          </m:dPr>
                          <m:e>
                            <m:r>
                              <a:rPr lang="zh-CN" altLang="en-US" dirty="0">
                                <a:latin typeface="Cambria Math" panose="02040503050406030204" pitchFamily="18" charset="0"/>
                              </a:rPr>
                              <m:t>ⅈ</m:t>
                            </m:r>
                          </m:e>
                        </m:d>
                      </m:sup>
                    </m:sSup>
                  </m:oMath>
                </a14:m>
                <a:r>
                  <a:rPr lang="zh-CN" altLang="en-US" dirty="0"/>
                  <a:t>难计算的方法，这种拓展我们叫做</a:t>
                </a:r>
                <a:r>
                  <a:rPr lang="en-US" altLang="zh-CN" dirty="0">
                    <a:latin typeface="微软雅黑" panose="020B0503020204020204" pitchFamily="34" charset="-122"/>
                    <a:ea typeface="微软雅黑" panose="020B0503020204020204" pitchFamily="34" charset="-122"/>
                  </a:rPr>
                  <a:t>Sequential Important Sampling </a:t>
                </a:r>
                <a:endParaRPr lang="zh-CN" altLang="en-US" dirty="0"/>
              </a:p>
            </p:txBody>
          </p:sp>
        </mc:Choice>
        <mc:Fallback xmlns="">
          <p:sp>
            <p:nvSpPr>
              <p:cNvPr id="9" name="文本框 8">
                <a:extLst>
                  <a:ext uri="{FF2B5EF4-FFF2-40B4-BE49-F238E27FC236}">
                    <a16:creationId xmlns:a16="http://schemas.microsoft.com/office/drawing/2014/main" id="{CEA1606A-4CA3-4FEB-80CA-A8C2C63BD5FA}"/>
                  </a:ext>
                </a:extLst>
              </p:cNvPr>
              <p:cNvSpPr txBox="1">
                <a:spLocks noRot="1" noChangeAspect="1" noMove="1" noResize="1" noEditPoints="1" noAdjustHandles="1" noChangeArrowheads="1" noChangeShapeType="1" noTextEdit="1"/>
              </p:cNvSpPr>
              <p:nvPr/>
            </p:nvSpPr>
            <p:spPr>
              <a:xfrm>
                <a:off x="514349" y="5308115"/>
                <a:ext cx="9922140" cy="387927"/>
              </a:xfrm>
              <a:prstGeom prst="rect">
                <a:avLst/>
              </a:prstGeom>
              <a:blipFill>
                <a:blip r:embed="rId3"/>
                <a:stretch>
                  <a:fillRect l="-491" t="-11111"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A155C43-C7FF-4CE4-A972-E58D50CC7426}"/>
                  </a:ext>
                </a:extLst>
              </p:cNvPr>
              <p:cNvSpPr txBox="1"/>
              <p:nvPr/>
            </p:nvSpPr>
            <p:spPr>
              <a:xfrm>
                <a:off x="514349" y="1180552"/>
                <a:ext cx="10563225" cy="369332"/>
              </a:xfrm>
              <a:prstGeom prst="rect">
                <a:avLst/>
              </a:prstGeom>
              <a:noFill/>
            </p:spPr>
            <p:txBody>
              <a:bodyPr wrap="square" rtlCol="0">
                <a:spAutoFit/>
              </a:bodyPr>
              <a:lstStyle/>
              <a:p>
                <a:r>
                  <a:rPr lang="zh-CN" altLang="en-US" dirty="0"/>
                  <a:t>为了方便输入， </a:t>
                </a:r>
                <a14:m>
                  <m:oMath xmlns:m="http://schemas.openxmlformats.org/officeDocument/2006/math">
                    <m:r>
                      <a:rPr lang="zh-CN" altLang="en-US" i="1" dirty="0">
                        <a:latin typeface="Cambria Math" panose="02040503050406030204" pitchFamily="18" charset="0"/>
                      </a:rPr>
                      <m:t>这里将</m:t>
                    </m:r>
                    <m:r>
                      <a:rPr lang="en-US" altLang="zh-CN" b="0" i="1" dirty="0" smtClean="0">
                        <a:latin typeface="Cambria Math" panose="02040503050406030204" pitchFamily="18" charset="0"/>
                      </a:rPr>
                      <m:t> </m:t>
                    </m:r>
                    <m:r>
                      <a:rPr lang="zh-CN" altLang="en-US" i="1">
                        <a:latin typeface="Cambria Math" panose="02040503050406030204" pitchFamily="18" charset="0"/>
                      </a:rPr>
                      <m:t>𝑝</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a:latin typeface="Cambria Math" panose="02040503050406030204" pitchFamily="18" charset="0"/>
                              </a:rPr>
                              <m:t>1:</m:t>
                            </m:r>
                            <m:r>
                              <a:rPr lang="zh-CN" altLang="en-US" i="1">
                                <a:latin typeface="Cambria Math" panose="02040503050406030204" pitchFamily="18" charset="0"/>
                              </a:rPr>
                              <m:t>𝑡</m:t>
                            </m:r>
                          </m:sub>
                        </m:sSub>
                      </m:e>
                    </m:d>
                  </m:oMath>
                </a14:m>
                <a:r>
                  <a:rPr lang="zh-CN" altLang="en-US" dirty="0"/>
                  <a:t>记为</a:t>
                </a:r>
                <a:r>
                  <a:rPr lang="en-US" altLang="zh-CN" dirty="0"/>
                  <a:t>C</a:t>
                </a:r>
                <a:r>
                  <a:rPr lang="zh-CN" altLang="en-US" dirty="0"/>
                  <a:t>，将</a:t>
                </a:r>
                <a14:m>
                  <m:oMath xmlns:m="http://schemas.openxmlformats.org/officeDocument/2006/math">
                    <m:r>
                      <a:rPr lang="zh-CN" altLang="en-US" i="1" dirty="0">
                        <a:latin typeface="Cambria Math" panose="02040503050406030204" pitchFamily="18" charset="0"/>
                      </a:rPr>
                      <m:t>𝑃</m:t>
                    </m:r>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dirty="0">
                                <a:latin typeface="Cambria Math" panose="02040503050406030204" pitchFamily="18" charset="0"/>
                              </a:rPr>
                              <m:t>1:</m:t>
                            </m:r>
                            <m:r>
                              <a:rPr lang="zh-CN" altLang="en-US" i="1" dirty="0">
                                <a:latin typeface="Cambria Math" panose="02040503050406030204" pitchFamily="18" charset="0"/>
                              </a:rPr>
                              <m:t>𝑡</m:t>
                            </m:r>
                            <m:r>
                              <a:rPr lang="zh-CN" altLang="en-US" dirty="0">
                                <a:latin typeface="Cambria Math" panose="02040503050406030204" pitchFamily="18" charset="0"/>
                              </a:rPr>
                              <m:t>−1</m:t>
                            </m:r>
                          </m:sub>
                        </m:sSub>
                      </m:e>
                    </m:d>
                  </m:oMath>
                </a14:m>
                <a:r>
                  <a:rPr lang="zh-CN" altLang="en-US" dirty="0"/>
                  <a:t>记为</a:t>
                </a:r>
                <a:r>
                  <a:rPr lang="en-US" altLang="zh-CN" dirty="0"/>
                  <a:t>D</a:t>
                </a:r>
                <a:r>
                  <a:rPr lang="zh-CN" altLang="en-US" dirty="0"/>
                  <a:t>，因为</a:t>
                </a:r>
                <a:r>
                  <a:rPr lang="en-US" altLang="zh-CN" dirty="0"/>
                  <a:t>x</a:t>
                </a:r>
                <a:r>
                  <a:rPr lang="zh-CN" altLang="en-US" dirty="0"/>
                  <a:t>是观测变量，所以都是可以直接计算的。</a:t>
                </a:r>
              </a:p>
            </p:txBody>
          </p:sp>
        </mc:Choice>
        <mc:Fallback xmlns="">
          <p:sp>
            <p:nvSpPr>
              <p:cNvPr id="10" name="文本框 9">
                <a:extLst>
                  <a:ext uri="{FF2B5EF4-FFF2-40B4-BE49-F238E27FC236}">
                    <a16:creationId xmlns:a16="http://schemas.microsoft.com/office/drawing/2014/main" id="{9A155C43-C7FF-4CE4-A972-E58D50CC7426}"/>
                  </a:ext>
                </a:extLst>
              </p:cNvPr>
              <p:cNvSpPr txBox="1">
                <a:spLocks noRot="1" noChangeAspect="1" noMove="1" noResize="1" noEditPoints="1" noAdjustHandles="1" noChangeArrowheads="1" noChangeShapeType="1" noTextEdit="1"/>
              </p:cNvSpPr>
              <p:nvPr/>
            </p:nvSpPr>
            <p:spPr>
              <a:xfrm>
                <a:off x="514349" y="1180552"/>
                <a:ext cx="10563225" cy="369332"/>
              </a:xfrm>
              <a:prstGeom prst="rect">
                <a:avLst/>
              </a:prstGeom>
              <a:blipFill>
                <a:blip r:embed="rId4"/>
                <a:stretch>
                  <a:fillRect l="-462" t="-15000" r="-2654"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85986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DDA9755-DFD2-4348-ADBE-FD9DC8D593A1"/>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DJTSk8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MlNKT/fEdVHkAwAAjRAAACcAAAB1bml2ZXJzYWwvZmxhc2hfcHVibGlzaGluZ19zZXR0aW5ncy54bWzlWN1y2jgUvucpNN7pZTFJ89eMIZNNYMqUABvcbXPFCOsEayNLriVD6dU+zT5Yn6RHFhBYaGLapdOZnUwmWDrnO+d85w8nuPiUCDKBTHMl695BteYRkJFiXI7r3ruw9fLMI9pQyahQEuqeVB65aFSCNB8JruMBGIOimiCM1OepqXuxMem570+n0yrXaWZvlcgN4utqpBI/zUCDNJD5qaAz/GNmKWhvjlACAH8TJedqjUqFkMAh3SiWCyCcoeeS26CoaAmqY893YiMaPYwzlUt2pYTKSDYe1b3fzi7tz0LGQV3zBKTlRDfw0B6bc8oYt15QMeCfgcTAxzG6e3rkkSlnJq57r2qHFgbF/U2YAtzFTi3MlUISpJnjJ2Aoo4a6R2fQwCejFwfuiM0kTXgU4g2xBNS963A46LSvm8NuL2wOhm/Cm47zYQelsPkh3EEpbIedZin5q95N/7J7N3zf/H3QDsvpvLnrN2877e7bYdjrdcJ2/1ELaV1jJfDXaQuQXpVnESxZC0ycJyNJucBK/ReXGgzWuqDZGELV4pjKeyo0eOSvFMZ/5FRwM8OWqGFLPACklzqFyNza3NU9k+XgPcI5QHQME7osjOPXy8I4PVsL3XfWH8Pa6mWAhZ5SOeuosfrJrh8cnyx9Pzx5xvltbgbUGBrFWP0YT+Fb4K8eLcTulVxLi30mIyXYMiJIRsC6NIGVph48cNlCyQOP3GMBCYz1MuNUeIQbjD1aKut8pA03xfBorUoSxMIpB+RmsMFFFNNMr1XLknbbuVHjvcoFIzOVE8EfgBhFsO7yBD/FQFZbnNxnKilOcQoZogVHixMOU2AXjkcH+C1Dd2giyVHTUizAOAsfc/6ZjOBeZYgLdIIDEs+5dvjVnYBTqvUjKF34+MI1ert73fzwwgZI2YTKaEdwTDgkqdkLPp0RqcxCD+mIaK6hSArjrLgrE1v1+9OgeZILl+b/Ohkr0HtMyX6s7JKYZz0obTamk6IRbXMV0NiCHFPiMPEiwnHBZQ5lASMqiZJiRmiE60Tbtp5wlWs8cQ3soPX3e+j0CZfF0xhHG1rMGGSlIGsHh6+Ojk9Oz16fV/0vf//z8kml+aLtC2rNuU179c11/ozWE0v9Gc0nVvuGbktlia1WtuHv9u8s8820ObwD3y6V7Tum2IW/4orpvQuRp2aZSijoKCPYv23+WQoQmS1V1eXMdntlpHpvy0jduj3bX9mxpVzAuTx2cwYns+AJx7raW5f9lMr9oW9Hruz3U7m/LmU/0uz/F8bc0/L1au19KvC3vr7am4RLniCPdqUt33kbx0c1fEPbelWpINr6vxAala9QSwMEFAACAAgAMlNKTxmOX8+6AgAAUgoAACEAAAB1bml2ZXJzYWwvZmxhc2hfc2tpbl9zZXR0aW5ncy54bWyVVm1v2jAQ/r5fgdj3pnulk1ykljKpUrdWa8V3JzkSC8eObIeOfz+/EhsSYJwq4bvn8Z3vjSK5IWz+YTJBBadcvIJShFXSaIJuQsrbad4pxdlVwZkCpq4YFw2m0/nHn/aDMos8x+JbEJdy1riA3s3Mfi6heB/fZkbGCAVvWsx2T7ziVzkuNpXgHSvPhlbvWhCUsI1GXv+YLZajDiiR6lFBk8S0vDFyGaUVICWYkL4vjZxlUZwDDZ6u7edCTu/q9OsPaFsiibK0u09GxmgtriBN8s2dkXE807enVZkZOU1Q8Fdp6JfPRkahFO9ApJc/fDUyyuBt1/5Pj7SCVyahKed0EfccynGpx89EdW3kLME8yDg6WwWfHvvWhwjkv8Zzj8y4Ck5fTF4PFoIpek5hrkQHKAsnZ5M1f3/ulJ4PmK8xlRoQq3rQiw76BXcyXJPqetwfeCesjEBe0SNWnHYNLFy8ETDV9/jF4t6uiji+vS4KUMDWK6MIe2WP/K3TeoSMlD3ylZISnhndHcEPLY4TSnyPfTFPZ19bgWF9DPkKp2A1np7M4MrItVcETMNLmEsTzhtpwFQNZVbnQsqOYkIMb0mFFeHsl8HlO/sYibIDg++04b5CiigKQ+1mY9RLOq6XPafd6K1pO7ofhf5x7jxReoffTrFSuKgb/aMkpxPP00OiEzPNhhlmS2o4iEe25hHH+h4jNVhsQLxxTi91w7gCeen13I3WGBxlUQ5QNpxl5C8ZSj/rmhzEUleNQGibVOdwNalqqv/UisA7lClhxOiYqtbXMUz2XRkpfAsAFkW9bwB3cqamo4pQ2EIY/UhhXzz2NCR1k4712516grWKO85rDloymqK+I/2i6Dslvic1DBBWOqxhhrOc38EK59I+LJn7sIL7kJOlHHaZab3Yu1P4Vkpu1vbjDGql+V/yH1BLAwQUAAIACAAyU0pPZAehcrgDAACeDwAAJgAAAHVuaXZlcnNhbC9odG1sX3B1Ymxpc2hpbmdfc2V0dGluZ3MueG1s3Vfbbts4EH33VxBa9LFWkjaXBrKDbOIgRh3bG6vb5smgxbHEDUWqImXXfdqv2Q/rl3Qo2k68dh25aILFIggSDWfOnLlxpODsSyrIBHLNlWx4+/U9j4CMFOMybngfwqvXJx7RhkpGhZLQ8KTyyFmzFmTFSHCdDMAYVNUEYaQ+zUzDS4zJTn1/Op3Wuc5ye6pEYRBf1yOV+lkOGqSB3M8EneEfM8tAe3OECgD4myo5N2vWaoQEDulGsUIA4QyZS26DouLapMLzndaIRvdxrgrJLpRQOcnjUcP77eTc/ix0HNIlT0HalOgmCq3YnFLGuCVBxYB/BZIAjxNke/zWI1POTNLw3uwdWBhU99dhSnAXOrUwFwpzIM0cPwVDGTXUPTqHBr4YvRA4EZtJmvIoxBNi4294l+Fw0GlftobdXtgaDK/Dm47jsINR2PoU7mAUtsNOq5L+Re+mf969G35s/T5oh9Vsru/6rdtOu/t+GPZ6nbDdf7DCtK5kJfBX0xZgelWRR7DMWmCSIh1JygU26r9yqcFgqwuaxxCqK46lHFOhwSN/ZRD/UVDBzQwnYg8n4h4gO9cZRObW1q7hmbwA7wHOASIxLOiyMQ7fLRvj+GQldN95fwhrI8sA+zyjctZRsXph6vuHR0vuB0dPkN9EM6DG0CjB7sd4Sm6B/1i0UBsruVIW+0xGSrBlRGPsEIHBnOecCo9wg8FFy1NjU2CuuMDesbb79bE0a9FFCc31Sv2XibSzGDU/qkIwMlMFEfweiFEEO6lI8b8EyOOhJeNcpaVUUG2IFpwBmXCYAjtzmXGAP3J0hy7SAi1t0gQY5+Fzwb+SEYxVjrhAJ3jjoZxrh1/fCTijWj+A0gXHV250293L1qdXNkDKJlRGO4JjCSHNzLPg0xmRyizsMB0RLTSURWGclWdVYqv/fBk0Twvhyvyri/EI+hlL8jxedinMkwwqu03opBxEO1wlNI4gx5I4TDyIcNy5LKAqYEQlUVLMCI1wQWg71hOuCo0SN8AOWv88Q2dPuCyfYnwBQY85g7wS5N7+wZu3h0fHJ+9O6/63v/95vdVovjr7glp3bnde/HBBP2G1ZU0/YbllWa/ZXqk8td3K1vhufguZ75r1yzvw7VW/eWuU2+1llkbvQ4iRt6rUtgywimL/tvVnJUDMVaU+rea226ui1XtfRevWbc7+o61ZiQLetLG7OfCuFTzl2CnPNjcv0ovb32Bcp/6iXvzvJmHrQP5vc+Celp8pK98lgb/xM7CG8tVv6mbtO1BLAwQUAAIACAAyU0pPoayeqpoBAAAcBgAAHwAAAHVuaXZlcnNhbC9odG1sX3NraW5fc2V0dGluZ3MuanONlE1vwjAMhu/8CpRdJ8Q+2XZDg0mTOEwat2mHtJhSkSZREjoY4r+vDl9N6m6LL83bp69jV862060WS1n3qbv1z37/Fu69Bqg5s4LLUBcteoE6syKfwTQvQOQSWISUx09P8u5MUMZMetNk8462tubHFL6Zc2HruCYsDKFZQisJ7YvQ1lTi76CyQ1X7imptTlbOKdlLlXQgXU8qU3DPsIsXv+oFRrAqwfyBznkKgenArzby7Hg3wKhzqSo0l5uJylQv4ekyM2olZ235FxsNpvrhyz3Qfxw8jwM7kVv36qCIE48fMNpJbcBaOOS9H2OQsOAJiJpv369f0MC4WVBEl7nN3ZEeXmHUac0zaHTpYYgRYrLyanRzgNHkHKzdnri5xggIwTdgGlajW4wAVHql//EDtVEZdqSBNnt+QoXis1xmh9R9DJLDw6JtW/fOhfrjj1gwQioaoQUxkUXbxUFNfTy5jpxcG6WdUJ+2XlgxqAhQU2BJHsbF1wjuP7qMO8fTRVHdDtXNWLWBmyWYqVKiOv1nfE4ylRf3uTq7H1BLAwQUAAIACABJdEpP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BJdEpPolyLl2MAAABlAAAAHAAAAHVuaXZlcnNhbC9sb2NhbF9zZXR0aW5ncy54bWyzsa/IzVEoSy0qzszPs1Uy1DNQUkjNS85PycxLt1UKDXHTtVBSKC5JzEtJzMnPS7VVystXUrC347LJyU9OzAlOLSkBKixWKMhJrEwtCknNBTJKUv0Sc4EqDY2MTUzNlPTtuA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SXRKTxJlccY9CAAAciAAACkAAAB1bml2ZXJzYWwvc2tpbl9jdXN0b21pemF0aW9uX3NldHRpbmdzLnhtbLVa627iShL+v0/RYnWkXWkVLuaWFcPKlyaxhhgOdpKZXa1QgztgxXazdsNMjvixT3Me7DzJVrftYBMgdmYWT6JxdX1V1XXrCxnEz16ob2POAu83wj0W2pRzL1zFwz8hNFgyn0XTiMaUx/UD5dELXfbNDJ+YoAE15iR0SeTqYjQeNtBIflC/p/aNPry1tXYL9dq4hfvIwB0dxq4V41rRYcxoNfVB/UhEIjeiSxry01IH9cLoW4AZxjTiZujS70OlyJ0fKs7gJiKuB3zxsNsWzz7Tujfa4kHtZqfXwfuWqihKF+kdo2k09r3edU9tItxodxrKXuu3lJaCmp1O87q7b/ZaHQXeRtddkNLG113U7rXbLWPfwi1AI1XVjJa+7ynXzaYK2nD/Wt+PRlqv0UDNZlNpG/tOVxlpDQTcCshQlb5woGIomtLdq5ra7CtopI+0UXuPDdzVO6jfwt1GY9/WNKXRODj3MLu8uw7U0tPJ3PmOwJMhODkqcqt+IrkGy20UAbNDg41POEUhCeinWrOltDvdWpqTMn8zjsyUIjUhAlnghwl8UJcv2YjUnk//PB157qfaYss5C6+WLORg0lXIooD4teGfkwxJ7S+DZDsaVcE9kSU9qOvJT1lYqguyFp5LoCULNiR8GbMVu1qQ5fMqYtvQLWXm+mVDI98Ln4G7cd3T8UVFvhdzk9OgYB/ui6c8bANdKabCvC4WTymkTxbUzzQ25KcC7qDyfY8cQXde7HEJVZviuQTdkBUtBqCviucyJgQtxaj1xPM+iNPvHNgVUeSti+w+eaFRUUnSFC+i2Ga7qZpPm4ithLOLuPcD/YrzGfSYcCUsbIinFEhMUCgsFaXUbXL+xhFj+nrcSwYBaIHg5ptLSpIip9pcn9xNVevrfDy5mcw186Y21JOqRKIs/9Lq9r83O92/DuoprqQk+04dj4uykBTWaZSTZTmzyXgOAvF4buEvTm0ofleGTu6dsWnh2jD9T2UB0xl+qA3F7zLQ+9kMW87cHpsGnpv23Jo40i9j7GCjNvzKtmhNdhRxhnYe/Yb4miJoz15EUex7rhwQLdsLt7SEPmNyp5rWfIZtZ2bqjjmxakObRdHL36RksuVrSJ41iZHrxWThU1eqhRSR46K9gHa5C0Pwj6894GQB8cKrMtpn6qNp3cydyWRsz7FlZJTaEIcuMiIiNFUXNFNtPAMZEYHV+mPwucw+KQGpvl9ZyK15czuGH0cYcuut1j788A9YM8UQkikNSwAhcfAMss62HyczQ/gQFCKCNiSOv7HILSRNPnQlZJuWPoHU1J2cfEeIyWRD4L1wCalDl7yEvDts2+oNnmuTL5DjUJuTiqDJZyjJzxVBX7ENNYTtEjBLfTBvVFERogyzAslqcElEvvsviCyXgBPe3HlsGwNFeBjKRFZjfFVZk41/vYdAmur4TLUngsHZ8m3l7SiYErmwzJXQBW1Ix4bIrl/vzX/OR6o5xsYc0s2YPM4d2SWF0oC8oJBxRNwdCZcULeiSbKESXmDM9Vw5JiIvTfjP1vsNEZ72n1/S1mUZ+MsvHzCp0PBOWAZbZFAG25QNf0+7cFs6gw8aInL9rBVlHPBhE2wdW+rMnPycEMVesPWTLv0zAvVqXNVgvWvHj/urfNj+D8bYSQvWTOhomscqgTCsxGLJgcXTrwQ0rRGomyb9HBq+OIdWEmBNUhkWQz8g5gE8VzDkATxaTcQj1mzTgc3WI12I00cJsKzVJGqn4y3OiD6FY/hrqS7oE4P9kk/JLtnIwNolw18myrmtUmFpcUxnDIZbIHOVJBVI9b1AnKHKib2/w5krktWgMJ9HtvVdWd2+9yxXBPDzNqBv92FPEQsk1SdxltfJovSPHzQkmeIs0TuttoF4LdDSscrV5w9FzMbqTL+d66qlY3GiEPXsl8dBdQifjB17PlY1IQHKJCB8uYZV+Emc88rLSk4EBh6pIC+dvE1JtFz/8d/fy4s5siehopT696pyoPhF18Sv8v5lMU7jf5eQ46haESpfSgLTA1UGLX++ckxI0J9yZCHJshSwQFxxlVINJZCGUXUcVb+9gyqxZVGwbQR7wYpC7tTZZ2h8cq9fG96R6Bkap8OYX1WQ9LzITV7ZhsMRd8t9L6QV4T+8EonJO+Z0rhqGPPtDjfre8jlZfl04wKTXfMhnqyry9FvVgu58JJK6Hq8uUy5uWdeClpC8HxrC7uRa90o4XKj4BHo4L9zPhDxi/lTcbL29ygUGcREHaTzkkTjSZ295jnjNvqWxGz4RPwa2POmYdQo2TMVmMRVZpB1zz0TtuDnWlHDM98B8WBb0ZDY59iL9GKXrmrz4zdv9SntjOJyy0qGc5QfiMb9Fv/M3/DniMb8tlpQJHOvegI5H8sjsMk4jUZ5eJnLAQ0PZo1Ke7K3IIywYi0vZOGdSSihyBsylQ7kyOl5A02IWtLzB9TMWD8LXzcudwCxe5LRj8aVDYeCQvPXL2TvgHvfp+dSW84ACzEdfvp/K/5TnVAEkXx4cOyOhIv6yoZ9qcAwhy7Xo83ENpTI+1YQ7k69kzuE2WTcTzSyHlNZchgaym8tmXkllKHp4NVUsKfXLoEH9jZ8G9UsRGqRizwcw3AYLGmHIAY9myVmk5bnX2T3Yg9yOFmFnBvN4vgbRIZyPMkyOUEgruaV6TarkLc8AG0vu+XRHs0aVI+R8c3n6gxiK43Juq3xMn3g+u1PKySLI1fZxDaSN7pCJeZnFgbMweRw7iUtGqq05nCxiOfkTvSpbeA4TOrEUZT1aJHveqoRQSNsTuoD3nPcH9fwaCy3qzbeqxzSAgryzf1bwP1BLAwQUAAIACABKdEpPTFq6824kAAC1TwAAFwAAAHVuaXZlcnNhbC91bml2ZXJzYWwucG5n7Xx7WJNX1i+OHWmnCGM7rSiR1LGtbQUiUkCQJLVUKWOVoiByS7QRonKJJIRLyMXWVqYjJN4gXITUUqtyi4ISLiGxpU2QAFFpCBhJtCEJEiAmISRvridgv5JOv3Oe7zzfnOd83zn84WOy195r//Zvr7X2Wjsv75cf74la+ae1f3Jzc1sZ/eEHe93c/oh0c1uOeX6Fs6Xvy/pi53/LcHuj3ndrHgQ9cX55Dr1993Y3txu0F62H/uj8/sLxDxNxbm6ePfP/lvExVw+7ucX8LfqD7XEFiOkxzenLxkS+1r7bvsy+7P3at478mdELezkRfDT6Fcq33/wxren5Hw9ee//DHW8Hkw6uqnslbn/s1VP39w60eSVlnQm5/PoHdWXazjctWZpuXI16G054sXLUwpY+/SQfPcisHLOdso33V3pd9CeoavIHOdpSzEWSoQEJNf4IIa9yQnM7sZxXXtV1bKZBwIFz7HyKNaowbb7dLeDN/OF7gMmsrMaUr35uvuURFouBgpEyknFM94eFPpnnu9TuulvP1+cvfL++e6YZbOpL4OzlvLygOwubb3vP4LnQt5lnmmfQ7fhzvIQF4YbNnIVRoE+1ryyof76EudAz6iBxnrWCKYMYCS/SD4QKpWTLdFB0X+trws8jfOqDUM9U/ZkzexlS022Z6aJtXB1t3l4YMr4mtmbdOvkmp/A900w+11KQfvYbIx39AT4v95ny7efS49FR/Gfjh6H6/iD36AcxIpn2UOqvfQ6lBv/gcW5unyGfeCDhV30H8o8Qz950POsiPlKjjQ8f+9/78qHr3K8f3f/vg1oSLAiujDUwOYQ5q17IGOvK10xVomvD6HCK6elj+a4PFyzoxO5cQreW54OGcEw/j7YKYRbbd7fO9TReWNSYu7bbMJysQk3ihNAEz6bi8Y83LQpvanyhhNy5R9+dfNKa4lUIKOhg2bk9HZNTE97IZc4On82JC8rVNotRsN2wRWdAXnaRDGUwu/PsfuJjH3T/gzjXuKdrUVY7o0tsZrJ1fUBQXMPj2fDxrxqGmsO3hT/D/NWV1mIvcC3UYdUrDhDGdIZP8A8WIc3OzvJ8MBcpyxtRMIHhDHFlYk22aPRe4IKjPDdmw5rY19AdvueM8D7xiYFVW5GoEPdD09zFyWfSw4452TitQuqQpZdYhzyagPBWtXGMS3EQvxqIDUG+tL44cfqKy4A9YceUrSm43hRadeh6DauoPMuzoe407OVQ5F8fd6hqt3GzpW2xc08aF1cggXBLHN+ddGfp/MRsIVtD9KizFuJHQXujgKnhyS2ry4zVdZmwLmNZAkL70op89uJk2VeI5RlUKsvgJwbBujBf4yeqCf6MDkIjxlpG83c/xNxUlF8/SKUuxIPXJtIFgYHFPx7LjWgD7cLdZfdWVPYcx/sAI1FAo2hyC/9nfBqGuaiciqTWhKX7qiu/Dgo7oDxQWKkLTGCVQVafET6YDsAN6fThiIS5FvCVABcj428qvn2ajKpXl5887MlBvTV2/xKfQ+z4TEIY/XwPeUogvi4SNSwCIgjQJ5VBmzHyxGZ5NTpVTJerepPGYjyb6yLpHVkC9MTkpIvtQRVB/vpdsob1T0ewHgOrZr1RKGqFiEQVlw5YInIrJeVCq8gQ92t8uSsSoKuks26VRrrs6bGSr/iTd0PdBRbfseHQP1ffoe+++5u+XXfo3r3bc4CqBn4A414ylGqtiAqDJThhAB8dTo1ZNJrUpmpvX9xEv/gsdM5p5vgjKYOYt0L6hJHU74GSERBU8/2uVX6MmoaGeBft4UoToUYWoX5HkXHFl0BMBQjXARNu66BAmTG0n4XzCwU8HncnuA6YTQOSFe9VolSp5j024EA9v6otYtB6UdGajrswgL7jq07zmfn+eDe9vrUOtRDdn+8kJNhesrDJsKB3o+50JXGGMw0juLc4zVi/AUlXMz3griH+N9wc3y+XfeRZAlzW5j9JbC7uQ9fvB0fC9hkrFOqHVHpA7zLT15DU69ZTBzsJLqvvBj3fsOz6ubqDsFZ9G6dwOD589qOfJAW8bCnaU1x8SgNqw5N+s2cjCaUnImEZQQyo+V16XY7hhkKCaYjsyae2dHJcwNfqEitEz1cIc0lrGYokpyGfVgR9gmkgRn82GajQFDe7GGYzs8vJjnM7M5qlwyOFE2nu2Asi18UZ8BMCHTii4KnppRiKM3L8DQhUCt55uLMYpuqUuszJmfmZrkDmY7oN+4HAbyUFhV9M3sozzgIcl6CW2z12CyKA7wT8xJOofvSP0lzRLuj4aw3qpkUHVk/fDZU+GHrNGUt7dKh+TEDe+XWEV7M5f/m0meUCmwV6zoskb5KYWqwo/GpOxwHyvqbJwIe8oONGxKILiZHkk03H/vJwKGgLkgwodCj2HafCiUReWN8kwcV3zNtmS/qhpA1XI8GozmueK28DU6hUzOJOrbtCtA0d8+4X7xqLLEYYg8d+CorR43PFxu4rn1oCXNjK6ROvS/U6+QRQMSjEL6+0EsceWEc8u5UZnde0BrvNounSQEmo1q44Fzd/O6rPsHlrRKmsYBMSGVwsn5Qndl3T3urUVBMHRvfVL1Ijxx9p7Be/Q1pLmJ24B4S+oK5VdObtQ84xaE2djisKnOWmCxJt+GznVadr5N+ypscDLX8Q0WeF40+r6iZ25074kMd+as2OaXKJT5IhXSlLp02ZTfvjMDZ3AGLk3qHv60W376cpjhKji69ccumbTB4lB78k/QLDLotUpCH3H3yb2xHPeXUq6wIKY6jIvbhoFeHZY6HSPoiW+0QHw20e07X84W3GnWphePc0ukL5tIucCYSsu+IaJYP/8i0xS1T9DnL/o7utOyB/ZRbREe9cIrRlw3b+tiNsKBf6l29RFHkTMe8YbJfhrnpwcLwVpb8h4wXldum0cbRQ+P7fDqF+UYxIMHRytzkKEj+NFLbV3OFXMpdbJu7V8VkFxj5homFE8yA0ULLP5VD7qJgz7ujkxMHc77CbmmQRm7jLRrJI+kZBOUT8Mckjv3Az+YGLHaX3Hbq+1mNoGKIW0l/pXY9VC/7U7/Rr8xxuZAD9kzIIpZ8OM0l5u14aRyEoftH8hsXNrd6EjLy1diXEUjLEJsL23epsOt2L7s2D5B8flYDrMqXZnnWFkuIVY+qrhOgvrA8nC1zcCrfOjAVOexQD/aMN7MbbU9VoxbQqKIklta/ne6c1oM3KA41yF9sYKOtREd4F1Ys3DQiQirQ/Yj8c2G64+ygs23E3CEs7Cu1DzBqSvEie+rxctouLj2KPN/J6QBuigFQL07mXhWOniSoHCKofvR6WosRnoz5PFfDP0N4A7yN7qGPbCHc+zT1LS5C48iP4rnWtF/Mdxrpq4SfdVCdNkl5+5fIj1B/DChBGwaoU1mkYbr/E5ZhVSsxb/pAR9nfl1qrIJ7svIHVcYlsmtUVsuJFSRk1e9KJQpCdddKIgthVTi/dROL1zl4MuLG/ytQT6IVu286+5EA3hNjpakDyGcPO0c29Ss9ifb+e8/j7MjnJ+8OSEu+Y0e1aT5tQ7uIXDQyO6NzzayD1MEFZzP+iEMWlxZlaCJ1X01VanqmvUfwAvrVgNnEICIbIj6nSXZeT5CK0fATjUz495oda1EXKDclH44f3GRTN9feC/uuDi+zRfaHjR9C3xoEIYc8l6QEZQN/G5nTWIQkVZMsVDIC2QlxqhtUSJqTVwXBJwP9VioiYu1i+a+fQSLYzQ97+syyqCwAdBL2Ea2BqFKqy4T6H5zpnSMrwDGEUzHRulXDu0M18jNcqMU63CWijR9FRbFLCfOlPYbVCNO5O8mIcYwnxmzGVRUoBAf0iXatFaiwKKb4GE5Yoj9A0PTzuTcJO/xa/4ewkISZdPmi5C+MNWvN1+mMkxTwLydcK/DaJrlUz+7SqNUMbXlvwEisCVdB+R2xuE0bBBUGxDOm1TMqwZuphVjGTIK8tF9C9UlvK6TE9s2MRKQaC/e7sV73kc4FgNBUV4wIqXqgpk5jTPck0yFw6OSpLOFVjl02rdFpEpYWWpQBcuh903twB2bf+gNdBfgwa89SSBEMeBRA3E2gnQPBWTr9lubydTYLU5FMDOZsRyIHCOX/FdtiMNUCuOV/dkcJrMF3MZV0blfbqc0lWFwsWgMJdELjTtqF1XKUd7Hkc9Eqz3Z4byfiAW9QUGUvrXQyj96vE0viQKmCMmSykcOAW6c4g9wCZzKB50wB54m4qkSQYl3hvSPcnAnKG3cALVL/Bd+4o+REd4WxPkziOmyHNKjDR+Be1QYRGqt59foRHSKIDCJJer+wQlh4I02+Dl7LEchiCWQLxY6Hhbk0Ec1GPl5kR7u/WATifHtdkvjqfpsgq58hA9au2Ab0L5BoyUJ12MFlO3QPeHhUmN9ae+Z88USAgH+nMCim8HTigqWCAZryK0z0hbFlzcaUAlSRPsFSdl7dPWnDBv5XTJ2cBkRP6YjqDWBY7j6YrpEpaC38UeC9yrnG4C7yvHCPhQabkGST5q7wyUUtFnlEK+d7Wx2si1glQ2FUoguEyU6eb0czybiiYQOlrYM7oclWqLLAQmvcD1Zcithcb2lkn9Db6LtWVFbMLtD76oMPD+3OG7la4R6DoLfeoUwiigTXGQLr4jiQ5TlkqQsrw2IjHsT9T1+R5fCySpbWxpp4F/wR9OVZwJ71OPS8rpySHZuIjIfJvHvVg7Z9xC34C1E8KOq/gXwGhECKWWUWc1tA+wGexBHUqoZmLQqRwKkKNApVIuFkoALXpMnjS8klO0GO+ui7EeyV6VdSAtz9TuO95ClLXPEK6mcCDJtLMCBo1HGh+hy1PXCr/tZ9D+DZ9dwdTnYd1SaCcE5eJklr2iRcGPTQ1lnsckI7JH2wciNUJsb/8lLLRfqRDT0MQAnpPYGLK0XEgeECSwWhs7a/ACvgzanCZS4TCuNmn06Af549gCXWKZAH0oXXAIB21s4rMMIxVwocW3lH+256hUaa6spBcqM8pZN6xbLJFNTJZfsUyrLdXhnGeLQDhgxp3TCCTJnrcFPFUgXAbY8YWUwi4BuoGqw7XY2eOKofZug80/Sq0t2mxhN8I3FtqsKX7JZN9O/i0/ijPwGKJ/oUaFPSAIDHC/BRrbSz0c9n1pbIh7O0jHa6fTEz0LknlikAp7GHRS7a3G9vrUYcpZZXTw8kfmtlbDwQrhXH/O8cJt8fKc8awABb/D7q3PEgQGUfqNKpIiTZcDAUfBeNrAdNQsiIuQ5pWzzouFkkRYeeBTqtNsg2S1rEAyTXejVHioHC40quSDFif/fA7ZTzDMELAZREnBiiypTNeWTsu4QE/kZrmyiPCsDtuvfK8c25vslRbW5i+D7/zOj8l1BjQikOnMUxQHq1hn5Y90c7w/b905qOWwa0Am3vV2zrQfpshWwG/9qEtHKMtJLuSGva6U90qSZRhPqjy8EFnYEZii5AetGL3JHvOD1yqmFUJ+lr8/JOjU4E3frWIjywrtl3UpNlcrmPwTnX4anK2jn78Z5nXUo6luJifNGcg+GnUJkXcN5RvGdKNl4lTPs4VgeWUn/y3+sIK/eQYHjfB9Byx52+Ncomd363qil2uFsA5HHEDjqOhS31Y2Qzv1wHoAe5A9VVHFumGMxZb0yysHilwuLNT+UXwUdBPeg7matGIyPsmzO4yDmEOthbxyXaXD5fajw2SXF7303LuLCddr0a3/nwquz8xfV218Mhs+a+Qutg6a3qnJfvY54+Z/8Et2CeSVaMs18zZY42Lcbmw4VbH9PrneTvVS//sIns5JMPDahNef2BQud6IFNoNYyDF2a6C1ia8/cVeMnnG5GqWRFJuQYUWqmnxfof+53Dzym+OjH9esCfoPXte6bf3DwiRut1c9S2ncqLf/y934/ucuJR/XL9w3MrvnHnRYgRaWlKC2TjtTNYK13JjEhVJArNg7ApolUcZvyQHumcV1kfSGXOPGmr/9mu9+3tSt69uEFsIsU6NBzjj5+WokUat9Q+oTrM8SQo0P5Sy22DwNyHUhwzodhGvVAUI9P7JUQOMxkSSDiI8pZP5ep7/iaVXPYSozbI8nqmQdSrWDL2Zb20uLjDM1XI0zh5NRkmGWdyn9LBWtuM945Z4JD2smzk1N3FXwbP4KVNme7l/T0O/TBOtzSxq9wDCiddjYh1RJcO8NBIRzAnyEn6XSasM+V0qceBSWoSPWcH/G2aIJ7LnJRQOkZ0Wo8R6Nal5QAl/drhRiiojraEfZZPUlgYLUHL1lAW4mdpT3fNLKK6PYiN2iNK9u6DaeKbz27LYZzV3FO+eeEV2d0nYlhzhQS7EDegZtfVvnw4L+XYuyQEQz98v4cq4v070aLtRuoZBX88TapFvyN573TN1z37LoKJlHPSq8fCMKnBs0vxh63aR3iD74YJQcKzpDaNQG+7ACuy5+s9FlwNvFP2k9xBajhuH1LYCyh8s4oCR+RZVOJUAmIIfhPshNhTWZVsJNOz7EF43v6GvPenLBZbi/s1YP+4Z6CWvb+9woYevAsptrEa3zm2zNK1+ePTfZwKzldp8T3+Exo9RIdCG3OCBhDcu/BrtYEUVXLZaRZ75JXBL8KwWfJ2rY+sFRpF2BrLXZNQ77KMauxNTa7kNsLz29IOAKgPxwR7ZKpnUZ0owhqZPRYOsjd+GMjOs1FWdfJ+SqU1060BGEa6CME6Q7v2kOEBK+GDpDEXctOkiq6MPlU/sSfg0olxrWHjlBmlys/HLjl+823wPbYvOazSS0rNN16HvnsRctcyzuwB7SXCvDnyIbZTX/6rjvJwTffV2u5qxBxvyT/nNavKyEeeXa4tlwN37lu3dMnRieeOinRZom6ldUHSaOhcrVR/8J0BbOTLXW8C5+MSh21n/65hqkccBEqPoniCVMSzoRutuVnWNfRfPEpCBO7bdLcJfg/neE29VnMt/fBalpkPLHhn83K6tJrr4Ctz3Rw0Mpc2jKfg6jq+n3gJ21DgWgU8IsZjGXbK/TGp78Hj/LX66Ogpvv6cG4gmAOrOb3+PLKxESnpPs/R3SqymRu4JobeCNXPvg94c1bOJzZ+7tUPKbeJ8em5trVL9MfZ/+eV0k8L6EWsWSLS3CX4P7fgBvGaUHCtS/DY+2cVoyrzIv89KTCmWjssqdqXCbtdjq14uPfNTuTG5luKmGkw7qt9jfJSivHbmAybIMa656wB24xLGtXDYWP/j/y5EfbrJhiE09dvLn4mMH1yyAVxzaNad3HsE2hwY49uzSLtI484z8pYallqeW/Z0tbCRPD1vJGF55y0gkgjKLZiXty4xGXm7q2X1KC7iLjIF8sRhRNE4mkmQ6VLzeq6Oqio7wxf6LnEQe+MzhrfRrFgJj/4UfOOPrPmho4ygzY8uEgpDF+8aeiXc/SmyqmoQqy/VHw72SScI4yCLGSaWn87YRZa5C4AtLcKFo4/1sUH3OvdjGkZM7HQfo6JO74AOa6oW8T8yJF33SIrVHQkTBHR63LIw3J82lEGl8MStX7ZDalAS89J1cRXJ4aWNCUAJxKfoB2ue5YCJL1+KWWpZb/J1oUpj6yTQ63y+Wyo0+6l+7SlwRLgiXBkmBJsCRYEiwJlgRLgiXBkmBJsCRYEiwJlgT/zQUYrm1OXrjjnBRZu2rxHkyMpNimimQWqbxyxznyx7UrC3fG/dsN9tORBI6urDVfWqjSPvxrNFqFfr92pagyEPWvevTwf6UCbGI6zMygZ3/FTv8XPv0YUsqUAYP5gzBjh7CGZJWD4UWPv1g9CDN95yUNA9p1WoW8n59MAi2oSRRkNT64XPsqYBpCw/SVu6bRhaPswXYyXhJzmmjlP/SCQDlkfbUswlKGBMp030njgQJ9TgLYa350yk9iztytbZbDPzT02vzgbZMoRJ8gIkvyaMe45skOmF3QOWsyX4sh1RNP5KfCZiblHfUxFPOQqt7YZPsZYv95NIFrFhm7bRr7jGaQbMynGB+Crd+B2RobSJjB7J6zCW0MB8CAazkKzS5ENsC5bIX60C1Ch1W4URoqJd+TiSMpO5vlsHS6pTcKdp98MeGWlfuZWAu+1iTMNm51Qhx5h/Ewf53jVFcDDLgTUw427kV82znjO66ZxsM/1d+Xq4c6M1XyZlhtQ+8qdTF5onjQvWnSlmGcGSuSSbDtAyzVXTp5PIo8buUbFFup1oeqiSqGnmHpYFjsbtXLVabuD+F2OZx8fKtQraAVjrEfFiDtHb3bg2ShZA47+7I5CLvOeC81AD7MtllbL2qQCE0nyLJGXyhZHQaCzr/DoK1vY2dEwdOvrPkjtXFgy158DfSOTK4m7h26zBdPbof619PQDaAG7HMCMK6/PqD1Qk9qcIkiaB39ZIJ0eEc2rUEgtGB7+9Ek5aMqONLrQthNlSbeHuGu1xaF8CQ5HVb95toXalBKXWI93NoDT/Fs77kE35Cs2QA/pdXPYIFAGlzIX4vE/LxGv7owr4vvNLPb+4GyUyIud+5b8wi9Xj21245IAFte5YlLeXQ0MtdvQJsd9tW6nyuZoRspMcPc/LC9Spo6NoICqy2rWv7EG477AUSPlgsjPavV6BtKZpdM4tymNmmUPcJxcTAgdOeIQtIsCWQowsZJccbu8Zz5lzzs4Lx6xIBhQuth9suT4UXnHd9ymsWUYA7invf39UZ/RdCLdGFE4/ij0NrUO9p4bj6KmOp1FtAbTlTyFMU51SIFWq50riuhm3YakT1nav7abCnwEJEg8eKwU5Mc5ypAkXjZvM3uIb9grkWq8E1mkF+8eLSOCHw6Kef6ydWvlK5vJMjuE6xJfd/5yzAF3YkizVgWlSma3ihX/xhv7I5LVXnXWxD1zbir83seAKGsEpGWO50orMi+Yl/ZJO56XCqa6fQi4QXGScHmX6CvBC6PFwec78ngDKcbkhigBE7ubexTBEeZwSGxb76XxFGq9yLIxFHyWia/CuPDCs5lAg9sazomSSmzWBaUY38Mtj8eXc01/dgaRfPN8gU1LEB4trZrnX1Pq+otK5x+/7MvjHjAXpQhrBf2zBuR5fvVnI/JvgGTwzwxfjVJFh8HFsanHiYOHMKzd04leRLkPutWqmNL5L1CHPWM3PgmBcK7XSVPt3PGt8JW6AJ5ShrqmxTERgw67JjyUQd7kOCWWmVbM4oFAyrdFpqijSeW2adlMIuR4jDyKRKZ2unRkD7BYNw8U2jlXdSdetaVBeobJeawA/UzPs5wdRpQhnILN8ha5c3XYKt3ifBzfg6PccYXk7icVTzxpr71GSVJxY3c8SJvSOj1kC5ocwy5WS8wD3kn8y3YpyCNAF1NZUG4j4e90/mKcqcZvOV0UdrY9UquRiQZGrb0SkAnZ3b47gp1Q8YbjIGKZXPKagzMXk3Os+snK5nzv/oLZXSMxt6TMGZ00hSpI+tuHBZZvLqhCzuMHtumYeNgHyXQu69Ocpy+0F5BHBBOypJWn425mihgmkAaIeUkREZ3zNi6ZZZuo23b8cLKy1ajtr10suFNfZuOBMjNpCCR6pNrnYMfwcqt3nSMDy0QTrXiySBA/TcOHE4B9ApVoGJaKdHLtAJ1YxaQ4pFQaEuQbzqeK5Lx3+UN+Hl9P7nlbST14CjcNgQv6zmMl+1SC8Dn3LFURp3CwmPyaWULzJboUD4K1ARPWbkAtkIgNjfaa/CxxWuXH7Z36T8GMI9Gp8e5V/Q2uaxZTdlGZW5e16NMi2PQnE4WVKdwq9p2W5clKD2YyoHnn8gEMArQJ61aYGIyr/j0iNnM5CU8mqjn0gDKzZ1hW/fT13jegm112l8SIq8pg9Sh+AXFYbljfwA8FAD3Ny3PXPCyWY5VAaE7eJ0lmR6fvR0lVkh4pk5rfpbnZXlDJP9IlT8GnRXxKRpovM/OLnfUpiDmvq4X3nHuR2UsmSjPKuaJtfa+9j3kh05EgTBmlFILTMPyk8cZpZO4+86TPSrBRgIJ0wdOsnxW8x0/rlV8V1WcZaBonO6ZhCRfy2BzzTf2Lmywgf7luOOegBacRXI6+jxJEyTdeYafoxS/ZpRg8hHuHGAkyDPM1VygWs+ibd+iXvGDNvOu4m74KamBGwSpN190honKxBCY0l+esZbBzwEMqs3rMogDcB+R6htnqkBtNlu29jmux2nA5chTDLxD1dypcdIbKS6gGFCXFz6XWWkTw4+D440r3dzeY5qNorQ0QCMGLRvyjte/EALYFVsr5IeSkOkP94iwx0HC8nUOMkg+foPzjxanEZWDM2BtVpPuhXgnL3j1MrzH4Kiu8uYuZ9TeZwh74o30ccxhHHlzP5+G1Do+PdDHUljq1W6aeYriHcXH3pbBEXFFcakBzwx8Yq2GSW5ccFLV1zqPeini2oJnIgyaBkH4T6b0WBQI1HO0vO4wuWxCJyPJp8P+GuDPEIXvlFgDmdUDCClzH2lPeb26/zDQzufXgFWXtHgg51vD+bZySOgZDZKD2cw59UvEiXmjWGTtITjstlYaebYODbaM8GufPvaimKbQZCV6EIL6/IuOSY38COnvvlvsqHPxmpiFuLamk2dpAG9a+NzxdysNbXdPt2WORAqpTQtgpS9C2B/bfdRbWhRBSP7trSU5xyPWH/U4q6ZsQLcuy4l4+V1H91YE9mAJOzmOcX7e1kdNW3kJ7Upmq7ZjDReBYLYQ1/RkAgRWj8mKMJqqKCH1wmi+qVM3jaFYplQUu0roPmw9SejdCNN+qReMp+nDRVnLNNfsMGqk4S79+cZSSHUvuMH4LMB5pKoF/pRnpKLTrcUbkj2vAyg7gQTEjYU63aFbSLHrFdwbARvUp7gGUxWPW4RLAWEEAVteC2BsL7pHQYP3/sKpXH4Ahgvu6jeFc7bjEXlh4UzGhdxGbbAj07kQqhb/BmPUfMmLdBWUssmZqe3BJ98ucjqoQDPBtdJ2v+FoLq131AUvALmyxU6THwE4WrX2FytcfcN6UUFJ0Ynl8AMiRcP8sXFwRg52FACaxtN9nY+Za5H8XSsOo870O/e9MDlDTjgaIQ/umkio8N1Lgi3AE/DZ1nw7gZhKLomkNgDAHeGOPoYKz+N3k78eDuSJrUGxJFh6CfPF+T9nAQQv+PFFp03XGOZrrfORDGpxMouu3ULRbaRg7bqXQOXuKQajYotzBUcBitJz5XUgP9OjBEAZP3v87Ox+3Wsyh7sYnlVfly+faplsWTh3NxtrNES0PrTxb2Fm/IYj9uRtkPMOXjIHyv+BaDGFYu3WMwoDtgSEAfeM7xepUAsBudmg2oAkvyaD1d6q0oDBPUmIN+EbnXnE+Rbe9Dh5szQExk1Y93WxtfUM5c16Ib9Ei1/PPbufw1NjD+wGqi0sioWl0qnURgcPY+WNMm0PmGVy33xk8FbdN5MaQVocBbzP9xTqUb/OEaeQ3TjEpgrecnDiWUHPtuR8cYbvsMjSMjl9bWFH6GcZ1XiR4tkJ/smzoDn8oGsSd8NpSBrO0y8gFxinT7ff0hpCnMf3faF9SlgLl2SFNSqrOL5qZ+QWjA9R59nUkejyJx+XlkZcM1uwa5ynyHoH7WFBanWk4r1tHI9L+xZiIerqTJGThB1N7upY/Oiz461dSJrBKbisuUZzxHw+1BpDmtynUD3+2rmH81nwJ3G7RQfow3TLDbDlhg77kCQa6T1fz4XQY22klD50hdLx0wGOx/Zy7iBkVfsE/aM41zxpVfEpcWMn8VniNXjS3auPgpuONziTgebWBAj76fdKuo+3cyKeeCjOBfsvOAN/1TXPDpYDDGAQTwxIRohIddApRpCmM5Cb4O70Q8TUq4i815DJOdBhhaScrm1ZHsM6ljkeLZLRBe1fOj5UuKaZSrRLmjk7/7KShezvez5s7obOJ9smQtpExuJOK2C2AStZsNlLXtDACe3sVd7O2jgbqaOESLowqRnHd/ZmXC+Yr6Ey8S87yrterKeRnJikKSruNWfJJP0hqI36+K/CP1gsXIdFf+kotHnQOhvjmB0F2+6By3p88yXzyTgbc2Q8mvv0Re7HdqdmFOXLndI8aZTzsPd1d2pOOIu0pdi2ZUJ0wXsaaEVvQ/al5kN0xnZzO2u+sLrZbF2d2jj/+Dcw1QO2Hw9r2a9rKayZbDsB7hVHh/Eo3+hCIPq1fgu6ktdZ7rzLmv6rZbSWsYxYsjEolUAkrXWcSVW+bCzFEOXWW846WUzpBiUXxxB/fllFvyNQ4usl86XlQaTuBUgR6CCkkzGNPzFIe+Idk+6cv4pqKGlCjej8roP26Q1IvaBJzzc8NSdzDckqJLVGE8SeH3yx/MpRn66/C2bQV+xaJO9brSGOaNcz4PP1GjZPI+3eOC7RkUT4har33P+sCv7My+rMMvOBZ+98a7szZlju0MMd+1xeCHfbYZM5yjQLr5Q7WP0wFX781cK5Z7Wzobc7eBsY2Trfwx/y/ELbj+OD4Wa7qYqkKZJtKzKO5Qs2LdTXHwtSg40icG7enAP8JL686GHHQoUevWPPB83vH/zsfwBQSwMEFAACAAgASnRKTysLwG1KAAAAawAAABsAAAB1bml2ZXJzYWwvdW5pdmVyc2FsLnBuZy54bWyzsa/IzVEoSy0qzszPs1Uy1DNQsrfj5bIpKEoty0wtV6gAihnpGUCAkkIlKrc8M6UkAyhkYG6MEMxIzUzPKLFVsjAwhQvqA80EAFBLAQIAABQAAgAIADJTSk8OaiROYgQAAAURAAAdAAAAAAAAAAEAAAAAAAAAAAB1bml2ZXJzYWwvY29tbW9uX21lc3NhZ2VzLmxuZ1BLAQIAABQAAgAIADJTSk/3xHVR5AMAAI0QAAAnAAAAAAAAAAEAAAAAAJ0EAAB1bml2ZXJzYWwvZmxhc2hfcHVibGlzaGluZ19zZXR0aW5ncy54bWxQSwECAAAUAAIACAAyU0pPGY5fz7oCAABSCgAAIQAAAAAAAAABAAAAAADGCAAAdW5pdmVyc2FsL2ZsYXNoX3NraW5fc2V0dGluZ3MueG1sUEsBAgAAFAACAAgAMlNKT2QHoXK4AwAAng8AACYAAAAAAAAAAQAAAAAAvwsAAHVuaXZlcnNhbC9odG1sX3B1Ymxpc2hpbmdfc2V0dGluZ3MueG1sUEsBAgAAFAACAAgAMlNKT6GsnqqaAQAAHAYAAB8AAAAAAAAAAQAAAAAAuw8AAHVuaXZlcnNhbC9odG1sX3NraW5fc2V0dGluZ3MuanNQSwECAAAUAAIACABJdEpPPTwv0cEAAADlAQAAGgAAAAAAAAABAAAAAACSEQAAdW5pdmVyc2FsL2kxOG5fcHJlc2V0cy54bWxQSwECAAAUAAIACABJdEpPolyLl2MAAABlAAAAHAAAAAAAAAABAAAAAACLEgAAdW5pdmVyc2FsL2xvY2FsX3NldHRpbmdzLnhtbFBLAQIAABQAAgAIAESUV0cjtE77+wIAALAIAAAUAAAAAAAAAAEAAAAAACgTAAB1bml2ZXJzYWwvcGxheWVyLnhtbFBLAQIAABQAAgAIAEl0Sk8SZXHGPQgAAHIgAAApAAAAAAAAAAEAAAAAAFUWAAB1bml2ZXJzYWwvc2tpbl9jdXN0b21pemF0aW9uX3NldHRpbmdzLnhtbFBLAQIAABQAAgAIAEp0Sk9MWrrzbiQAALVPAAAXAAAAAAAAAAAAAAAAANkeAAB1bml2ZXJzYWwvdW5pdmVyc2FsLnBuZ1BLAQIAABQAAgAIAEp0Sk8rC8BtSgAAAGsAAAAbAAAAAAAAAAEAAAAAAHxDAAB1bml2ZXJzYWwvdW5pdmVyc2FsLnBuZy54bWxQSwUGAAAAAAsACwBJAwAA/0MAAAAA"/>
  <p:tag name="ISPRING_OUTPUT_FOLDER" val="E:\j     z"/>
  <p:tag name="ISPRING_PRESENTATION_TITLE" val="动态简约"/>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2278</TotalTime>
  <Words>1191</Words>
  <Application>Microsoft Office PowerPoint</Application>
  <PresentationFormat>宽屏</PresentationFormat>
  <Paragraphs>122</Paragraphs>
  <Slides>16</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宋体</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动态简约</dc:title>
  <cp:lastModifiedBy>zheng618398@outlook.com</cp:lastModifiedBy>
  <cp:revision>197</cp:revision>
  <dcterms:created xsi:type="dcterms:W3CDTF">2014-10-16T08:35:01Z</dcterms:created>
  <dcterms:modified xsi:type="dcterms:W3CDTF">2020-05-30T08:24:49Z</dcterms:modified>
</cp:coreProperties>
</file>