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6f1f69e3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6f1f69e3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74a52f8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74a52f8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6f1f69e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6f1f69e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74a52f80d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74a52f80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6f1f69e3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6f1f69e3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74a52f80d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74a52f80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740d3d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740d3d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6f1f69e3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6f1f69e3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74a52f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74a52f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773875" y="1103050"/>
            <a:ext cx="7208100" cy="36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000"/>
              <a:t>1.</a:t>
            </a:r>
            <a:r>
              <a:rPr b="0" lang="en" sz="3000"/>
              <a:t>Record before the ppt start</a:t>
            </a:r>
            <a:endParaRPr b="0" sz="3000"/>
          </a:p>
          <a:p>
            <a:pPr indent="0" lvl="0" marL="0" rtl="0" algn="ctr">
              <a:spcBef>
                <a:spcPts val="0"/>
              </a:spcBef>
              <a:spcAft>
                <a:spcPts val="0"/>
              </a:spcAft>
              <a:buNone/>
            </a:pPr>
            <a:r>
              <a:rPr b="0" lang="en" sz="3000"/>
              <a:t>2. Introduce ourselves before start</a:t>
            </a:r>
            <a:endParaRPr b="0" sz="3000"/>
          </a:p>
          <a:p>
            <a:pPr indent="0" lvl="0" marL="0" rtl="0" algn="ctr">
              <a:spcBef>
                <a:spcPts val="0"/>
              </a:spcBef>
              <a:spcAft>
                <a:spcPts val="0"/>
              </a:spcAft>
              <a:buNone/>
            </a:pPr>
            <a:r>
              <a:rPr b="0" lang="en" sz="3000"/>
              <a:t>3. Introduction </a:t>
            </a:r>
            <a:endParaRPr b="0" sz="3000"/>
          </a:p>
          <a:p>
            <a:pPr indent="0" lvl="0" marL="0" rtl="0" algn="ctr">
              <a:spcBef>
                <a:spcPts val="0"/>
              </a:spcBef>
              <a:spcAft>
                <a:spcPts val="0"/>
              </a:spcAft>
              <a:buNone/>
            </a:pPr>
            <a:r>
              <a:rPr b="0" lang="en" sz="3000"/>
              <a:t>4. </a:t>
            </a:r>
            <a:r>
              <a:rPr b="0" lang="en" sz="3000"/>
              <a:t>Summary(Danny)</a:t>
            </a:r>
            <a:endParaRPr b="0" sz="3000"/>
          </a:p>
          <a:p>
            <a:pPr indent="0" lvl="0" marL="0" rtl="0" algn="ctr">
              <a:lnSpc>
                <a:spcPct val="115000"/>
              </a:lnSpc>
              <a:spcBef>
                <a:spcPts val="0"/>
              </a:spcBef>
              <a:spcAft>
                <a:spcPts val="0"/>
              </a:spcAft>
              <a:buNone/>
            </a:pPr>
            <a:r>
              <a:rPr b="0" lang="en" sz="3000">
                <a:latin typeface="Nunito"/>
                <a:ea typeface="Nunito"/>
                <a:cs typeface="Nunito"/>
                <a:sym typeface="Nunito"/>
              </a:rPr>
              <a:t>5</a:t>
            </a:r>
            <a:r>
              <a:rPr b="0" lang="en" sz="3000">
                <a:latin typeface="Nunito"/>
                <a:ea typeface="Nunito"/>
                <a:cs typeface="Nunito"/>
                <a:sym typeface="Nunito"/>
              </a:rPr>
              <a:t>. go over the code and the website dashboard (Yushan will do it)</a:t>
            </a:r>
            <a:endParaRPr b="0" sz="3000">
              <a:latin typeface="Nunito"/>
              <a:ea typeface="Nunito"/>
              <a:cs typeface="Nunito"/>
              <a:sym typeface="Nunito"/>
            </a:endParaRPr>
          </a:p>
          <a:p>
            <a:pPr indent="0" lvl="0" marL="0" rtl="0" algn="ctr">
              <a:lnSpc>
                <a:spcPct val="115000"/>
              </a:lnSpc>
              <a:spcBef>
                <a:spcPts val="1600"/>
              </a:spcBef>
              <a:spcAft>
                <a:spcPts val="0"/>
              </a:spcAft>
              <a:buNone/>
            </a:pPr>
            <a:r>
              <a:rPr b="0" lang="en" sz="3000">
                <a:latin typeface="Nunito"/>
                <a:ea typeface="Nunito"/>
                <a:cs typeface="Nunito"/>
                <a:sym typeface="Nunito"/>
              </a:rPr>
              <a:t>6. conclusion and future scope: </a:t>
            </a:r>
            <a:endParaRPr b="0" sz="3000">
              <a:latin typeface="Nunito"/>
              <a:ea typeface="Nunito"/>
              <a:cs typeface="Nunito"/>
              <a:sym typeface="Nunito"/>
            </a:endParaRPr>
          </a:p>
          <a:p>
            <a:pPr indent="0" lvl="0" marL="0" rtl="0" algn="ctr">
              <a:lnSpc>
                <a:spcPct val="115000"/>
              </a:lnSpc>
              <a:spcBef>
                <a:spcPts val="1600"/>
              </a:spcBef>
              <a:spcAft>
                <a:spcPts val="0"/>
              </a:spcAft>
              <a:buNone/>
            </a:pPr>
            <a:r>
              <a:rPr b="0" lang="en" sz="3000">
                <a:latin typeface="Nunito"/>
                <a:ea typeface="Nunito"/>
                <a:cs typeface="Nunito"/>
                <a:sym typeface="Nunito"/>
              </a:rPr>
              <a:t>Explain the summary of the project </a:t>
            </a:r>
            <a:endParaRPr b="0" sz="3000">
              <a:latin typeface="Nunito"/>
              <a:ea typeface="Nunito"/>
              <a:cs typeface="Nunito"/>
              <a:sym typeface="Nunito"/>
            </a:endParaRPr>
          </a:p>
          <a:p>
            <a:pPr indent="0" lvl="0" marL="0" rtl="0" algn="ctr">
              <a:lnSpc>
                <a:spcPct val="115000"/>
              </a:lnSpc>
              <a:spcBef>
                <a:spcPts val="1600"/>
              </a:spcBef>
              <a:spcAft>
                <a:spcPts val="0"/>
              </a:spcAft>
              <a:buNone/>
            </a:pPr>
            <a:r>
              <a:t/>
            </a:r>
            <a:endParaRPr b="0" sz="1300">
              <a:latin typeface="Nunito"/>
              <a:ea typeface="Nunito"/>
              <a:cs typeface="Nunito"/>
              <a:sym typeface="Nunito"/>
            </a:endParaRPr>
          </a:p>
          <a:p>
            <a:pPr indent="0" lvl="0" marL="0" rtl="0" algn="ctr">
              <a:spcBef>
                <a:spcPts val="1600"/>
              </a:spcBef>
              <a:spcAft>
                <a:spcPts val="0"/>
              </a:spcAft>
              <a:buNone/>
            </a:pPr>
            <a:r>
              <a:t/>
            </a:r>
            <a:endParaRPr b="0"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Future Scope</a:t>
            </a:r>
            <a:endParaRPr sz="5100"/>
          </a:p>
        </p:txBody>
      </p:sp>
      <p:sp>
        <p:nvSpPr>
          <p:cNvPr id="335" name="Google Shape;335;p22"/>
          <p:cNvSpPr txBox="1"/>
          <p:nvPr>
            <p:ph idx="1" type="body"/>
          </p:nvPr>
        </p:nvSpPr>
        <p:spPr>
          <a:xfrm>
            <a:off x="1388625" y="2712300"/>
            <a:ext cx="6366900" cy="217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Some ideas for future plans of this project:</a:t>
            </a:r>
            <a:endParaRPr/>
          </a:p>
          <a:p>
            <a:pPr indent="-298450" lvl="1" marL="914400" rtl="0" algn="l">
              <a:spcBef>
                <a:spcPts val="0"/>
              </a:spcBef>
              <a:spcAft>
                <a:spcPts val="0"/>
              </a:spcAft>
              <a:buSzPts val="1100"/>
              <a:buChar char="○"/>
            </a:pPr>
            <a:r>
              <a:rPr lang="en"/>
              <a:t>The future scope of our project could consist of branching out to cover unemployment numbers of different countries in the same 20 year span.</a:t>
            </a:r>
            <a:endParaRPr/>
          </a:p>
          <a:p>
            <a:pPr indent="-298450" lvl="1" marL="914400" rtl="0" algn="l">
              <a:spcBef>
                <a:spcPts val="0"/>
              </a:spcBef>
              <a:spcAft>
                <a:spcPts val="0"/>
              </a:spcAft>
              <a:buSzPts val="1100"/>
              <a:buChar char="○"/>
            </a:pPr>
            <a:r>
              <a:rPr lang="en"/>
              <a:t>We might also gather more data from years beyond the 20 we have so far. If we can find data from as far back as World War 2 I can see us implementing that also.</a:t>
            </a:r>
            <a:endParaRPr/>
          </a:p>
          <a:p>
            <a:pPr indent="-298450" lvl="1" marL="914400" rtl="0" algn="l">
              <a:spcBef>
                <a:spcPts val="0"/>
              </a:spcBef>
              <a:spcAft>
                <a:spcPts val="0"/>
              </a:spcAft>
              <a:buSzPts val="1100"/>
              <a:buChar char="○"/>
            </a:pPr>
            <a:r>
              <a:rPr lang="en"/>
              <a:t>We could create charts for unemployment levels for each individual state and how the numbers vary from each race</a:t>
            </a:r>
            <a:endParaRPr/>
          </a:p>
          <a:p>
            <a:pPr indent="-311150" lvl="0" marL="457200" rtl="0" algn="l">
              <a:spcBef>
                <a:spcPts val="0"/>
              </a:spcBef>
              <a:spcAft>
                <a:spcPts val="0"/>
              </a:spcAft>
              <a:buSzPts val="1300"/>
              <a:buChar char="●"/>
            </a:pPr>
            <a:r>
              <a:rPr lang="en"/>
              <a:t>One thing that is certain is that our project will be kept up to date with unemployment levels from years to come.</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14"/>
          <p:cNvSpPr txBox="1"/>
          <p:nvPr>
            <p:ph idx="1" type="subTitle"/>
          </p:nvPr>
        </p:nvSpPr>
        <p:spPr>
          <a:xfrm>
            <a:off x="745025" y="3118725"/>
            <a:ext cx="52821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4CCCC"/>
                </a:solidFill>
              </a:rPr>
              <a:t>Group number: 12</a:t>
            </a:r>
            <a:endParaRPr b="1">
              <a:solidFill>
                <a:srgbClr val="F4CCCC"/>
              </a:solidFill>
            </a:endParaRPr>
          </a:p>
          <a:p>
            <a:pPr indent="0" lvl="0" marL="0" rtl="0" algn="l">
              <a:spcBef>
                <a:spcPts val="0"/>
              </a:spcBef>
              <a:spcAft>
                <a:spcPts val="0"/>
              </a:spcAft>
              <a:buNone/>
            </a:pPr>
            <a:r>
              <a:rPr b="1" lang="en">
                <a:solidFill>
                  <a:srgbClr val="F4CCCC"/>
                </a:solidFill>
              </a:rPr>
              <a:t>Group member: </a:t>
            </a:r>
            <a:r>
              <a:rPr b="1" lang="en">
                <a:solidFill>
                  <a:srgbClr val="F4CCCC"/>
                </a:solidFill>
              </a:rPr>
              <a:t>Vianca Barlis, Danait Teklemariam, </a:t>
            </a:r>
            <a:r>
              <a:rPr b="1" lang="en">
                <a:solidFill>
                  <a:srgbClr val="F4CCCC"/>
                </a:solidFill>
              </a:rPr>
              <a:t>Yushan He, Justin Scott</a:t>
            </a:r>
            <a:endParaRPr b="1">
              <a:solidFill>
                <a:srgbClr val="F4CCCC"/>
              </a:solidFill>
            </a:endParaRPr>
          </a:p>
        </p:txBody>
      </p:sp>
      <p:sp>
        <p:nvSpPr>
          <p:cNvPr id="283" name="Google Shape;283;p14"/>
          <p:cNvSpPr txBox="1"/>
          <p:nvPr>
            <p:ph type="ctrTitle"/>
          </p:nvPr>
        </p:nvSpPr>
        <p:spPr>
          <a:xfrm>
            <a:off x="745025" y="1198425"/>
            <a:ext cx="7107000" cy="192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Unemployment Visualization</a:t>
            </a:r>
            <a:endParaRPr/>
          </a:p>
          <a:p>
            <a:pPr indent="0" lvl="0" marL="0" rtl="0" algn="l">
              <a:spcBef>
                <a:spcPts val="0"/>
              </a:spcBef>
              <a:spcAft>
                <a:spcPts val="0"/>
              </a:spcAft>
              <a:buNone/>
            </a:pPr>
            <a:r>
              <a:rPr lang="en" sz="1800"/>
              <a:t>Software engineering - ITSC 3155</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88550" y="42057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I</a:t>
            </a:r>
            <a:r>
              <a:rPr lang="en" sz="5100"/>
              <a:t>ntroduction</a:t>
            </a:r>
            <a:endParaRPr sz="5100"/>
          </a:p>
        </p:txBody>
      </p:sp>
      <p:sp>
        <p:nvSpPr>
          <p:cNvPr id="289" name="Google Shape;289;p15"/>
          <p:cNvSpPr txBox="1"/>
          <p:nvPr>
            <p:ph idx="1" type="body"/>
          </p:nvPr>
        </p:nvSpPr>
        <p:spPr>
          <a:xfrm>
            <a:off x="991675" y="1910225"/>
            <a:ext cx="3762600" cy="20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has affected the lives of many Americans.  Our team have looked into the impacts of the virus on the unemployment rate from 2000 to 2020.  </a:t>
            </a:r>
            <a:endParaRPr/>
          </a:p>
          <a:p>
            <a:pPr indent="0" lvl="0" marL="0" rtl="0" algn="l">
              <a:spcBef>
                <a:spcPts val="1600"/>
              </a:spcBef>
              <a:spcAft>
                <a:spcPts val="1600"/>
              </a:spcAft>
              <a:buNone/>
            </a:pPr>
            <a:r>
              <a:rPr lang="en"/>
              <a:t>We gathered data from credible sources such as the government and news websites.  The team was able to produce different types of charts to show the unemployment rates in 2000 through 2020.</a:t>
            </a:r>
            <a:endParaRPr/>
          </a:p>
        </p:txBody>
      </p:sp>
      <p:pic>
        <p:nvPicPr>
          <p:cNvPr id="290" name="Google Shape;290;p15"/>
          <p:cNvPicPr preferRelativeResize="0"/>
          <p:nvPr/>
        </p:nvPicPr>
        <p:blipFill rotWithShape="1">
          <a:blip r:embed="rId3">
            <a:alphaModFix/>
          </a:blip>
          <a:srcRect b="0" l="8058" r="9200" t="0"/>
          <a:stretch/>
        </p:blipFill>
        <p:spPr>
          <a:xfrm>
            <a:off x="4754275" y="2092450"/>
            <a:ext cx="4059174" cy="206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88550" y="42057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Introduction</a:t>
            </a:r>
            <a:endParaRPr sz="5100"/>
          </a:p>
        </p:txBody>
      </p:sp>
      <p:sp>
        <p:nvSpPr>
          <p:cNvPr id="296" name="Google Shape;296;p16"/>
          <p:cNvSpPr txBox="1"/>
          <p:nvPr>
            <p:ph idx="1" type="body"/>
          </p:nvPr>
        </p:nvSpPr>
        <p:spPr>
          <a:xfrm>
            <a:off x="991675" y="1910225"/>
            <a:ext cx="3762600" cy="25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charts are shown later, we will be able to see the two decades’ economic changes.  In 2008, there was a recession, which was caused by international trade imbalances and faulty tax lending standards.  We saw a big incline of unemployment rate from 2008-2010.</a:t>
            </a:r>
            <a:endParaRPr/>
          </a:p>
          <a:p>
            <a:pPr indent="0" lvl="0" marL="0" rtl="0" algn="l">
              <a:spcBef>
                <a:spcPts val="1600"/>
              </a:spcBef>
              <a:spcAft>
                <a:spcPts val="1600"/>
              </a:spcAft>
              <a:buNone/>
            </a:pPr>
            <a:r>
              <a:rPr lang="en"/>
              <a:t>In 2020, due to CoronaVirus, the rate is not as bad as the 2008 Recession but we will see a rapid growth within a couple of months.</a:t>
            </a:r>
            <a:endParaRPr/>
          </a:p>
        </p:txBody>
      </p:sp>
      <p:pic>
        <p:nvPicPr>
          <p:cNvPr id="297" name="Google Shape;297;p16"/>
          <p:cNvPicPr preferRelativeResize="0"/>
          <p:nvPr/>
        </p:nvPicPr>
        <p:blipFill rotWithShape="1">
          <a:blip r:embed="rId3">
            <a:alphaModFix/>
          </a:blip>
          <a:srcRect b="0" l="8058" r="9200" t="0"/>
          <a:stretch/>
        </p:blipFill>
        <p:spPr>
          <a:xfrm>
            <a:off x="4754275" y="2092450"/>
            <a:ext cx="4059174" cy="206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526400" y="537650"/>
            <a:ext cx="6091200" cy="132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summary</a:t>
            </a:r>
            <a:endParaRPr sz="5100"/>
          </a:p>
        </p:txBody>
      </p:sp>
      <p:sp>
        <p:nvSpPr>
          <p:cNvPr id="303" name="Google Shape;303;p17"/>
          <p:cNvSpPr txBox="1"/>
          <p:nvPr>
            <p:ph idx="1" type="body"/>
          </p:nvPr>
        </p:nvSpPr>
        <p:spPr>
          <a:xfrm>
            <a:off x="1076350" y="2017050"/>
            <a:ext cx="3587700" cy="249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Hosted a meeting virtually to talk about potential project topics and to set some rules</a:t>
            </a:r>
            <a:endParaRPr sz="1600"/>
          </a:p>
          <a:p>
            <a:pPr indent="-330200" lvl="0" marL="457200" rtl="0" algn="l">
              <a:spcBef>
                <a:spcPts val="0"/>
              </a:spcBef>
              <a:spcAft>
                <a:spcPts val="0"/>
              </a:spcAft>
              <a:buSzPts val="1600"/>
              <a:buChar char="●"/>
            </a:pPr>
            <a:r>
              <a:rPr lang="en" sz="1600"/>
              <a:t>Gathered datasets from credible government sources</a:t>
            </a:r>
            <a:endParaRPr sz="1600"/>
          </a:p>
          <a:p>
            <a:pPr indent="-330200" lvl="0" marL="457200" rtl="0" algn="l">
              <a:spcBef>
                <a:spcPts val="0"/>
              </a:spcBef>
              <a:spcAft>
                <a:spcPts val="0"/>
              </a:spcAft>
              <a:buSzPts val="1600"/>
              <a:buChar char="●"/>
            </a:pPr>
            <a:r>
              <a:rPr lang="en" sz="1600"/>
              <a:t>D</a:t>
            </a:r>
            <a:r>
              <a:rPr lang="en" sz="1600"/>
              <a:t>elegate</a:t>
            </a:r>
            <a:r>
              <a:rPr lang="en" sz="1600"/>
              <a:t> the work that needed to be done equally</a:t>
            </a:r>
            <a:endParaRPr sz="1600"/>
          </a:p>
          <a:p>
            <a:pPr indent="0" lvl="0" marL="457200" rtl="0" algn="l">
              <a:spcBef>
                <a:spcPts val="1600"/>
              </a:spcBef>
              <a:spcAft>
                <a:spcPts val="1600"/>
              </a:spcAft>
              <a:buNone/>
            </a:pPr>
            <a:r>
              <a:t/>
            </a:r>
            <a:endParaRPr sz="1600"/>
          </a:p>
        </p:txBody>
      </p:sp>
      <p:pic>
        <p:nvPicPr>
          <p:cNvPr id="304" name="Google Shape;304;p17"/>
          <p:cNvPicPr preferRelativeResize="0"/>
          <p:nvPr/>
        </p:nvPicPr>
        <p:blipFill>
          <a:blip r:embed="rId3">
            <a:alphaModFix/>
          </a:blip>
          <a:stretch>
            <a:fillRect/>
          </a:stretch>
        </p:blipFill>
        <p:spPr>
          <a:xfrm>
            <a:off x="4899025" y="1886800"/>
            <a:ext cx="3823376" cy="256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993675" y="26597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sum</a:t>
            </a:r>
            <a:r>
              <a:rPr lang="en" sz="5000"/>
              <a:t>m</a:t>
            </a:r>
            <a:r>
              <a:rPr lang="en" sz="5100"/>
              <a:t>ary</a:t>
            </a:r>
            <a:endParaRPr/>
          </a:p>
        </p:txBody>
      </p:sp>
      <p:sp>
        <p:nvSpPr>
          <p:cNvPr id="310" name="Google Shape;310;p18"/>
          <p:cNvSpPr txBox="1"/>
          <p:nvPr>
            <p:ph idx="1" type="body"/>
          </p:nvPr>
        </p:nvSpPr>
        <p:spPr>
          <a:xfrm>
            <a:off x="1388550" y="1950625"/>
            <a:ext cx="3933600" cy="2271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Communicated every success we made during the project</a:t>
            </a:r>
            <a:endParaRPr sz="1500"/>
          </a:p>
          <a:p>
            <a:pPr indent="-323850" lvl="0" marL="457200" rtl="0" algn="l">
              <a:spcBef>
                <a:spcPts val="0"/>
              </a:spcBef>
              <a:spcAft>
                <a:spcPts val="0"/>
              </a:spcAft>
              <a:buSzPts val="1500"/>
              <a:buChar char="●"/>
            </a:pPr>
            <a:r>
              <a:rPr lang="en" sz="1500"/>
              <a:t>Progress we made by being able to communicate effectively and everyone taking responsibility </a:t>
            </a:r>
            <a:endParaRPr sz="1500"/>
          </a:p>
          <a:p>
            <a:pPr indent="-323850" lvl="0" marL="457200" rtl="0" algn="l">
              <a:spcBef>
                <a:spcPts val="0"/>
              </a:spcBef>
              <a:spcAft>
                <a:spcPts val="0"/>
              </a:spcAft>
              <a:buSzPts val="1500"/>
              <a:buChar char="●"/>
            </a:pPr>
            <a:r>
              <a:rPr lang="en" sz="1500"/>
              <a:t>Challenges when collecting code from group members to one person running those snips of codes all together.</a:t>
            </a:r>
            <a:endParaRPr sz="1500"/>
          </a:p>
          <a:p>
            <a:pPr indent="-323850" lvl="0" marL="457200" rtl="0" algn="l">
              <a:spcBef>
                <a:spcPts val="0"/>
              </a:spcBef>
              <a:spcAft>
                <a:spcPts val="0"/>
              </a:spcAft>
              <a:buSzPts val="1500"/>
              <a:buChar char="●"/>
            </a:pPr>
            <a:r>
              <a:rPr lang="en" sz="1500"/>
              <a:t>Motivated and helped each other for a great project</a:t>
            </a:r>
            <a:endParaRPr sz="1500"/>
          </a:p>
          <a:p>
            <a:pPr indent="0" lvl="0" marL="0" rtl="0" algn="l">
              <a:spcBef>
                <a:spcPts val="1600"/>
              </a:spcBef>
              <a:spcAft>
                <a:spcPts val="0"/>
              </a:spcAft>
              <a:buNone/>
            </a:pPr>
            <a:r>
              <a:t/>
            </a:r>
            <a:endParaRPr sz="1400"/>
          </a:p>
          <a:p>
            <a:pPr indent="0" lvl="0" marL="0" rtl="0" algn="ctr">
              <a:spcBef>
                <a:spcPts val="1600"/>
              </a:spcBef>
              <a:spcAft>
                <a:spcPts val="1600"/>
              </a:spcAft>
              <a:buNone/>
            </a:pPr>
            <a:r>
              <a:t/>
            </a:r>
            <a:endParaRPr sz="1400"/>
          </a:p>
        </p:txBody>
      </p:sp>
      <p:pic>
        <p:nvPicPr>
          <p:cNvPr id="311" name="Google Shape;311;p18"/>
          <p:cNvPicPr preferRelativeResize="0"/>
          <p:nvPr/>
        </p:nvPicPr>
        <p:blipFill>
          <a:blip r:embed="rId3">
            <a:alphaModFix/>
          </a:blip>
          <a:stretch>
            <a:fillRect/>
          </a:stretch>
        </p:blipFill>
        <p:spPr>
          <a:xfrm>
            <a:off x="5393877" y="2358625"/>
            <a:ext cx="3191148" cy="186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467575" y="1508150"/>
            <a:ext cx="8058600" cy="151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P</a:t>
            </a:r>
            <a:r>
              <a:rPr lang="en" sz="6000"/>
              <a:t>resent code and </a:t>
            </a:r>
            <a:r>
              <a:rPr lang="en" sz="6000"/>
              <a:t>demonstrate</a:t>
            </a:r>
            <a:r>
              <a:rPr lang="en" sz="6000"/>
              <a:t> </a:t>
            </a:r>
            <a:endParaRPr sz="6000"/>
          </a:p>
        </p:txBody>
      </p:sp>
      <p:sp>
        <p:nvSpPr>
          <p:cNvPr id="317" name="Google Shape;317;p19"/>
          <p:cNvSpPr txBox="1"/>
          <p:nvPr>
            <p:ph idx="1" type="body"/>
          </p:nvPr>
        </p:nvSpPr>
        <p:spPr>
          <a:xfrm>
            <a:off x="1313425" y="2891375"/>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b="1"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398500" y="587375"/>
            <a:ext cx="7886700" cy="188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Conclusion </a:t>
            </a:r>
            <a:endParaRPr sz="5100"/>
          </a:p>
        </p:txBody>
      </p:sp>
      <p:sp>
        <p:nvSpPr>
          <p:cNvPr id="323" name="Google Shape;323;p20"/>
          <p:cNvSpPr txBox="1"/>
          <p:nvPr>
            <p:ph idx="1" type="body"/>
          </p:nvPr>
        </p:nvSpPr>
        <p:spPr>
          <a:xfrm>
            <a:off x="1275700" y="2345300"/>
            <a:ext cx="6366900" cy="188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the beginning we all came together to discuss what the topic should be for the project. In light of the current events happening around the world and in this country we decided to dive into recent unemployment data.</a:t>
            </a:r>
            <a:endParaRPr/>
          </a:p>
          <a:p>
            <a:pPr indent="-311150" lvl="0" marL="457200" rtl="0" algn="l">
              <a:spcBef>
                <a:spcPts val="0"/>
              </a:spcBef>
              <a:spcAft>
                <a:spcPts val="0"/>
              </a:spcAft>
              <a:buSzPts val="1300"/>
              <a:buChar char="●"/>
            </a:pPr>
            <a:r>
              <a:rPr lang="en"/>
              <a:t>As a group we were all able to gather unemployment data from multiple websites and format it into spreadsheets or CSV files.</a:t>
            </a:r>
            <a:endParaRPr/>
          </a:p>
          <a:p>
            <a:pPr indent="-311150" lvl="0" marL="457200" rtl="0" algn="l">
              <a:spcBef>
                <a:spcPts val="0"/>
              </a:spcBef>
              <a:spcAft>
                <a:spcPts val="0"/>
              </a:spcAft>
              <a:buSzPts val="1300"/>
              <a:buChar char="●"/>
            </a:pPr>
            <a:r>
              <a:rPr lang="en"/>
              <a:t>From there we discussed how we could visualize this data and that when we agreed that charts and graphs would be the best option.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Conclusion</a:t>
            </a:r>
            <a:endParaRPr sz="5100"/>
          </a:p>
        </p:txBody>
      </p:sp>
      <p:sp>
        <p:nvSpPr>
          <p:cNvPr id="329" name="Google Shape;329;p21"/>
          <p:cNvSpPr txBox="1"/>
          <p:nvPr>
            <p:ph idx="1" type="body"/>
          </p:nvPr>
        </p:nvSpPr>
        <p:spPr>
          <a:xfrm>
            <a:off x="1388625" y="2712300"/>
            <a:ext cx="6366900" cy="2231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each picked one or two charts that we felt </a:t>
            </a:r>
            <a:r>
              <a:rPr lang="en"/>
              <a:t>comfortable</a:t>
            </a:r>
            <a:r>
              <a:rPr lang="en"/>
              <a:t> creating and </a:t>
            </a:r>
            <a:r>
              <a:rPr lang="en"/>
              <a:t>successfully</a:t>
            </a:r>
            <a:r>
              <a:rPr lang="en"/>
              <a:t> created ways to visualize the data.</a:t>
            </a:r>
            <a:endParaRPr/>
          </a:p>
          <a:p>
            <a:pPr indent="-311150" lvl="0" marL="457200" rtl="0" algn="l">
              <a:spcBef>
                <a:spcPts val="0"/>
              </a:spcBef>
              <a:spcAft>
                <a:spcPts val="0"/>
              </a:spcAft>
              <a:buSzPts val="1300"/>
              <a:buChar char="●"/>
            </a:pPr>
            <a:r>
              <a:rPr lang="en"/>
              <a:t>Each chart has a different way of displaying unemployment data </a:t>
            </a:r>
            <a:r>
              <a:rPr lang="en"/>
              <a:t>whether</a:t>
            </a:r>
            <a:r>
              <a:rPr lang="en"/>
              <a:t> its about different races of people or if it’s to show spikes in unemployment levels.</a:t>
            </a:r>
            <a:endParaRPr/>
          </a:p>
          <a:p>
            <a:pPr indent="-311150" lvl="0" marL="457200" rtl="0" algn="l">
              <a:spcBef>
                <a:spcPts val="0"/>
              </a:spcBef>
              <a:spcAft>
                <a:spcPts val="0"/>
              </a:spcAft>
              <a:buSzPts val="1300"/>
              <a:buChar char="●"/>
            </a:pPr>
            <a:r>
              <a:rPr lang="en"/>
              <a:t>Some visuals are even interactive so the user can pick and choose what kind of data they want to see.</a:t>
            </a:r>
            <a:endParaRPr/>
          </a:p>
          <a:p>
            <a:pPr indent="-311150" lvl="0" marL="457200" rtl="0" algn="l">
              <a:spcBef>
                <a:spcPts val="0"/>
              </a:spcBef>
              <a:spcAft>
                <a:spcPts val="0"/>
              </a:spcAft>
              <a:buSzPts val="1300"/>
              <a:buChar char="●"/>
            </a:pPr>
            <a:r>
              <a:rPr lang="en"/>
              <a:t>Together we made sure the visuals were user friendly and that they could browse and interact with them easily.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