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71" r:id="rId3"/>
    <p:sldId id="259" r:id="rId4"/>
    <p:sldId id="319" r:id="rId5"/>
    <p:sldId id="264" r:id="rId6"/>
    <p:sldId id="348" r:id="rId7"/>
    <p:sldId id="327" r:id="rId8"/>
    <p:sldId id="329" r:id="rId9"/>
    <p:sldId id="324" r:id="rId10"/>
    <p:sldId id="349" r:id="rId11"/>
    <p:sldId id="350" r:id="rId12"/>
    <p:sldId id="351" r:id="rId13"/>
    <p:sldId id="352" r:id="rId14"/>
    <p:sldId id="354" r:id="rId15"/>
    <p:sldId id="353" r:id="rId16"/>
    <p:sldId id="355" r:id="rId17"/>
    <p:sldId id="356" r:id="rId18"/>
    <p:sldId id="332" r:id="rId19"/>
    <p:sldId id="357" r:id="rId20"/>
    <p:sldId id="358" r:id="rId21"/>
    <p:sldId id="344" r:id="rId22"/>
  </p:sldIdLst>
  <p:sldSz cx="24384000" cy="13716000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Play" panose="020B0604020202020204" charset="0"/>
      <p:bold r:id="rId32"/>
    </p:embeddedFont>
    <p:embeddedFont>
      <p:font typeface="Roboto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25DAAB-E632-4584-A031-E559558A9B66}">
  <a:tblStyle styleId="{0C25DAAB-E632-4584-A031-E559558A9B66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76B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4C7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87" autoAdjust="0"/>
  </p:normalViewPr>
  <p:slideViewPr>
    <p:cSldViewPr snapToGrid="0">
      <p:cViewPr varScale="1">
        <p:scale>
          <a:sx n="33" d="100"/>
          <a:sy n="33" d="100"/>
        </p:scale>
        <p:origin x="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83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91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44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62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EA reports help us and our clients to 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analyze how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engage with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website. 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 information can help you analyze the amount of traffic on your website, as well as the quality of that traffic.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use experience data to analyze the performance, optimization, and the level of commitment of your website visitors and contacts by comparing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metrics such as page views, conversion rates, and engagement value.</a:t>
            </a:r>
          </a:p>
        </p:txBody>
      </p:sp>
      <p:sp>
        <p:nvSpPr>
          <p:cNvPr id="1093" name="Google Shape;10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91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EA reports help us and our clients to 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analyze how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engage with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website. 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 information can help you analyze the amount of traffic on your website, as well as the quality of that traffic.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use experience data to analyze the performance, optimization, and the level of commitment of your website visitors and contacts by comparing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metrics such as page views, conversion rates, and engagement value.</a:t>
            </a:r>
          </a:p>
        </p:txBody>
      </p:sp>
      <p:sp>
        <p:nvSpPr>
          <p:cNvPr id="1093" name="Google Shape;10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90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EA reports help us and our clients to 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analyze how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engage with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website. 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 information can help you analyze the amount of traffic on your website, as well as the quality of that traffic.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use experience data to analyze the performance, optimization, and the level of commitment of your website visitors and contacts by comparing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metrics such as page views, conversion rates, and engagement value.</a:t>
            </a:r>
          </a:p>
        </p:txBody>
      </p:sp>
      <p:sp>
        <p:nvSpPr>
          <p:cNvPr id="1093" name="Google Shape;10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77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EA reports help us and our clients to 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analyze how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engage with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website. 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 information can help you analyze the amount of traffic on your website, as well as the quality of that traffic.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use experience data to analyze the performance, optimization, and the level of commitment of your website visitors and contacts by comparing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metrics such as page views, conversion rates, and engagement value.</a:t>
            </a:r>
          </a:p>
        </p:txBody>
      </p:sp>
      <p:sp>
        <p:nvSpPr>
          <p:cNvPr id="1093" name="Google Shape;10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88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50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 you open Experience Analytics for the first time, you see a dashboard page, which provides an overview of your experience data. 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There are several  categories of reports, each containing different charts and graphs.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Marketers can view a dashboard, and multiple reports. They can also filter report data by date range or by website.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Experience Analytics contains the following categories of reports: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Dashboard – provides an overview of key analytics by displaying a selection of charts and performance indicators.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Audience – helps you gain an understanding of who your visitors are.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Acquisition – shows you what is driving traffic to your website. For example, from campaigns and other marketing channels.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Behavior – helps you to analyze the behavior of your visitors. For example, by analyzing the effectiveness of your profiling and personalization strategy.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Conversions – the percentage of visitors that achieve a particular goal. This helps you understand how well your marketing efforts are 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25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EA reports help us and our clients to 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analyze how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engage with </a:t>
            </a: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website. 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bg-BG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 information can help you analyze the amount of traffic on your website, as well as the quality of that traffic.</a:t>
            </a:r>
            <a:endParaRPr lang="en-US" sz="2200" b="0" i="0" u="none" strike="noStrike" cap="none" dirty="0"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use experience data to analyze the performance, optimization, and the level of commitment of your website visitors and contacts by comparing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metrics such as page views, conversion rates, and engagement value.</a:t>
            </a:r>
          </a:p>
        </p:txBody>
      </p:sp>
      <p:sp>
        <p:nvSpPr>
          <p:cNvPr id="1093" name="Google Shape;10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 you open Experience Analytics for the first time, you see a dashboard page, which provides an overview of your experience data. 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There are several  categories of reports, each containing different charts and graphs.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Marketers can view a dashboard, and multiple reports. They can also filter report data by date range or by website.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Experience Analytics contains the following categories of reports: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Dashboard – provides an overview of key analytics by displaying a selection of charts and performance indicators.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Audience – helps you gain an understanding of who your visitors are.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Acquisition – shows you what is driving traffic to your website. For example, from campaigns and other marketing channels.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Behavior – helps you to analyze the behavior of your visitors. For example, by analyzing the effectiveness of your profiling and personalization strategy.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Conversions – the percentage of visitors that achieve a particular goal. This helps you understand how well your marketing efforts are 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 you open Experience Analytics for the first time, you see a dashboard page, which provides an overview of your experience data. 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There are several  categories of reports, each containing different charts and graphs.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Marketers can view a dashboard, and multiple reports. They can also filter report data by date range or by website.</a:t>
            </a:r>
          </a:p>
          <a:p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Experience Analytics contains the following categories of reports: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Dashboard – provides an overview of key analytics by displaying a selection of charts and performance indicators.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Audience – helps you gain an understanding of who your visitors are.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Acquisition – shows you what is driving traffic to your website. For example, from campaigns and other marketing channels.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Behavior – helps you to analyze the behavior of your visitors. For example, by analyzing the effectiveness of your profiling and personalization strategy.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Conversions – the percentage of visitors that achieve a particular goal. This helps you understand how well your marketing efforts are 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1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16161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54666" y="4611820"/>
            <a:ext cx="20828001" cy="326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54666" y="10342033"/>
            <a:ext cx="20828001" cy="15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206B"/>
              </a:buClr>
              <a:buSzPts val="2000"/>
              <a:buFont typeface="Arial"/>
              <a:buNone/>
              <a:defRPr sz="2000">
                <a:solidFill>
                  <a:srgbClr val="64206B"/>
                </a:solidFill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Highlight">
  <p:cSld name="Case Study - Highl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997227" y="715415"/>
            <a:ext cx="9775798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l">
              <a:lnSpc>
                <a:spcPct val="3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None/>
              <a:defRPr sz="2400" cap="non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14" descr="ffw.png"/>
          <p:cNvPicPr preferRelativeResize="0"/>
          <p:nvPr/>
        </p:nvPicPr>
        <p:blipFill rotWithShape="1">
          <a:blip r:embed="rId2">
            <a:alphaModFix amt="20861"/>
          </a:blip>
          <a:srcRect/>
          <a:stretch/>
        </p:blipFill>
        <p:spPr>
          <a:xfrm>
            <a:off x="1046493" y="12770382"/>
            <a:ext cx="854441" cy="29051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536781" y="2543585"/>
            <a:ext cx="8649427" cy="66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112146"/>
              </a:buClr>
              <a:buSzPts val="3000"/>
              <a:buFont typeface="Arial"/>
              <a:buNone/>
              <a:defRPr sz="3000">
                <a:solidFill>
                  <a:srgbClr val="1121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3"/>
          </p:nvPr>
        </p:nvSpPr>
        <p:spPr>
          <a:xfrm>
            <a:off x="1011016" y="2789432"/>
            <a:ext cx="925395" cy="92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4"/>
          </p:nvPr>
        </p:nvSpPr>
        <p:spPr>
          <a:xfrm>
            <a:off x="1011013" y="8889784"/>
            <a:ext cx="925401" cy="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5"/>
          </p:nvPr>
        </p:nvSpPr>
        <p:spPr>
          <a:xfrm>
            <a:off x="2541290" y="5583335"/>
            <a:ext cx="8640410" cy="66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112146"/>
              </a:buClr>
              <a:buSzPts val="3000"/>
              <a:buFont typeface="Arial"/>
              <a:buNone/>
              <a:defRPr sz="3000">
                <a:solidFill>
                  <a:srgbClr val="1121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6"/>
          </p:nvPr>
        </p:nvSpPr>
        <p:spPr>
          <a:xfrm>
            <a:off x="1011013" y="5835870"/>
            <a:ext cx="925401" cy="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7"/>
          </p:nvPr>
        </p:nvSpPr>
        <p:spPr>
          <a:xfrm>
            <a:off x="2539713" y="8635784"/>
            <a:ext cx="8643564" cy="66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112146"/>
              </a:buClr>
              <a:buSzPts val="3000"/>
              <a:buFont typeface="Arial"/>
              <a:buNone/>
              <a:defRPr sz="3000">
                <a:solidFill>
                  <a:srgbClr val="1121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>
            <a:spLocks noGrp="1"/>
          </p:cNvSpPr>
          <p:nvPr>
            <p:ph type="pic" idx="8"/>
          </p:nvPr>
        </p:nvSpPr>
        <p:spPr>
          <a:xfrm>
            <a:off x="12210306" y="0"/>
            <a:ext cx="1218639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9"/>
          </p:nvPr>
        </p:nvSpPr>
        <p:spPr>
          <a:xfrm>
            <a:off x="997227" y="1185315"/>
            <a:ext cx="9775798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l">
              <a:lnSpc>
                <a:spcPct val="3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None/>
              <a:defRPr sz="2400" cap="none">
                <a:solidFill>
                  <a:srgbClr val="343434"/>
                </a:solidFill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3"/>
          </p:nvPr>
        </p:nvSpPr>
        <p:spPr>
          <a:xfrm>
            <a:off x="2543131" y="3252245"/>
            <a:ext cx="8636727" cy="17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000"/>
              <a:buFont typeface="Arial"/>
              <a:buNone/>
              <a:defRPr sz="30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4"/>
          </p:nvPr>
        </p:nvSpPr>
        <p:spPr>
          <a:xfrm>
            <a:off x="2541290" y="6294535"/>
            <a:ext cx="8630864" cy="17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000"/>
              <a:buFont typeface="Arial"/>
              <a:buNone/>
              <a:defRPr sz="30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5"/>
          </p:nvPr>
        </p:nvSpPr>
        <p:spPr>
          <a:xfrm>
            <a:off x="2539713" y="9336824"/>
            <a:ext cx="8630864" cy="17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000"/>
              <a:buFont typeface="Arial"/>
              <a:buNone/>
              <a:defRPr sz="30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959580" y="13081000"/>
            <a:ext cx="4521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highlights">
  <p:cSld name="Case Study highligh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descr="ffw-filte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6493" y="12506390"/>
            <a:ext cx="1083041" cy="36823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963689" y="677544"/>
            <a:ext cx="22308688" cy="65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12146"/>
              </a:buClr>
              <a:buSzPts val="3800"/>
              <a:buFont typeface="Arial"/>
              <a:buNone/>
              <a:defRPr sz="3800" b="1" cap="none">
                <a:solidFill>
                  <a:srgbClr val="112146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12146"/>
              </a:buClr>
              <a:buSzPts val="3800"/>
              <a:buFont typeface="Arial"/>
              <a:buNone/>
              <a:defRPr sz="3800" b="1" cap="none">
                <a:solidFill>
                  <a:srgbClr val="112146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12146"/>
              </a:buClr>
              <a:buSzPts val="3800"/>
              <a:buFont typeface="Arial"/>
              <a:buNone/>
              <a:defRPr sz="3800" b="1" cap="none">
                <a:solidFill>
                  <a:srgbClr val="112146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12146"/>
              </a:buClr>
              <a:buSzPts val="3800"/>
              <a:buFont typeface="Arial"/>
              <a:buNone/>
              <a:defRPr sz="3800" b="1" cap="none">
                <a:solidFill>
                  <a:srgbClr val="112146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12146"/>
              </a:buClr>
              <a:buSzPts val="3800"/>
              <a:buFont typeface="Arial"/>
              <a:buNone/>
              <a:defRPr sz="3800" b="1" cap="none">
                <a:solidFill>
                  <a:srgbClr val="112146"/>
                </a:solidFill>
              </a:defRPr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3696950" y="3835165"/>
            <a:ext cx="9575800" cy="792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3"/>
          </p:nvPr>
        </p:nvSpPr>
        <p:spPr>
          <a:xfrm>
            <a:off x="13696950" y="2741470"/>
            <a:ext cx="9575800" cy="98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201545" y="1258057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  <a:defRPr sz="1200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copy 12">
  <p:cSld name="Title &amp; Subtitle copy 1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649279" y="-1"/>
            <a:ext cx="378554" cy="378555"/>
          </a:xfrm>
          <a:prstGeom prst="rect">
            <a:avLst/>
          </a:prstGeom>
          <a:solidFill>
            <a:srgbClr val="414A57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573080" y="549870"/>
            <a:ext cx="3534433" cy="46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Play"/>
              <a:buNone/>
            </a:pPr>
            <a:r>
              <a:rPr lang="en-US" sz="24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BePro.</a:t>
            </a:r>
            <a:r>
              <a:rPr lang="en-US" sz="18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16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Business Special Template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565275" y="13208794"/>
            <a:ext cx="2237483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</a:pPr>
            <a:r>
              <a:rPr lang="en-US" sz="16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-2" y="13088607"/>
            <a:ext cx="24384004" cy="1"/>
          </a:xfrm>
          <a:prstGeom prst="straightConnector1">
            <a:avLst/>
          </a:prstGeom>
          <a:noFill/>
          <a:ln w="12700" cap="flat" cmpd="sng">
            <a:solidFill>
              <a:srgbClr val="DCDEE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3" name="Google Shape;83;p16"/>
          <p:cNvSpPr/>
          <p:nvPr/>
        </p:nvSpPr>
        <p:spPr>
          <a:xfrm>
            <a:off x="-1" y="0"/>
            <a:ext cx="24384004" cy="8887884"/>
          </a:xfrm>
          <a:prstGeom prst="rect">
            <a:avLst/>
          </a:prstGeom>
          <a:solidFill>
            <a:srgbClr val="222328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6"/>
          <p:cNvSpPr>
            <a:spLocks noGrp="1"/>
          </p:cNvSpPr>
          <p:nvPr>
            <p:ph type="pic" idx="2"/>
          </p:nvPr>
        </p:nvSpPr>
        <p:spPr>
          <a:xfrm>
            <a:off x="1649278" y="4911064"/>
            <a:ext cx="5096538" cy="50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>
            <a:spLocks noGrp="1"/>
          </p:cNvSpPr>
          <p:nvPr>
            <p:ph type="pic" idx="3"/>
          </p:nvPr>
        </p:nvSpPr>
        <p:spPr>
          <a:xfrm>
            <a:off x="6975648" y="4911064"/>
            <a:ext cx="5096538" cy="50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>
            <a:spLocks noGrp="1"/>
          </p:cNvSpPr>
          <p:nvPr>
            <p:ph type="pic" idx="4"/>
          </p:nvPr>
        </p:nvSpPr>
        <p:spPr>
          <a:xfrm>
            <a:off x="12302018" y="4911064"/>
            <a:ext cx="5096538" cy="50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>
            <a:spLocks noGrp="1"/>
          </p:cNvSpPr>
          <p:nvPr>
            <p:ph type="pic" idx="5"/>
          </p:nvPr>
        </p:nvSpPr>
        <p:spPr>
          <a:xfrm>
            <a:off x="17628394" y="4911064"/>
            <a:ext cx="5096538" cy="50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22384611" y="13208794"/>
            <a:ext cx="340322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copy 49">
  <p:cSld name="Title &amp; Subtitle copy 4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1649279" y="-1"/>
            <a:ext cx="378554" cy="378555"/>
          </a:xfrm>
          <a:prstGeom prst="rect">
            <a:avLst/>
          </a:prstGeom>
          <a:solidFill>
            <a:srgbClr val="414A57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73080" y="549870"/>
            <a:ext cx="3534433" cy="46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Play"/>
              <a:buNone/>
            </a:pPr>
            <a:r>
              <a:rPr lang="en-US" sz="24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BePro.</a:t>
            </a:r>
            <a:r>
              <a:rPr lang="en-US" sz="18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16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Business Special Template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565275" y="13208794"/>
            <a:ext cx="2237483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</a:pPr>
            <a:r>
              <a:rPr lang="en-US" sz="1600" b="0" i="0" u="none" strike="noStrike" cap="none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rPr>
              <a:t>www.websitename.com</a:t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-2" y="13088607"/>
            <a:ext cx="24384004" cy="1"/>
          </a:xfrm>
          <a:prstGeom prst="straightConnector1">
            <a:avLst/>
          </a:prstGeom>
          <a:noFill/>
          <a:ln w="12700" cap="flat" cmpd="sng">
            <a:solidFill>
              <a:srgbClr val="DCDEE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14225322" y="-1"/>
            <a:ext cx="10158679" cy="13716002"/>
          </a:xfrm>
          <a:prstGeom prst="rect">
            <a:avLst/>
          </a:prstGeom>
          <a:solidFill>
            <a:srgbClr val="35374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17"/>
          <p:cNvSpPr>
            <a:spLocks noGrp="1"/>
          </p:cNvSpPr>
          <p:nvPr>
            <p:ph type="pic" idx="2"/>
          </p:nvPr>
        </p:nvSpPr>
        <p:spPr>
          <a:xfrm>
            <a:off x="1649278" y="7650061"/>
            <a:ext cx="3810003" cy="381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3"/>
          </p:nvPr>
        </p:nvSpPr>
        <p:spPr>
          <a:xfrm>
            <a:off x="5604254" y="7650063"/>
            <a:ext cx="3810002" cy="381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>
            <a:spLocks noGrp="1"/>
          </p:cNvSpPr>
          <p:nvPr>
            <p:ph type="pic" idx="4"/>
          </p:nvPr>
        </p:nvSpPr>
        <p:spPr>
          <a:xfrm>
            <a:off x="9559229" y="7650061"/>
            <a:ext cx="3810002" cy="381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22384611" y="13208794"/>
            <a:ext cx="340322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Play"/>
              <a:buNone/>
              <a:defRPr sz="1600">
                <a:solidFill>
                  <a:srgbClr val="53585F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387343" y="2523267"/>
            <a:ext cx="21609313" cy="996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None/>
              <a:defRPr sz="2400"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None/>
              <a:defRPr sz="2400"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Arial"/>
              <a:buNone/>
              <a:defRPr sz="2400"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/>
          <p:nvPr/>
        </p:nvSpPr>
        <p:spPr>
          <a:xfrm>
            <a:off x="21166369" y="13068299"/>
            <a:ext cx="1803998" cy="39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ffwagency.com</a:t>
            </a:r>
            <a:endParaRPr/>
          </a:p>
        </p:txBody>
      </p:sp>
      <p:pic>
        <p:nvPicPr>
          <p:cNvPr id="16" name="Google Shape;16;p3" descr="new Logo FFW.png"/>
          <p:cNvPicPr preferRelativeResize="0"/>
          <p:nvPr/>
        </p:nvPicPr>
        <p:blipFill rotWithShape="1">
          <a:blip r:embed="rId2">
            <a:alphaModFix/>
          </a:blip>
          <a:srcRect t="26" b="25"/>
          <a:stretch/>
        </p:blipFill>
        <p:spPr>
          <a:xfrm>
            <a:off x="1389777" y="12871188"/>
            <a:ext cx="895220" cy="6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9147771" cy="108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  <a:defRPr sz="6138">
                <a:latin typeface="Arial"/>
                <a:ea typeface="Arial"/>
                <a:cs typeface="Arial"/>
                <a:sym typeface="Arial"/>
              </a:defRPr>
            </a:lvl1pPr>
            <a:lvl2pPr marL="914400" lvl="1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>
            <a:spLocks noGrp="1"/>
          </p:cNvSpPr>
          <p:nvPr>
            <p:ph type="pic" idx="2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482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4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4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82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4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482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4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482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4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lvl="0" indent="-41910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  <a:defRPr sz="2400"/>
            </a:lvl1pPr>
            <a:lvl2pPr marL="914400" lvl="1" indent="-41910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  <a:defRPr sz="2400"/>
            </a:lvl2pPr>
            <a:lvl3pPr marL="1371600" lvl="2" indent="-41910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  <a:defRPr sz="2400"/>
            </a:lvl3pPr>
            <a:lvl4pPr marL="1828800" lvl="3" indent="-41910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  <a:defRPr sz="2400"/>
            </a:lvl4pPr>
            <a:lvl5pPr marL="2286000" lvl="4" indent="-41910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  <a:defRPr sz="2400"/>
            </a:lvl5pPr>
            <a:lvl6pPr marL="2743200" lvl="5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41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650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itecore.com/users/91/sitecore-experience-platform/en/experience-analytics-glossar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itecore.com/users/91/sitecore-experience-platform/en/the-rule-set-edito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sitecore.com/users/91/sitecore-experience-platform/en/create-a-custom-report-filter-and-segment.html" TargetMode="External"/><Relationship Id="rId3" Type="http://schemas.openxmlformats.org/officeDocument/2006/relationships/image" Target="../media/image35.png"/><Relationship Id="rId7" Type="http://schemas.openxmlformats.org/officeDocument/2006/relationships/hyperlink" Target="https://doc.sitecore.com/users/91/sitecore-experience-platform/en/change-the-metrics-in-an-existing-analytics-repor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hyperlink" Target="https://doc.sitecore.com/users/91/sitecore-experience-platform/en/the-dimensions-and-metrics-in-experience-analytics-repor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ecore/xGenerator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ev.sitecore.net/Downloads/Sitecore%20Experience%20Platform/90/Sitecore%20Experience%20Platform%2090%20Initial%20Release/Release%20Notes" TargetMode="External"/><Relationship Id="rId4" Type="http://schemas.openxmlformats.org/officeDocument/2006/relationships/hyperlink" Target="https://marketplace.visualstudio.com/items?itemName=JakobChristensen.SitecoreRoc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hyperlink" Target="https://twitter.com/search?q=#RosenDevBlog&amp;src=typ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ossenPettrov" TargetMode="External"/><Relationship Id="rId5" Type="http://schemas.openxmlformats.org/officeDocument/2006/relationships/hyperlink" Target="mailto:Rosen.petrov@ffwagency.com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fwagency.com" TargetMode="Externa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itecore.com/users/91/sitecore-experience-platform/en/creating-a-custom-experience-analytics-report.html#UUID-91c64af1-3ee1-26c1-48e3-6543805f0c1d_N15422748410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 descr="photo-1522071820081-009f0129c71c.jpeg"/>
          <p:cNvPicPr preferRelativeResize="0"/>
          <p:nvPr/>
        </p:nvPicPr>
        <p:blipFill rotWithShape="1">
          <a:blip r:embed="rId3">
            <a:alphaModFix amt="90000"/>
          </a:blip>
          <a:srcRect t="7822" b="7821"/>
          <a:stretch/>
        </p:blipFill>
        <p:spPr>
          <a:xfrm>
            <a:off x="-8467" y="-8467"/>
            <a:ext cx="24400934" cy="1373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pasted-image.pdf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4233" y="0"/>
            <a:ext cx="18034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ctrTitle" idx="4294967295"/>
          </p:nvPr>
        </p:nvSpPr>
        <p:spPr>
          <a:xfrm>
            <a:off x="1816100" y="4379383"/>
            <a:ext cx="14230146" cy="550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Arial"/>
              <a:buNone/>
            </a:pPr>
            <a:r>
              <a:rPr lang="en-US" sz="9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Sitecore Experience Analytics Reports</a:t>
            </a:r>
            <a:br>
              <a:rPr lang="en-US" sz="9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4294967295"/>
          </p:nvPr>
        </p:nvSpPr>
        <p:spPr>
          <a:xfrm>
            <a:off x="1816100" y="7808051"/>
            <a:ext cx="11995712" cy="215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Developers</a:t>
            </a:r>
            <a:endParaRPr dirty="0"/>
          </a:p>
        </p:txBody>
      </p:sp>
      <p:pic>
        <p:nvPicPr>
          <p:cNvPr id="107" name="Google Shape;107;p18" descr="new Logo FFW whit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1422" y="904303"/>
            <a:ext cx="1697339" cy="11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86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0484610" cy="108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dirty="0"/>
              <a:t>Sitecore c</a:t>
            </a: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harts components  </a:t>
            </a:r>
            <a:endParaRPr dirty="0"/>
          </a:p>
        </p:txBody>
      </p:sp>
      <p:pic>
        <p:nvPicPr>
          <p:cNvPr id="1190" name="Google Shape;1190;p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27923" y="6473952"/>
            <a:ext cx="8113357" cy="1857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86"/>
          <p:cNvSpPr txBox="1"/>
          <p:nvPr/>
        </p:nvSpPr>
        <p:spPr>
          <a:xfrm>
            <a:off x="1384300" y="11115871"/>
            <a:ext cx="857413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ExperienceAnalyticsKpiChart</a:t>
            </a:r>
            <a:endParaRPr lang="en-US" dirty="0"/>
          </a:p>
        </p:txBody>
      </p:sp>
      <p:pic>
        <p:nvPicPr>
          <p:cNvPr id="1192" name="Google Shape;1192;p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2192000" y="5110172"/>
            <a:ext cx="10613850" cy="5025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86"/>
          <p:cNvSpPr txBox="1"/>
          <p:nvPr/>
        </p:nvSpPr>
        <p:spPr>
          <a:xfrm>
            <a:off x="12892136" y="11115871"/>
            <a:ext cx="1008371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ExperienceAnalyticsLineChart</a:t>
            </a:r>
            <a:endParaRPr dirty="0"/>
          </a:p>
        </p:txBody>
      </p:sp>
      <p:cxnSp>
        <p:nvCxnSpPr>
          <p:cNvPr id="1198" name="Google Shape;1198;p8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3499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86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0484610" cy="108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dirty="0"/>
              <a:t>Sitecore c</a:t>
            </a: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harts components  </a:t>
            </a:r>
            <a:endParaRPr dirty="0"/>
          </a:p>
        </p:txBody>
      </p:sp>
      <p:pic>
        <p:nvPicPr>
          <p:cNvPr id="1190" name="Google Shape;1190;p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17769" y="5110172"/>
            <a:ext cx="9376362" cy="5025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86"/>
          <p:cNvSpPr txBox="1"/>
          <p:nvPr/>
        </p:nvSpPr>
        <p:spPr>
          <a:xfrm>
            <a:off x="1384300" y="11115871"/>
            <a:ext cx="857413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ExperienceAnalyticsLineChart</a:t>
            </a:r>
            <a:endParaRPr lang="en-US" dirty="0"/>
          </a:p>
        </p:txBody>
      </p:sp>
      <p:pic>
        <p:nvPicPr>
          <p:cNvPr id="1192" name="Google Shape;1192;p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264640" y="5110172"/>
            <a:ext cx="6473952" cy="5025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86"/>
          <p:cNvSpPr txBox="1"/>
          <p:nvPr/>
        </p:nvSpPr>
        <p:spPr>
          <a:xfrm>
            <a:off x="12892136" y="11115871"/>
            <a:ext cx="1008371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ExperienceAnalyticsAreaChart</a:t>
            </a:r>
            <a:endParaRPr dirty="0"/>
          </a:p>
        </p:txBody>
      </p:sp>
      <p:cxnSp>
        <p:nvCxnSpPr>
          <p:cNvPr id="1198" name="Google Shape;1198;p8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196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86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0484610" cy="108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dirty="0"/>
              <a:t>Sitecore c</a:t>
            </a: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harts components  </a:t>
            </a:r>
            <a:endParaRPr dirty="0"/>
          </a:p>
        </p:txBody>
      </p:sp>
      <p:pic>
        <p:nvPicPr>
          <p:cNvPr id="1190" name="Google Shape;1190;p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58648" y="3664473"/>
            <a:ext cx="9466703" cy="638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86"/>
          <p:cNvSpPr txBox="1"/>
          <p:nvPr/>
        </p:nvSpPr>
        <p:spPr>
          <a:xfrm>
            <a:off x="7581840" y="11198819"/>
            <a:ext cx="857413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ExperienceAnalyticsPieChart</a:t>
            </a:r>
            <a:endParaRPr lang="en-US" dirty="0"/>
          </a:p>
        </p:txBody>
      </p:sp>
      <p:cxnSp>
        <p:nvCxnSpPr>
          <p:cNvPr id="1198" name="Google Shape;1198;p8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9020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5032366" cy="262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/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Custom Experience Analytics reports:</a:t>
            </a:r>
            <a:br>
              <a:rPr lang="en-US" sz="613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Terms we should know</a:t>
            </a:r>
            <a:endParaRPr dirty="0"/>
          </a:p>
        </p:txBody>
      </p:sp>
      <p:sp>
        <p:nvSpPr>
          <p:cNvPr id="1340" name="Google Shape;1340;p91"/>
          <p:cNvSpPr/>
          <p:nvPr/>
        </p:nvSpPr>
        <p:spPr>
          <a:xfrm>
            <a:off x="16833122" y="-741677"/>
            <a:ext cx="15199355" cy="15199355"/>
          </a:xfrm>
          <a:prstGeom prst="ellipse">
            <a:avLst/>
          </a:prstGeom>
          <a:noFill/>
          <a:ln w="25400" cap="flat" cmpd="sng">
            <a:solidFill>
              <a:srgbClr val="D5D5D5"/>
            </a:solidFill>
            <a:prstDash val="dash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1" name="Google Shape;1341;p91"/>
          <p:cNvSpPr/>
          <p:nvPr/>
        </p:nvSpPr>
        <p:spPr>
          <a:xfrm>
            <a:off x="15880621" y="5877753"/>
            <a:ext cx="1905001" cy="1905001"/>
          </a:xfrm>
          <a:prstGeom prst="ellipse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2" name="Google Shape;1342;p91"/>
          <p:cNvSpPr/>
          <p:nvPr/>
        </p:nvSpPr>
        <p:spPr>
          <a:xfrm>
            <a:off x="17384996" y="1377506"/>
            <a:ext cx="1905001" cy="1905000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4" name="Google Shape;1344;p91"/>
          <p:cNvSpPr/>
          <p:nvPr/>
        </p:nvSpPr>
        <p:spPr>
          <a:xfrm>
            <a:off x="17503530" y="10409905"/>
            <a:ext cx="1905001" cy="1905001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6" name="Google Shape;1346;p91"/>
          <p:cNvSpPr txBox="1"/>
          <p:nvPr/>
        </p:nvSpPr>
        <p:spPr>
          <a:xfrm>
            <a:off x="1411618" y="4396591"/>
            <a:ext cx="705068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</a:pPr>
            <a:r>
              <a:rPr lang="en-US" sz="4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dirty="0"/>
          </a:p>
        </p:txBody>
      </p:sp>
      <p:cxnSp>
        <p:nvCxnSpPr>
          <p:cNvPr id="1348" name="Google Shape;1348;p91"/>
          <p:cNvCxnSpPr/>
          <p:nvPr/>
        </p:nvCxnSpPr>
        <p:spPr>
          <a:xfrm>
            <a:off x="1475188" y="5590675"/>
            <a:ext cx="572129" cy="2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49" name="Google Shape;1349;p91"/>
          <p:cNvSpPr txBox="1"/>
          <p:nvPr/>
        </p:nvSpPr>
        <p:spPr>
          <a:xfrm>
            <a:off x="1316016" y="5961086"/>
            <a:ext cx="13827007" cy="598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lang="en-US" kern="500" dirty="0"/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lang="en-US" dirty="0"/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endParaRPr lang="en-US" dirty="0"/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Filters and Rules</a:t>
            </a:r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endParaRPr lang="en-US" sz="2400" dirty="0">
              <a:solidFill>
                <a:srgbClr val="1F1F1F"/>
              </a:solidFill>
            </a:endParaRPr>
          </a:p>
          <a:p>
            <a:pPr marR="0" lvl="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</a:pPr>
            <a:endParaRPr lang="en-US" sz="2400" b="0" i="0" u="none" strike="noStrike" cap="none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400"/>
              </a:spcBef>
              <a:buClr>
                <a:srgbClr val="1F1F1F"/>
              </a:buClr>
              <a:buSzPts val="3000"/>
            </a:pPr>
            <a:r>
              <a:rPr lang="en-US" sz="2400" dirty="0">
                <a:solidFill>
                  <a:srgbClr val="1F1F1F"/>
                </a:solidFill>
              </a:rPr>
              <a:t>Good know: </a:t>
            </a:r>
            <a:r>
              <a:rPr lang="en-US" sz="2400" dirty="0">
                <a:solidFill>
                  <a:srgbClr val="1F1F1F"/>
                </a:solidFill>
                <a:hlinkClick r:id="rId3"/>
              </a:rPr>
              <a:t>Experience Analytics glossary</a:t>
            </a:r>
            <a:endParaRPr lang="en-US" sz="2400" b="0" i="0" u="none" strike="noStrike" cap="none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31750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endParaRPr lang="en-US" dirty="0"/>
          </a:p>
        </p:txBody>
      </p:sp>
      <p:cxnSp>
        <p:nvCxnSpPr>
          <p:cNvPr id="1351" name="Google Shape;1351;p9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52" name="Google Shape;1352;p91" descr="for presentation2-1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38530" y="11044905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91" descr="for presentation3-1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72195" y="6540500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91" descr="for presentation2-1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98163" y="8955352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55;p91" descr="for presentation3-11.png">
            <a:extLst>
              <a:ext uri="{FF2B5EF4-FFF2-40B4-BE49-F238E27FC236}">
                <a16:creationId xmlns:a16="http://schemas.microsoft.com/office/drawing/2014/main" id="{32F0B75B-8760-4590-8A09-804E69D908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19996" y="2036093"/>
            <a:ext cx="635001" cy="63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10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8365456" cy="12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Sitecore Dimension definition</a:t>
            </a:r>
            <a:endParaRPr dirty="0"/>
          </a:p>
        </p:txBody>
      </p:sp>
      <p:sp>
        <p:nvSpPr>
          <p:cNvPr id="1096" name="Google Shape;1096;p81"/>
          <p:cNvSpPr/>
          <p:nvPr/>
        </p:nvSpPr>
        <p:spPr>
          <a:xfrm>
            <a:off x="1401233" y="4424637"/>
            <a:ext cx="21564601" cy="6387581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8" name="Google Shape;1098;p81"/>
          <p:cNvSpPr txBox="1"/>
          <p:nvPr/>
        </p:nvSpPr>
        <p:spPr>
          <a:xfrm>
            <a:off x="9147309" y="6691324"/>
            <a:ext cx="12413700" cy="185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2400"/>
            </a:pPr>
            <a:r>
              <a:rPr lang="en-US" sz="2400" dirty="0">
                <a:solidFill>
                  <a:srgbClr val="FFFFFF"/>
                </a:solidFill>
              </a:rPr>
              <a:t>Dimensions describe the data. Think of a dimension as describing the “what” as in “what city is the visitor from” or “what pages were viewed”. From a development perspective we think about the dimension as a grouping of the data - group by city, group by page, etc.</a:t>
            </a:r>
            <a:endParaRPr dirty="0"/>
          </a:p>
        </p:txBody>
      </p:sp>
      <p:sp>
        <p:nvSpPr>
          <p:cNvPr id="1099" name="Google Shape;1099;p81"/>
          <p:cNvSpPr/>
          <p:nvPr/>
        </p:nvSpPr>
        <p:spPr>
          <a:xfrm>
            <a:off x="7667354" y="4049458"/>
            <a:ext cx="53513" cy="5314223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2672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926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p81"/>
          <p:cNvSpPr txBox="1"/>
          <p:nvPr/>
        </p:nvSpPr>
        <p:spPr>
          <a:xfrm>
            <a:off x="9124288" y="5116300"/>
            <a:ext cx="613846" cy="11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6200"/>
              <a:buFont typeface="Arial"/>
              <a:buNone/>
            </a:pPr>
            <a:r>
              <a:rPr lang="en-US" sz="6200" b="0" i="0" u="none" strike="noStrike" cap="non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1104" name="Google Shape;1104;p8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" name="Google Shape;1857;p104" descr="for presentation3-07.png">
            <a:extLst>
              <a:ext uri="{FF2B5EF4-FFF2-40B4-BE49-F238E27FC236}">
                <a16:creationId xmlns:a16="http://schemas.microsoft.com/office/drawing/2014/main" id="{60D42C45-8795-4EC9-86DA-D43102F862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3146" y="6510528"/>
            <a:ext cx="1752358" cy="178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62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8365456" cy="12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Sitecore Metric definition</a:t>
            </a:r>
            <a:endParaRPr dirty="0"/>
          </a:p>
        </p:txBody>
      </p:sp>
      <p:sp>
        <p:nvSpPr>
          <p:cNvPr id="1096" name="Google Shape;1096;p81"/>
          <p:cNvSpPr/>
          <p:nvPr/>
        </p:nvSpPr>
        <p:spPr>
          <a:xfrm>
            <a:off x="1401233" y="4424637"/>
            <a:ext cx="21564601" cy="6387581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8" name="Google Shape;1098;p81"/>
          <p:cNvSpPr txBox="1"/>
          <p:nvPr/>
        </p:nvSpPr>
        <p:spPr>
          <a:xfrm>
            <a:off x="9147309" y="6691324"/>
            <a:ext cx="12413700" cy="185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2400"/>
            </a:pPr>
            <a:r>
              <a:rPr lang="en-US" sz="2400" dirty="0">
                <a:solidFill>
                  <a:srgbClr val="FFFFFF"/>
                </a:solidFill>
              </a:rPr>
              <a:t>Metrics measure the data. Think of a metric as answering “how many” or “how long” as in “how many visits” or “how long a visitor was on the site”. In Sitecore, there are seven standard metrics that measure the different attributes of each dimension: Visit, Value, Page Views, Time On Site, Bounces, Conversions and Count. </a:t>
            </a:r>
            <a:endParaRPr dirty="0"/>
          </a:p>
        </p:txBody>
      </p:sp>
      <p:sp>
        <p:nvSpPr>
          <p:cNvPr id="1099" name="Google Shape;1099;p81"/>
          <p:cNvSpPr/>
          <p:nvPr/>
        </p:nvSpPr>
        <p:spPr>
          <a:xfrm>
            <a:off x="7667354" y="4049458"/>
            <a:ext cx="53513" cy="5314223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2672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926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p81"/>
          <p:cNvSpPr txBox="1"/>
          <p:nvPr/>
        </p:nvSpPr>
        <p:spPr>
          <a:xfrm>
            <a:off x="9124288" y="5116300"/>
            <a:ext cx="613846" cy="11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6200"/>
              <a:buFont typeface="Arial"/>
              <a:buNone/>
            </a:pPr>
            <a:r>
              <a:rPr lang="en-US" sz="6200" b="0" i="0" u="none" strike="noStrike" cap="non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1104" name="Google Shape;1104;p8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" name="Google Shape;1857;p104" descr="for presentation3-07.png">
            <a:extLst>
              <a:ext uri="{FF2B5EF4-FFF2-40B4-BE49-F238E27FC236}">
                <a16:creationId xmlns:a16="http://schemas.microsoft.com/office/drawing/2014/main" id="{EAD50814-8222-4D51-BDFB-008F8802AF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3146" y="6510528"/>
            <a:ext cx="1752358" cy="178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09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8365456" cy="12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Sitecore Segment definition</a:t>
            </a:r>
            <a:endParaRPr dirty="0"/>
          </a:p>
        </p:txBody>
      </p:sp>
      <p:sp>
        <p:nvSpPr>
          <p:cNvPr id="1096" name="Google Shape;1096;p81"/>
          <p:cNvSpPr/>
          <p:nvPr/>
        </p:nvSpPr>
        <p:spPr>
          <a:xfrm>
            <a:off x="1401233" y="4424637"/>
            <a:ext cx="21564601" cy="6387581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8" name="Google Shape;1098;p81"/>
          <p:cNvSpPr txBox="1"/>
          <p:nvPr/>
        </p:nvSpPr>
        <p:spPr>
          <a:xfrm>
            <a:off x="9147309" y="6691324"/>
            <a:ext cx="12413700" cy="185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2400"/>
            </a:pPr>
            <a:r>
              <a:rPr lang="en-US" sz="2400" dirty="0">
                <a:solidFill>
                  <a:srgbClr val="FFFFFF"/>
                </a:solidFill>
              </a:rPr>
              <a:t>Segments control which data is analyzed. By default they contain all the data of their parent dimension, but can apply filters that will only display a subset of these based on an assortment of conditions. You can think about a segment like an instance of a dimension with an optional filter. </a:t>
            </a:r>
            <a:endParaRPr dirty="0"/>
          </a:p>
        </p:txBody>
      </p:sp>
      <p:sp>
        <p:nvSpPr>
          <p:cNvPr id="1099" name="Google Shape;1099;p81"/>
          <p:cNvSpPr/>
          <p:nvPr/>
        </p:nvSpPr>
        <p:spPr>
          <a:xfrm>
            <a:off x="7667354" y="4049458"/>
            <a:ext cx="53513" cy="5314223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2672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926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p81"/>
          <p:cNvSpPr txBox="1"/>
          <p:nvPr/>
        </p:nvSpPr>
        <p:spPr>
          <a:xfrm>
            <a:off x="9124288" y="5116300"/>
            <a:ext cx="613846" cy="11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6200"/>
              <a:buFont typeface="Arial"/>
              <a:buNone/>
            </a:pPr>
            <a:r>
              <a:rPr lang="en-US" sz="6200" b="0" i="0" u="none" strike="noStrike" cap="non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1104" name="Google Shape;1104;p8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" name="Google Shape;1857;p104" descr="for presentation3-07.png">
            <a:extLst>
              <a:ext uri="{FF2B5EF4-FFF2-40B4-BE49-F238E27FC236}">
                <a16:creationId xmlns:a16="http://schemas.microsoft.com/office/drawing/2014/main" id="{1A0D6E3B-030B-4DDE-9692-28821D4B14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3146" y="6510528"/>
            <a:ext cx="1752358" cy="178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60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8365456" cy="12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Sitecore Filter and Rule definitions</a:t>
            </a:r>
            <a:endParaRPr dirty="0"/>
          </a:p>
        </p:txBody>
      </p:sp>
      <p:sp>
        <p:nvSpPr>
          <p:cNvPr id="1096" name="Google Shape;1096;p81"/>
          <p:cNvSpPr/>
          <p:nvPr/>
        </p:nvSpPr>
        <p:spPr>
          <a:xfrm>
            <a:off x="1401233" y="4424637"/>
            <a:ext cx="21564601" cy="6387581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8" name="Google Shape;1098;p81"/>
          <p:cNvSpPr txBox="1"/>
          <p:nvPr/>
        </p:nvSpPr>
        <p:spPr>
          <a:xfrm>
            <a:off x="9147309" y="6691324"/>
            <a:ext cx="12413700" cy="185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2400"/>
            </a:pPr>
            <a:r>
              <a:rPr lang="en-US" sz="2400" dirty="0">
                <a:solidFill>
                  <a:srgbClr val="FFFFFF"/>
                </a:solidFill>
              </a:rPr>
              <a:t>Filters are used in Sitecore segments to filter the analyzed data if needed. Rules are the building blocks of the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Sitecore Rules Set Editor</a:t>
            </a:r>
            <a:r>
              <a:rPr lang="en-US" sz="2400" dirty="0">
                <a:solidFill>
                  <a:srgbClr val="FFFFFF"/>
                </a:solidFill>
              </a:rPr>
              <a:t>. They are used for setting up the filters.</a:t>
            </a:r>
            <a:endParaRPr dirty="0"/>
          </a:p>
        </p:txBody>
      </p:sp>
      <p:sp>
        <p:nvSpPr>
          <p:cNvPr id="1099" name="Google Shape;1099;p81"/>
          <p:cNvSpPr/>
          <p:nvPr/>
        </p:nvSpPr>
        <p:spPr>
          <a:xfrm>
            <a:off x="7667354" y="4049458"/>
            <a:ext cx="53513" cy="5314223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2672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926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p81"/>
          <p:cNvSpPr txBox="1"/>
          <p:nvPr/>
        </p:nvSpPr>
        <p:spPr>
          <a:xfrm>
            <a:off x="9124288" y="5116300"/>
            <a:ext cx="613846" cy="11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6200"/>
              <a:buFont typeface="Arial"/>
              <a:buNone/>
            </a:pPr>
            <a:r>
              <a:rPr lang="en-US" sz="6200" b="0" i="0" u="none" strike="noStrike" cap="non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1104" name="Google Shape;1104;p8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" name="Google Shape;1857;p104" descr="for presentation3-07.png">
            <a:extLst>
              <a:ext uri="{FF2B5EF4-FFF2-40B4-BE49-F238E27FC236}">
                <a16:creationId xmlns:a16="http://schemas.microsoft.com/office/drawing/2014/main" id="{D84BDC6D-AF24-4179-AD83-8B3B3355D6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3146" y="6510528"/>
            <a:ext cx="1752358" cy="178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9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4"/>
          <p:cNvSpPr/>
          <p:nvPr/>
        </p:nvSpPr>
        <p:spPr>
          <a:xfrm>
            <a:off x="775079" y="7067191"/>
            <a:ext cx="4691153" cy="217927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7" name="Google Shape;1437;p94"/>
          <p:cNvSpPr/>
          <p:nvPr/>
        </p:nvSpPr>
        <p:spPr>
          <a:xfrm>
            <a:off x="6854149" y="4339909"/>
            <a:ext cx="5173259" cy="2152578"/>
          </a:xfrm>
          <a:prstGeom prst="rect">
            <a:avLst/>
          </a:prstGeom>
          <a:solidFill>
            <a:srgbClr val="64206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4" name="Google Shape;1444;p94"/>
          <p:cNvSpPr/>
          <p:nvPr/>
        </p:nvSpPr>
        <p:spPr>
          <a:xfrm>
            <a:off x="13415325" y="4317576"/>
            <a:ext cx="3634141" cy="2152578"/>
          </a:xfrm>
          <a:prstGeom prst="rect">
            <a:avLst/>
          </a:prstGeom>
          <a:solidFill>
            <a:srgbClr val="66D9E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9" name="Google Shape;1449;p94"/>
          <p:cNvSpPr/>
          <p:nvPr/>
        </p:nvSpPr>
        <p:spPr>
          <a:xfrm>
            <a:off x="21692225" y="4317576"/>
            <a:ext cx="1867455" cy="7800800"/>
          </a:xfrm>
          <a:prstGeom prst="rect">
            <a:avLst/>
          </a:prstGeom>
          <a:solidFill>
            <a:srgbClr val="66B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4" name="Google Shape;1454;p94"/>
          <p:cNvSpPr txBox="1"/>
          <p:nvPr/>
        </p:nvSpPr>
        <p:spPr>
          <a:xfrm>
            <a:off x="976241" y="7985127"/>
            <a:ext cx="4358260" cy="105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FFFFFF"/>
              </a:buClr>
              <a:buSzPts val="2200"/>
            </a:pPr>
            <a:r>
              <a:rPr lang="en-US" sz="2200" b="1" dirty="0">
                <a:solidFill>
                  <a:srgbClr val="FFFFFF"/>
                </a:solidFill>
              </a:rPr>
              <a:t>Check if Sitecore provides such kind of dimension/segment/report</a:t>
            </a:r>
            <a:endParaRPr dirty="0"/>
          </a:p>
        </p:txBody>
      </p:sp>
      <p:sp>
        <p:nvSpPr>
          <p:cNvPr id="1455" name="Google Shape;1455;p94"/>
          <p:cNvSpPr txBox="1"/>
          <p:nvPr/>
        </p:nvSpPr>
        <p:spPr>
          <a:xfrm>
            <a:off x="7044051" y="5304076"/>
            <a:ext cx="4828032" cy="7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Can’t find what you need</a:t>
            </a:r>
            <a:endParaRPr dirty="0"/>
          </a:p>
        </p:txBody>
      </p:sp>
      <p:sp>
        <p:nvSpPr>
          <p:cNvPr id="1461" name="Google Shape;1461;p94"/>
          <p:cNvSpPr txBox="1"/>
          <p:nvPr/>
        </p:nvSpPr>
        <p:spPr>
          <a:xfrm>
            <a:off x="13415324" y="5264086"/>
            <a:ext cx="3634141" cy="12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custom Sitecore dimension</a:t>
            </a:r>
            <a:endParaRPr dirty="0"/>
          </a:p>
        </p:txBody>
      </p:sp>
      <p:sp>
        <p:nvSpPr>
          <p:cNvPr id="1462" name="Google Shape;1462;p94"/>
          <p:cNvSpPr txBox="1"/>
          <p:nvPr/>
        </p:nvSpPr>
        <p:spPr>
          <a:xfrm>
            <a:off x="21658385" y="8251467"/>
            <a:ext cx="190129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Rock it!</a:t>
            </a:r>
            <a:endParaRPr dirty="0"/>
          </a:p>
        </p:txBody>
      </p:sp>
      <p:cxnSp>
        <p:nvCxnSpPr>
          <p:cNvPr id="1468" name="Google Shape;1468;p94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70" name="Google Shape;1470;p94" descr="for presentation2-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1097" y="10353219"/>
            <a:ext cx="711201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338;p91">
            <a:extLst>
              <a:ext uri="{FF2B5EF4-FFF2-40B4-BE49-F238E27FC236}">
                <a16:creationId xmlns:a16="http://schemas.microsoft.com/office/drawing/2014/main" id="{DD714F1A-8F8D-4451-A9E8-40CAA8E9764F}"/>
              </a:ext>
            </a:extLst>
          </p:cNvPr>
          <p:cNvSpPr txBox="1">
            <a:spLocks/>
          </p:cNvSpPr>
          <p:nvPr/>
        </p:nvSpPr>
        <p:spPr>
          <a:xfrm>
            <a:off x="1384300" y="972211"/>
            <a:ext cx="15032366" cy="262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  <a:defRPr sz="6138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2250"/>
              <a:buFont typeface="Arial"/>
              <a:buChar char="•"/>
              <a:defRPr sz="52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 Experience Analytics reports:</a:t>
            </a:r>
            <a:br>
              <a:rPr lang="en-US" dirty="0"/>
            </a:br>
            <a:r>
              <a:rPr lang="en-US" dirty="0"/>
              <a:t>Development flow</a:t>
            </a:r>
          </a:p>
        </p:txBody>
      </p:sp>
      <p:sp>
        <p:nvSpPr>
          <p:cNvPr id="47" name="Google Shape;1437;p94">
            <a:extLst>
              <a:ext uri="{FF2B5EF4-FFF2-40B4-BE49-F238E27FC236}">
                <a16:creationId xmlns:a16="http://schemas.microsoft.com/office/drawing/2014/main" id="{90538753-6362-445A-992B-ED3B4959A111}"/>
              </a:ext>
            </a:extLst>
          </p:cNvPr>
          <p:cNvSpPr/>
          <p:nvPr/>
        </p:nvSpPr>
        <p:spPr>
          <a:xfrm>
            <a:off x="6854147" y="9939097"/>
            <a:ext cx="5173259" cy="2179279"/>
          </a:xfrm>
          <a:prstGeom prst="rect">
            <a:avLst/>
          </a:prstGeom>
          <a:solidFill>
            <a:srgbClr val="64206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1455;p94">
            <a:extLst>
              <a:ext uri="{FF2B5EF4-FFF2-40B4-BE49-F238E27FC236}">
                <a16:creationId xmlns:a16="http://schemas.microsoft.com/office/drawing/2014/main" id="{2C81186D-AC9E-43C5-A28E-534EA9A88450}"/>
              </a:ext>
            </a:extLst>
          </p:cNvPr>
          <p:cNvSpPr txBox="1"/>
          <p:nvPr/>
        </p:nvSpPr>
        <p:spPr>
          <a:xfrm>
            <a:off x="7025762" y="10846015"/>
            <a:ext cx="4828032" cy="115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FFFFFF"/>
              </a:buClr>
              <a:buSzPts val="2200"/>
            </a:pPr>
            <a:r>
              <a:rPr lang="en-US" sz="2200" b="1" dirty="0">
                <a:solidFill>
                  <a:srgbClr val="FFFFFF"/>
                </a:solidFill>
              </a:rPr>
              <a:t>Found a report that is based on the segment you need but which renders other metrics</a:t>
            </a:r>
            <a:endParaRPr dirty="0"/>
          </a:p>
        </p:txBody>
      </p:sp>
      <p:pic>
        <p:nvPicPr>
          <p:cNvPr id="50" name="Google Shape;1470;p94" descr="for presentation2-28.png">
            <a:extLst>
              <a:ext uri="{FF2B5EF4-FFF2-40B4-BE49-F238E27FC236}">
                <a16:creationId xmlns:a16="http://schemas.microsoft.com/office/drawing/2014/main" id="{CF9DE6C6-21B2-45CE-9503-D4B300C1C4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2118" y="7498083"/>
            <a:ext cx="711201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437;p94">
            <a:extLst>
              <a:ext uri="{FF2B5EF4-FFF2-40B4-BE49-F238E27FC236}">
                <a16:creationId xmlns:a16="http://schemas.microsoft.com/office/drawing/2014/main" id="{76309183-FD32-4708-87D5-E2E24858BC03}"/>
              </a:ext>
            </a:extLst>
          </p:cNvPr>
          <p:cNvSpPr/>
          <p:nvPr/>
        </p:nvSpPr>
        <p:spPr>
          <a:xfrm>
            <a:off x="6885168" y="7083961"/>
            <a:ext cx="5173259" cy="2179279"/>
          </a:xfrm>
          <a:prstGeom prst="rect">
            <a:avLst/>
          </a:prstGeom>
          <a:solidFill>
            <a:srgbClr val="64206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1455;p94">
            <a:extLst>
              <a:ext uri="{FF2B5EF4-FFF2-40B4-BE49-F238E27FC236}">
                <a16:creationId xmlns:a16="http://schemas.microsoft.com/office/drawing/2014/main" id="{1F7EE463-77DE-4850-B841-9A0E5FC08168}"/>
              </a:ext>
            </a:extLst>
          </p:cNvPr>
          <p:cNvSpPr txBox="1"/>
          <p:nvPr/>
        </p:nvSpPr>
        <p:spPr>
          <a:xfrm>
            <a:off x="7053892" y="7991531"/>
            <a:ext cx="4828032" cy="117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FFFFFF"/>
              </a:buClr>
              <a:buSzPts val="2200"/>
            </a:pPr>
            <a:r>
              <a:rPr lang="en-US" sz="2200" b="1" dirty="0">
                <a:solidFill>
                  <a:srgbClr val="FFFFFF"/>
                </a:solidFill>
              </a:rPr>
              <a:t>Found a dimension that fits your needs but does not have the proper segment</a:t>
            </a:r>
            <a:endParaRPr dirty="0"/>
          </a:p>
        </p:txBody>
      </p:sp>
      <p:pic>
        <p:nvPicPr>
          <p:cNvPr id="56" name="Google Shape;1858;p104" descr="for presentation3-08.png">
            <a:extLst>
              <a:ext uri="{FF2B5EF4-FFF2-40B4-BE49-F238E27FC236}">
                <a16:creationId xmlns:a16="http://schemas.microsoft.com/office/drawing/2014/main" id="{211516A1-C68F-4505-8AED-AB41C372C9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43" y="4532791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858;p104" descr="for presentation3-08.png">
            <a:extLst>
              <a:ext uri="{FF2B5EF4-FFF2-40B4-BE49-F238E27FC236}">
                <a16:creationId xmlns:a16="http://schemas.microsoft.com/office/drawing/2014/main" id="{77F07E2C-4416-45AE-B164-E11394353A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41" y="10092082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858;p104" descr="for presentation3-08.png">
            <a:extLst>
              <a:ext uri="{FF2B5EF4-FFF2-40B4-BE49-F238E27FC236}">
                <a16:creationId xmlns:a16="http://schemas.microsoft.com/office/drawing/2014/main" id="{F9E1936A-3070-4717-BBDE-98350C2920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8862" y="7279007"/>
            <a:ext cx="635001" cy="6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1444;p94">
            <a:extLst>
              <a:ext uri="{FF2B5EF4-FFF2-40B4-BE49-F238E27FC236}">
                <a16:creationId xmlns:a16="http://schemas.microsoft.com/office/drawing/2014/main" id="{13646810-0DCF-4E60-80BF-EE3166D7AC00}"/>
              </a:ext>
            </a:extLst>
          </p:cNvPr>
          <p:cNvSpPr/>
          <p:nvPr/>
        </p:nvSpPr>
        <p:spPr>
          <a:xfrm>
            <a:off x="13415323" y="9910523"/>
            <a:ext cx="3634141" cy="2152577"/>
          </a:xfrm>
          <a:prstGeom prst="rect">
            <a:avLst/>
          </a:prstGeom>
          <a:solidFill>
            <a:srgbClr val="66D9E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1461;p94">
            <a:extLst>
              <a:ext uri="{FF2B5EF4-FFF2-40B4-BE49-F238E27FC236}">
                <a16:creationId xmlns:a16="http://schemas.microsoft.com/office/drawing/2014/main" id="{FBC40483-E1E2-42FB-8099-749246EAF88B}"/>
              </a:ext>
            </a:extLst>
          </p:cNvPr>
          <p:cNvSpPr txBox="1"/>
          <p:nvPr/>
        </p:nvSpPr>
        <p:spPr>
          <a:xfrm>
            <a:off x="13415322" y="10857033"/>
            <a:ext cx="3634141" cy="12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FFFFFF"/>
              </a:buClr>
              <a:buSzPts val="2200"/>
            </a:pPr>
            <a:r>
              <a:rPr lang="en-US" sz="2200" b="1" dirty="0">
                <a:solidFill>
                  <a:srgbClr val="FFFFFF"/>
                </a:solidFill>
              </a:rPr>
              <a:t>Duplicate that report and change the displayed metrics to what you need</a:t>
            </a:r>
            <a:endParaRPr dirty="0"/>
          </a:p>
        </p:txBody>
      </p:sp>
      <p:sp>
        <p:nvSpPr>
          <p:cNvPr id="61" name="Google Shape;1444;p94">
            <a:extLst>
              <a:ext uri="{FF2B5EF4-FFF2-40B4-BE49-F238E27FC236}">
                <a16:creationId xmlns:a16="http://schemas.microsoft.com/office/drawing/2014/main" id="{1CE1FD26-6FB4-4F9B-8CB4-9EFB23B2BC96}"/>
              </a:ext>
            </a:extLst>
          </p:cNvPr>
          <p:cNvSpPr/>
          <p:nvPr/>
        </p:nvSpPr>
        <p:spPr>
          <a:xfrm>
            <a:off x="13415323" y="7105167"/>
            <a:ext cx="3634141" cy="2204972"/>
          </a:xfrm>
          <a:prstGeom prst="rect">
            <a:avLst/>
          </a:prstGeom>
          <a:solidFill>
            <a:srgbClr val="66D9E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1461;p94">
            <a:extLst>
              <a:ext uri="{FF2B5EF4-FFF2-40B4-BE49-F238E27FC236}">
                <a16:creationId xmlns:a16="http://schemas.microsoft.com/office/drawing/2014/main" id="{6EA16B92-5D39-4AAE-A4C7-28B475645C40}"/>
              </a:ext>
            </a:extLst>
          </p:cNvPr>
          <p:cNvSpPr txBox="1"/>
          <p:nvPr/>
        </p:nvSpPr>
        <p:spPr>
          <a:xfrm>
            <a:off x="13415323" y="8126404"/>
            <a:ext cx="3634141" cy="12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FFFFFF"/>
              </a:buClr>
              <a:buSzPts val="2200"/>
            </a:pPr>
            <a:r>
              <a:rPr lang="en-US" sz="2200" b="1" dirty="0">
                <a:solidFill>
                  <a:srgbClr val="FFFFFF"/>
                </a:solidFill>
              </a:rPr>
              <a:t> Create a custom report filter + segment and use it for your report</a:t>
            </a:r>
            <a:endParaRPr dirty="0"/>
          </a:p>
        </p:txBody>
      </p:sp>
      <p:cxnSp>
        <p:nvCxnSpPr>
          <p:cNvPr id="63" name="Google Shape;1566;p97">
            <a:extLst>
              <a:ext uri="{FF2B5EF4-FFF2-40B4-BE49-F238E27FC236}">
                <a16:creationId xmlns:a16="http://schemas.microsoft.com/office/drawing/2014/main" id="{C8D7CFCD-CE8C-48D1-84EA-1FD16D6B5DF0}"/>
              </a:ext>
            </a:extLst>
          </p:cNvPr>
          <p:cNvCxnSpPr>
            <a:cxnSpLocks/>
          </p:cNvCxnSpPr>
          <p:nvPr/>
        </p:nvCxnSpPr>
        <p:spPr>
          <a:xfrm flipV="1">
            <a:off x="5334501" y="5416198"/>
            <a:ext cx="1473282" cy="1644752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65" name="Google Shape;1566;p97">
            <a:extLst>
              <a:ext uri="{FF2B5EF4-FFF2-40B4-BE49-F238E27FC236}">
                <a16:creationId xmlns:a16="http://schemas.microsoft.com/office/drawing/2014/main" id="{AA96395F-28BE-4F60-8051-80FDFFAECF33}"/>
              </a:ext>
            </a:extLst>
          </p:cNvPr>
          <p:cNvCxnSpPr>
            <a:cxnSpLocks/>
          </p:cNvCxnSpPr>
          <p:nvPr/>
        </p:nvCxnSpPr>
        <p:spPr>
          <a:xfrm>
            <a:off x="5303480" y="9249385"/>
            <a:ext cx="1519648" cy="177410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69" name="Google Shape;1863;p104" descr="for presentation3-13.png">
            <a:extLst>
              <a:ext uri="{FF2B5EF4-FFF2-40B4-BE49-F238E27FC236}">
                <a16:creationId xmlns:a16="http://schemas.microsoft.com/office/drawing/2014/main" id="{F3B8CF81-BEDD-46B8-B574-ED0279603C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9518" y="7311383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857;p104" descr="for presentation3-07.png">
            <a:extLst>
              <a:ext uri="{FF2B5EF4-FFF2-40B4-BE49-F238E27FC236}">
                <a16:creationId xmlns:a16="http://schemas.microsoft.com/office/drawing/2014/main" id="{FFA55C4A-EC12-4BBF-8FAC-E88F27A8801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14892" y="4473331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1857;p104" descr="for presentation3-07.png">
            <a:extLst>
              <a:ext uri="{FF2B5EF4-FFF2-40B4-BE49-F238E27FC236}">
                <a16:creationId xmlns:a16="http://schemas.microsoft.com/office/drawing/2014/main" id="{35883F12-E891-4572-9525-1E055241E46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14890" y="10094081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57;p104" descr="for presentation3-07.png">
            <a:extLst>
              <a:ext uri="{FF2B5EF4-FFF2-40B4-BE49-F238E27FC236}">
                <a16:creationId xmlns:a16="http://schemas.microsoft.com/office/drawing/2014/main" id="{A03FDF2B-75D6-4DB3-A258-308017802C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14891" y="7333450"/>
            <a:ext cx="635001" cy="6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1455;p94">
            <a:extLst>
              <a:ext uri="{FF2B5EF4-FFF2-40B4-BE49-F238E27FC236}">
                <a16:creationId xmlns:a16="http://schemas.microsoft.com/office/drawing/2014/main" id="{8C753DDC-ABCC-4BE1-8F1D-F66CF2B9A5FA}"/>
              </a:ext>
            </a:extLst>
          </p:cNvPr>
          <p:cNvSpPr txBox="1"/>
          <p:nvPr/>
        </p:nvSpPr>
        <p:spPr>
          <a:xfrm>
            <a:off x="15523661" y="10088675"/>
            <a:ext cx="2104997" cy="7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u="sng" dirty="0">
                <a:solidFill>
                  <a:schemeClr val="tx1"/>
                </a:solidFill>
                <a:hlinkClick r:id="rId7"/>
              </a:rPr>
              <a:t>d</a:t>
            </a:r>
            <a:r>
              <a:rPr lang="en-US" sz="2200" b="1" i="0" u="sng" strike="noStrike" cap="none" dirty="0">
                <a:solidFill>
                  <a:schemeClr val="tx1"/>
                </a:solidFill>
                <a:sym typeface="Arial"/>
                <a:hlinkClick r:id="rId7"/>
              </a:rPr>
              <a:t>ocs link</a:t>
            </a:r>
            <a:endParaRPr u="sng" dirty="0">
              <a:solidFill>
                <a:schemeClr val="tx1"/>
              </a:solidFill>
            </a:endParaRPr>
          </a:p>
        </p:txBody>
      </p:sp>
      <p:sp>
        <p:nvSpPr>
          <p:cNvPr id="76" name="Google Shape;1455;p94">
            <a:extLst>
              <a:ext uri="{FF2B5EF4-FFF2-40B4-BE49-F238E27FC236}">
                <a16:creationId xmlns:a16="http://schemas.microsoft.com/office/drawing/2014/main" id="{97909A29-CAF2-4453-800C-A632623C3383}"/>
              </a:ext>
            </a:extLst>
          </p:cNvPr>
          <p:cNvSpPr txBox="1"/>
          <p:nvPr/>
        </p:nvSpPr>
        <p:spPr>
          <a:xfrm>
            <a:off x="15654492" y="7246586"/>
            <a:ext cx="1880267" cy="7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u="sng" dirty="0">
                <a:solidFill>
                  <a:schemeClr val="tx1"/>
                </a:solidFill>
                <a:hlinkClick r:id="rId8"/>
              </a:rPr>
              <a:t>d</a:t>
            </a:r>
            <a:r>
              <a:rPr lang="en-US" sz="2200" b="1" i="0" u="sng" strike="noStrike" cap="none" dirty="0">
                <a:solidFill>
                  <a:schemeClr val="tx1"/>
                </a:solidFill>
                <a:sym typeface="Arial"/>
                <a:hlinkClick r:id="rId8"/>
              </a:rPr>
              <a:t>ocs link</a:t>
            </a:r>
            <a:endParaRPr u="sng" dirty="0">
              <a:solidFill>
                <a:schemeClr val="tx1"/>
              </a:solidFill>
            </a:endParaRPr>
          </a:p>
        </p:txBody>
      </p:sp>
      <p:cxnSp>
        <p:nvCxnSpPr>
          <p:cNvPr id="77" name="Google Shape;1566;p97">
            <a:extLst>
              <a:ext uri="{FF2B5EF4-FFF2-40B4-BE49-F238E27FC236}">
                <a16:creationId xmlns:a16="http://schemas.microsoft.com/office/drawing/2014/main" id="{2B6C0898-4640-43AD-8479-4820E7F154F2}"/>
              </a:ext>
            </a:extLst>
          </p:cNvPr>
          <p:cNvCxnSpPr>
            <a:cxnSpLocks/>
          </p:cNvCxnSpPr>
          <p:nvPr/>
        </p:nvCxnSpPr>
        <p:spPr>
          <a:xfrm>
            <a:off x="5466232" y="8192406"/>
            <a:ext cx="1356896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80" name="Google Shape;1566;p97">
            <a:extLst>
              <a:ext uri="{FF2B5EF4-FFF2-40B4-BE49-F238E27FC236}">
                <a16:creationId xmlns:a16="http://schemas.microsoft.com/office/drawing/2014/main" id="{4D742CED-477C-4DB9-A458-F556B69A3E57}"/>
              </a:ext>
            </a:extLst>
          </p:cNvPr>
          <p:cNvCxnSpPr>
            <a:cxnSpLocks/>
          </p:cNvCxnSpPr>
          <p:nvPr/>
        </p:nvCxnSpPr>
        <p:spPr>
          <a:xfrm>
            <a:off x="12027406" y="11009985"/>
            <a:ext cx="1387917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81" name="Google Shape;1566;p97">
            <a:extLst>
              <a:ext uri="{FF2B5EF4-FFF2-40B4-BE49-F238E27FC236}">
                <a16:creationId xmlns:a16="http://schemas.microsoft.com/office/drawing/2014/main" id="{4E9286B1-47D5-44C9-85CF-5DF3099AB771}"/>
              </a:ext>
            </a:extLst>
          </p:cNvPr>
          <p:cNvCxnSpPr>
            <a:cxnSpLocks/>
          </p:cNvCxnSpPr>
          <p:nvPr/>
        </p:nvCxnSpPr>
        <p:spPr>
          <a:xfrm>
            <a:off x="12027408" y="5416198"/>
            <a:ext cx="1387917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82" name="Google Shape;1566;p97">
            <a:extLst>
              <a:ext uri="{FF2B5EF4-FFF2-40B4-BE49-F238E27FC236}">
                <a16:creationId xmlns:a16="http://schemas.microsoft.com/office/drawing/2014/main" id="{BDC6BAAF-14EE-4FA5-BA2D-F91D592F4238}"/>
              </a:ext>
            </a:extLst>
          </p:cNvPr>
          <p:cNvCxnSpPr>
            <a:cxnSpLocks/>
          </p:cNvCxnSpPr>
          <p:nvPr/>
        </p:nvCxnSpPr>
        <p:spPr>
          <a:xfrm>
            <a:off x="12027406" y="8280620"/>
            <a:ext cx="1387917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83" name="Google Shape;1455;p94">
            <a:extLst>
              <a:ext uri="{FF2B5EF4-FFF2-40B4-BE49-F238E27FC236}">
                <a16:creationId xmlns:a16="http://schemas.microsoft.com/office/drawing/2014/main" id="{5B2D656C-CF8D-46FA-B3E4-945980216E1B}"/>
              </a:ext>
            </a:extLst>
          </p:cNvPr>
          <p:cNvSpPr txBox="1"/>
          <p:nvPr/>
        </p:nvSpPr>
        <p:spPr>
          <a:xfrm>
            <a:off x="3944186" y="7256786"/>
            <a:ext cx="2078996" cy="7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u="sng" dirty="0">
                <a:solidFill>
                  <a:schemeClr val="tx1"/>
                </a:solidFill>
                <a:hlinkClick r:id="rId9"/>
              </a:rPr>
              <a:t>d</a:t>
            </a:r>
            <a:r>
              <a:rPr lang="en-US" sz="2200" b="1" i="0" u="sng" strike="noStrike" cap="none" dirty="0">
                <a:solidFill>
                  <a:schemeClr val="tx1"/>
                </a:solidFill>
                <a:sym typeface="Arial"/>
                <a:hlinkClick r:id="rId9"/>
              </a:rPr>
              <a:t>ocs link</a:t>
            </a:r>
            <a:endParaRPr u="sng" dirty="0">
              <a:solidFill>
                <a:schemeClr val="tx1"/>
              </a:solidFill>
            </a:endParaRPr>
          </a:p>
        </p:txBody>
      </p:sp>
      <p:sp>
        <p:nvSpPr>
          <p:cNvPr id="84" name="Google Shape;1455;p94">
            <a:extLst>
              <a:ext uri="{FF2B5EF4-FFF2-40B4-BE49-F238E27FC236}">
                <a16:creationId xmlns:a16="http://schemas.microsoft.com/office/drawing/2014/main" id="{219804F0-9A61-4280-84DF-C4A44145B150}"/>
              </a:ext>
            </a:extLst>
          </p:cNvPr>
          <p:cNvSpPr txBox="1"/>
          <p:nvPr/>
        </p:nvSpPr>
        <p:spPr>
          <a:xfrm>
            <a:off x="15336135" y="4552649"/>
            <a:ext cx="3212897" cy="7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u="sng" dirty="0">
                <a:solidFill>
                  <a:schemeClr val="tx1"/>
                </a:solidFill>
              </a:rPr>
              <a:t>upcoming demo</a:t>
            </a:r>
            <a:endParaRPr u="sng" dirty="0">
              <a:solidFill>
                <a:schemeClr val="tx1"/>
              </a:solidFill>
            </a:endParaRPr>
          </a:p>
        </p:txBody>
      </p:sp>
      <p:sp>
        <p:nvSpPr>
          <p:cNvPr id="85" name="Google Shape;1527;p96">
            <a:extLst>
              <a:ext uri="{FF2B5EF4-FFF2-40B4-BE49-F238E27FC236}">
                <a16:creationId xmlns:a16="http://schemas.microsoft.com/office/drawing/2014/main" id="{B98BCF5A-39A8-4D17-9BF8-2388B1C0F150}"/>
              </a:ext>
            </a:extLst>
          </p:cNvPr>
          <p:cNvSpPr/>
          <p:nvPr/>
        </p:nvSpPr>
        <p:spPr>
          <a:xfrm>
            <a:off x="18443158" y="4339706"/>
            <a:ext cx="2026683" cy="4992765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1528;p96">
            <a:extLst>
              <a:ext uri="{FF2B5EF4-FFF2-40B4-BE49-F238E27FC236}">
                <a16:creationId xmlns:a16="http://schemas.microsoft.com/office/drawing/2014/main" id="{A84562BE-1222-4157-A962-0A0D9652DD5E}"/>
              </a:ext>
            </a:extLst>
          </p:cNvPr>
          <p:cNvSpPr txBox="1"/>
          <p:nvPr/>
        </p:nvSpPr>
        <p:spPr>
          <a:xfrm rot="16200000">
            <a:off x="17169147" y="6102994"/>
            <a:ext cx="4511689" cy="137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FFFFFF"/>
                </a:solidFill>
              </a:rPr>
              <a:t>Duplicate an existing Sitecore report depending on your needs and configure it</a:t>
            </a:r>
            <a:endParaRPr dirty="0"/>
          </a:p>
        </p:txBody>
      </p:sp>
      <p:cxnSp>
        <p:nvCxnSpPr>
          <p:cNvPr id="90" name="Google Shape;1566;p97">
            <a:extLst>
              <a:ext uri="{FF2B5EF4-FFF2-40B4-BE49-F238E27FC236}">
                <a16:creationId xmlns:a16="http://schemas.microsoft.com/office/drawing/2014/main" id="{6066F0FF-A747-4F6B-ACD5-CED6135CAD46}"/>
              </a:ext>
            </a:extLst>
          </p:cNvPr>
          <p:cNvCxnSpPr>
            <a:cxnSpLocks/>
          </p:cNvCxnSpPr>
          <p:nvPr/>
        </p:nvCxnSpPr>
        <p:spPr>
          <a:xfrm>
            <a:off x="17049464" y="5416198"/>
            <a:ext cx="1387917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1" name="Google Shape;1566;p97">
            <a:extLst>
              <a:ext uri="{FF2B5EF4-FFF2-40B4-BE49-F238E27FC236}">
                <a16:creationId xmlns:a16="http://schemas.microsoft.com/office/drawing/2014/main" id="{118690E3-D51B-416B-95DA-7C960B46CEF9}"/>
              </a:ext>
            </a:extLst>
          </p:cNvPr>
          <p:cNvCxnSpPr>
            <a:cxnSpLocks/>
          </p:cNvCxnSpPr>
          <p:nvPr/>
        </p:nvCxnSpPr>
        <p:spPr>
          <a:xfrm>
            <a:off x="17049464" y="8114905"/>
            <a:ext cx="1387917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3" name="Google Shape;1566;p97">
            <a:extLst>
              <a:ext uri="{FF2B5EF4-FFF2-40B4-BE49-F238E27FC236}">
                <a16:creationId xmlns:a16="http://schemas.microsoft.com/office/drawing/2014/main" id="{2C92FA66-C137-498F-9114-67BB9B31129F}"/>
              </a:ext>
            </a:extLst>
          </p:cNvPr>
          <p:cNvCxnSpPr>
            <a:cxnSpLocks/>
          </p:cNvCxnSpPr>
          <p:nvPr/>
        </p:nvCxnSpPr>
        <p:spPr>
          <a:xfrm>
            <a:off x="20469841" y="8058658"/>
            <a:ext cx="1222384" cy="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94" name="Google Shape;1867;p104" descr="for presentation3-17.png">
            <a:extLst>
              <a:ext uri="{FF2B5EF4-FFF2-40B4-BE49-F238E27FC236}">
                <a16:creationId xmlns:a16="http://schemas.microsoft.com/office/drawing/2014/main" id="{A624B677-151F-41A2-A0D1-7E09686E0F1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291532" y="7456578"/>
            <a:ext cx="635001" cy="6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1455;p94">
            <a:extLst>
              <a:ext uri="{FF2B5EF4-FFF2-40B4-BE49-F238E27FC236}">
                <a16:creationId xmlns:a16="http://schemas.microsoft.com/office/drawing/2014/main" id="{F5941E96-3DD8-4828-81C5-4E84953D3FF8}"/>
              </a:ext>
            </a:extLst>
          </p:cNvPr>
          <p:cNvSpPr txBox="1"/>
          <p:nvPr/>
        </p:nvSpPr>
        <p:spPr>
          <a:xfrm>
            <a:off x="18752747" y="4554636"/>
            <a:ext cx="3753621" cy="7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1" u="sng" dirty="0">
                <a:solidFill>
                  <a:schemeClr val="tx1"/>
                </a:solidFill>
              </a:rPr>
              <a:t>best practice</a:t>
            </a:r>
            <a:endParaRPr u="sng" dirty="0">
              <a:solidFill>
                <a:schemeClr val="tx1"/>
              </a:solidFill>
            </a:endParaRPr>
          </a:p>
        </p:txBody>
      </p:sp>
      <p:cxnSp>
        <p:nvCxnSpPr>
          <p:cNvPr id="104" name="Google Shape;1566;p97">
            <a:extLst>
              <a:ext uri="{FF2B5EF4-FFF2-40B4-BE49-F238E27FC236}">
                <a16:creationId xmlns:a16="http://schemas.microsoft.com/office/drawing/2014/main" id="{47D40740-785A-4F21-B87C-D68B0246C57C}"/>
              </a:ext>
            </a:extLst>
          </p:cNvPr>
          <p:cNvCxnSpPr>
            <a:cxnSpLocks/>
          </p:cNvCxnSpPr>
          <p:nvPr/>
        </p:nvCxnSpPr>
        <p:spPr>
          <a:xfrm flipV="1">
            <a:off x="17017466" y="11009985"/>
            <a:ext cx="4640919" cy="29380"/>
          </a:xfrm>
          <a:prstGeom prst="straightConnector1">
            <a:avLst/>
          </a:prstGeom>
          <a:noFill/>
          <a:ln w="25400" cap="flat" cmpd="sng">
            <a:solidFill>
              <a:srgbClr val="D5D5D5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5032366" cy="262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/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Custom Experience Analytics reports:</a:t>
            </a:r>
            <a:br>
              <a:rPr lang="en-US" sz="613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Create a c</a:t>
            </a:r>
            <a:r>
              <a:rPr lang="en-US" dirty="0"/>
              <a:t>ustom dimension</a:t>
            </a:r>
            <a:endParaRPr dirty="0"/>
          </a:p>
        </p:txBody>
      </p:sp>
      <p:sp>
        <p:nvSpPr>
          <p:cNvPr id="1340" name="Google Shape;1340;p91"/>
          <p:cNvSpPr/>
          <p:nvPr/>
        </p:nvSpPr>
        <p:spPr>
          <a:xfrm>
            <a:off x="16833122" y="-741677"/>
            <a:ext cx="15199355" cy="15199355"/>
          </a:xfrm>
          <a:prstGeom prst="ellipse">
            <a:avLst/>
          </a:prstGeom>
          <a:noFill/>
          <a:ln w="25400" cap="flat" cmpd="sng">
            <a:solidFill>
              <a:srgbClr val="D5D5D5"/>
            </a:solidFill>
            <a:prstDash val="dash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1" name="Google Shape;1341;p91"/>
          <p:cNvSpPr/>
          <p:nvPr/>
        </p:nvSpPr>
        <p:spPr>
          <a:xfrm>
            <a:off x="17785622" y="10997117"/>
            <a:ext cx="1905001" cy="1905001"/>
          </a:xfrm>
          <a:prstGeom prst="ellipse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2" name="Google Shape;1342;p91"/>
          <p:cNvSpPr/>
          <p:nvPr/>
        </p:nvSpPr>
        <p:spPr>
          <a:xfrm>
            <a:off x="17384996" y="1377506"/>
            <a:ext cx="1905001" cy="1905000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4" name="Google Shape;1344;p91"/>
          <p:cNvSpPr/>
          <p:nvPr/>
        </p:nvSpPr>
        <p:spPr>
          <a:xfrm>
            <a:off x="15880621" y="6577207"/>
            <a:ext cx="1905001" cy="1905001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6" name="Google Shape;1346;p91"/>
          <p:cNvSpPr txBox="1"/>
          <p:nvPr/>
        </p:nvSpPr>
        <p:spPr>
          <a:xfrm>
            <a:off x="1417769" y="5843481"/>
            <a:ext cx="13996995" cy="140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</a:pPr>
            <a:r>
              <a:rPr lang="en-US" sz="4200" dirty="0">
                <a:solidFill>
                  <a:srgbClr val="1F1F1F"/>
                </a:solidFill>
              </a:rPr>
              <a:t>Create a report which displays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</a:pPr>
            <a:r>
              <a:rPr lang="en-US" sz="4200" dirty="0">
                <a:solidFill>
                  <a:srgbClr val="1F1F1F"/>
                </a:solidFill>
              </a:rPr>
              <a:t>All Visits by Operating System </a:t>
            </a:r>
            <a:endParaRPr dirty="0"/>
          </a:p>
        </p:txBody>
      </p:sp>
      <p:cxnSp>
        <p:nvCxnSpPr>
          <p:cNvPr id="1348" name="Google Shape;1348;p91"/>
          <p:cNvCxnSpPr/>
          <p:nvPr/>
        </p:nvCxnSpPr>
        <p:spPr>
          <a:xfrm>
            <a:off x="1633766" y="7595071"/>
            <a:ext cx="572129" cy="2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49" name="Google Shape;1349;p91"/>
          <p:cNvSpPr txBox="1"/>
          <p:nvPr/>
        </p:nvSpPr>
        <p:spPr>
          <a:xfrm>
            <a:off x="1496611" y="8125324"/>
            <a:ext cx="13827007" cy="317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kern="500" dirty="0">
                <a:solidFill>
                  <a:srgbClr val="1F1F1F"/>
                </a:solidFill>
              </a:rPr>
              <a:t>Dev tools: </a:t>
            </a:r>
            <a:r>
              <a:rPr lang="en-US" sz="2400" kern="500" dirty="0">
                <a:solidFill>
                  <a:srgbClr val="1F1F1F"/>
                </a:solidFill>
                <a:hlinkClick r:id="rId3"/>
              </a:rPr>
              <a:t>Sitecore </a:t>
            </a:r>
            <a:r>
              <a:rPr lang="en-US" sz="2400" kern="500" dirty="0" err="1">
                <a:solidFill>
                  <a:srgbClr val="1F1F1F"/>
                </a:solidFill>
                <a:hlinkClick r:id="rId3"/>
              </a:rPr>
              <a:t>xGenerator</a:t>
            </a:r>
            <a:r>
              <a:rPr lang="en-US" sz="2400" kern="500" dirty="0">
                <a:solidFill>
                  <a:srgbClr val="1F1F1F"/>
                </a:solidFill>
                <a:hlinkClick r:id="rId3"/>
              </a:rPr>
              <a:t> module</a:t>
            </a:r>
            <a:r>
              <a:rPr lang="en-US" sz="2400" kern="500" dirty="0">
                <a:solidFill>
                  <a:srgbClr val="1F1F1F"/>
                </a:solidFill>
              </a:rPr>
              <a:t>, </a:t>
            </a:r>
            <a:r>
              <a:rPr lang="en-US" sz="2400" kern="500" dirty="0">
                <a:solidFill>
                  <a:srgbClr val="1F1F1F"/>
                </a:solidFill>
                <a:hlinkClick r:id="rId4"/>
              </a:rPr>
              <a:t>Sitecore Rocks</a:t>
            </a:r>
            <a:endParaRPr lang="en-US" kern="500" dirty="0"/>
          </a:p>
          <a:p>
            <a:pPr marL="317500" lvl="0" indent="-317500">
              <a:spcBef>
                <a:spcPts val="2400"/>
              </a:spcBef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dirty="0">
                <a:solidFill>
                  <a:srgbClr val="1F1F1F"/>
                </a:solidFill>
              </a:rPr>
              <a:t>Bye Sitecore dimension, welcome Sitecore </a:t>
            </a:r>
            <a:r>
              <a:rPr lang="en-US" sz="2400" dirty="0">
                <a:solidFill>
                  <a:srgbClr val="1F1F1F"/>
                </a:solidFill>
                <a:hlinkClick r:id="rId5"/>
              </a:rPr>
              <a:t>flexible dimension</a:t>
            </a:r>
            <a:endParaRPr lang="en-US" sz="2400" b="0" i="0" u="none" strike="noStrike" cap="none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31750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endParaRPr lang="en-US" dirty="0"/>
          </a:p>
        </p:txBody>
      </p:sp>
      <p:cxnSp>
        <p:nvCxnSpPr>
          <p:cNvPr id="1351" name="Google Shape;1351;p9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52" name="Google Shape;1352;p91" descr="for presentation2-1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420621" y="11632116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91" descr="for presentation3-1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15620" y="7212206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55;p91" descr="for presentation3-11.png">
            <a:extLst>
              <a:ext uri="{FF2B5EF4-FFF2-40B4-BE49-F238E27FC236}">
                <a16:creationId xmlns:a16="http://schemas.microsoft.com/office/drawing/2014/main" id="{32F0B75B-8760-4590-8A09-804E69D9083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19996" y="2036093"/>
            <a:ext cx="635001" cy="63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3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-8467" y="-8467"/>
            <a:ext cx="7935275" cy="1373293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3"/>
          <p:cNvSpPr txBox="1">
            <a:spLocks noGrp="1"/>
          </p:cNvSpPr>
          <p:nvPr>
            <p:ph type="body" idx="2"/>
          </p:nvPr>
        </p:nvSpPr>
        <p:spPr>
          <a:xfrm>
            <a:off x="1374907" y="836744"/>
            <a:ext cx="6512323" cy="357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Arial"/>
              <a:buNone/>
            </a:pPr>
            <a:r>
              <a:rPr lang="en-US" sz="6200" dirty="0">
                <a:solidFill>
                  <a:srgbClr val="FFFFFF"/>
                </a:solidFill>
              </a:rPr>
              <a:t>Speaker 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Rosen Petrov</a:t>
            </a:r>
            <a:endParaRPr dirty="0"/>
          </a:p>
        </p:txBody>
      </p:sp>
      <p:sp>
        <p:nvSpPr>
          <p:cNvPr id="358" name="Google Shape;358;p33"/>
          <p:cNvSpPr txBox="1"/>
          <p:nvPr/>
        </p:nvSpPr>
        <p:spPr>
          <a:xfrm>
            <a:off x="1384299" y="10674718"/>
            <a:ext cx="5149743" cy="139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Sitecore Developer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FFW Agency</a:t>
            </a:r>
            <a:endParaRPr dirty="0"/>
          </a:p>
        </p:txBody>
      </p:sp>
      <p:pic>
        <p:nvPicPr>
          <p:cNvPr id="359" name="Google Shape;359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80326" y="4418340"/>
            <a:ext cx="5157689" cy="515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 descr="email 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28150" y="9151371"/>
            <a:ext cx="350894" cy="25368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9914261" y="8991342"/>
            <a:ext cx="5168512" cy="5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2200"/>
              <a:buFont typeface="Arial"/>
              <a:buNone/>
            </a:pPr>
            <a:r>
              <a:rPr lang="en-US" sz="2400" b="1" u="sng" dirty="0">
                <a:solidFill>
                  <a:schemeClr val="hlink"/>
                </a:solidFill>
                <a:hlinkClick r:id="rId5"/>
              </a:rPr>
              <a:t>rosen.petrov</a:t>
            </a:r>
            <a:r>
              <a:rPr lang="en-US" sz="2400" b="1" u="sng" dirty="0">
                <a:solidFill>
                  <a:schemeClr val="hlink"/>
                </a:solidFill>
              </a:rPr>
              <a:t>@hotmail</a:t>
            </a:r>
            <a:r>
              <a:rPr lang="en-US" sz="2400" b="1" i="0" u="sng" strike="noStrike" cap="none" dirty="0">
                <a:solidFill>
                  <a:schemeClr val="hlink"/>
                </a:solidFill>
                <a:sym typeface="Arial"/>
                <a:hlinkClick r:id="rId5"/>
              </a:rPr>
              <a:t>.com</a:t>
            </a:r>
            <a:endParaRPr sz="2400" dirty="0"/>
          </a:p>
        </p:txBody>
      </p:sp>
      <p:sp>
        <p:nvSpPr>
          <p:cNvPr id="362" name="Google Shape;362;p33"/>
          <p:cNvSpPr txBox="1"/>
          <p:nvPr/>
        </p:nvSpPr>
        <p:spPr>
          <a:xfrm>
            <a:off x="16018971" y="8943513"/>
            <a:ext cx="3143672" cy="4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2200"/>
              <a:buFont typeface="Arial"/>
              <a:buNone/>
            </a:pPr>
            <a:r>
              <a:rPr lang="en-US" sz="2400" b="1" u="sng" dirty="0">
                <a:solidFill>
                  <a:schemeClr val="hlink"/>
                </a:solidFill>
                <a:hlinkClick r:id="rId6"/>
              </a:rPr>
              <a:t>@</a:t>
            </a:r>
            <a:r>
              <a:rPr lang="en-US" sz="2400" b="1" u="sng" dirty="0" err="1">
                <a:solidFill>
                  <a:schemeClr val="hlink"/>
                </a:solidFill>
                <a:hlinkClick r:id="rId6"/>
              </a:rPr>
              <a:t>RossenPettrov</a:t>
            </a:r>
            <a:endParaRPr sz="2400" dirty="0"/>
          </a:p>
        </p:txBody>
      </p:sp>
      <p:sp>
        <p:nvSpPr>
          <p:cNvPr id="364" name="Google Shape;364;p33"/>
          <p:cNvSpPr txBox="1"/>
          <p:nvPr/>
        </p:nvSpPr>
        <p:spPr>
          <a:xfrm>
            <a:off x="9328150" y="3200400"/>
            <a:ext cx="10179873" cy="574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2400"/>
              </a:spcBef>
              <a:buClr>
                <a:srgbClr val="1F1F1F"/>
              </a:buClr>
              <a:buSzPts val="2400"/>
            </a:pPr>
            <a:r>
              <a:rPr lang="en-US" sz="2400" dirty="0">
                <a:solidFill>
                  <a:srgbClr val="1F1F1F"/>
                </a:solidFill>
              </a:rPr>
              <a:t>Microsoft .NET technologies inspire me, however, my real passion is Sitecore Experience Platform. I am one of the creators of Sitecore User Group Bulgaria and co-organizer of all Sitecore Community events in Sofia.</a:t>
            </a:r>
          </a:p>
          <a:p>
            <a:pPr lvl="0">
              <a:lnSpc>
                <a:spcPct val="120000"/>
              </a:lnSpc>
              <a:spcBef>
                <a:spcPts val="2400"/>
              </a:spcBef>
              <a:buClr>
                <a:srgbClr val="1F1F1F"/>
              </a:buClr>
              <a:buSzPts val="2400"/>
            </a:pPr>
            <a:r>
              <a:rPr lang="en-US" sz="2400" dirty="0">
                <a:solidFill>
                  <a:srgbClr val="1F1F1F"/>
                </a:solidFill>
              </a:rPr>
              <a:t>I’ve been working with Sitecore since version 7.2.</a:t>
            </a:r>
          </a:p>
          <a:p>
            <a:pPr lvl="0">
              <a:lnSpc>
                <a:spcPct val="120000"/>
              </a:lnSpc>
              <a:spcBef>
                <a:spcPts val="2400"/>
              </a:spcBef>
              <a:buClr>
                <a:srgbClr val="1F1F1F"/>
              </a:buClr>
              <a:buSzPts val="2400"/>
            </a:pPr>
            <a:r>
              <a:rPr lang="en-US" sz="2400" dirty="0">
                <a:solidFill>
                  <a:srgbClr val="1F1F1F"/>
                </a:solidFill>
              </a:rPr>
              <a:t>Certified Developer:</a:t>
            </a:r>
            <a:br>
              <a:rPr lang="en-US" sz="2400" dirty="0">
                <a:solidFill>
                  <a:srgbClr val="1F1F1F"/>
                </a:solidFill>
              </a:rPr>
            </a:br>
            <a:r>
              <a:rPr lang="en-US" sz="2400" dirty="0">
                <a:solidFill>
                  <a:srgbClr val="1F1F1F"/>
                </a:solidFill>
              </a:rPr>
              <a:t>- Sitecore 7.2, Sitecore 8 and Sitecore 9.</a:t>
            </a:r>
            <a:br>
              <a:rPr lang="en-US" sz="2400" dirty="0">
                <a:solidFill>
                  <a:srgbClr val="1F1F1F"/>
                </a:solidFill>
              </a:rPr>
            </a:br>
            <a:r>
              <a:rPr lang="en-US" sz="2400" dirty="0">
                <a:solidFill>
                  <a:srgbClr val="1F1F1F"/>
                </a:solidFill>
              </a:rPr>
              <a:t>- MCSD for Web Applications.</a:t>
            </a:r>
          </a:p>
          <a:p>
            <a:pPr lvl="0">
              <a:lnSpc>
                <a:spcPct val="120000"/>
              </a:lnSpc>
              <a:spcBef>
                <a:spcPts val="2400"/>
              </a:spcBef>
              <a:buClr>
                <a:srgbClr val="1F1F1F"/>
              </a:buClr>
              <a:buSzPts val="2400"/>
            </a:pPr>
            <a:r>
              <a:rPr lang="en-US" sz="2400" dirty="0">
                <a:solidFill>
                  <a:srgbClr val="1F1F1F"/>
                </a:solidFill>
              </a:rPr>
              <a:t>Check </a:t>
            </a:r>
            <a:r>
              <a:rPr lang="en-US" sz="2400" b="1" dirty="0">
                <a:solidFill>
                  <a:srgbClr val="1F1F1F"/>
                </a:solidFill>
                <a:hlinkClick r:id="rId7"/>
              </a:rPr>
              <a:t>#</a:t>
            </a:r>
            <a:r>
              <a:rPr lang="en-US" sz="2400" b="1" dirty="0" err="1">
                <a:solidFill>
                  <a:srgbClr val="1F1F1F"/>
                </a:solidFill>
                <a:hlinkClick r:id="rId7"/>
              </a:rPr>
              <a:t>RosenDevBlog</a:t>
            </a:r>
            <a:r>
              <a:rPr lang="en-US" sz="2400" b="1" dirty="0">
                <a:solidFill>
                  <a:srgbClr val="1F1F1F"/>
                </a:solidFill>
                <a:hlinkClick r:id="rId7"/>
              </a:rPr>
              <a:t> </a:t>
            </a:r>
            <a:r>
              <a:rPr lang="en-US" sz="2400" dirty="0">
                <a:solidFill>
                  <a:srgbClr val="1F1F1F"/>
                </a:solidFill>
              </a:rPr>
              <a:t>for my blog posts.</a:t>
            </a:r>
          </a:p>
        </p:txBody>
      </p:sp>
      <p:sp>
        <p:nvSpPr>
          <p:cNvPr id="365" name="Google Shape;365;p33"/>
          <p:cNvSpPr txBox="1"/>
          <p:nvPr/>
        </p:nvSpPr>
        <p:spPr>
          <a:xfrm>
            <a:off x="9328150" y="2228716"/>
            <a:ext cx="4043447" cy="78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200"/>
              <a:buFont typeface="Arial"/>
              <a:buNone/>
            </a:pPr>
            <a:r>
              <a:rPr lang="en-US" sz="4200" b="0" i="0" u="none" strike="noStrike" cap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About me:</a:t>
            </a:r>
            <a:endParaRPr dirty="0"/>
          </a:p>
        </p:txBody>
      </p:sp>
      <p:cxnSp>
        <p:nvCxnSpPr>
          <p:cNvPr id="366" name="Google Shape;366;p33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367" name="Google Shape;367;p33" descr="twitter ico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428153" y="9116109"/>
            <a:ext cx="355601" cy="28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body" idx="2"/>
          </p:nvPr>
        </p:nvSpPr>
        <p:spPr>
          <a:xfrm>
            <a:off x="1326705" y="956176"/>
            <a:ext cx="20112117" cy="13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/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cxnSp>
        <p:nvCxnSpPr>
          <p:cNvPr id="235" name="Google Shape;235;p2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4" name="Google Shape;485;p40" descr="image3.png">
            <a:extLst>
              <a:ext uri="{FF2B5EF4-FFF2-40B4-BE49-F238E27FC236}">
                <a16:creationId xmlns:a16="http://schemas.microsoft.com/office/drawing/2014/main" id="{F818BB68-64EF-45DB-9F6D-0BB9AD4EB5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521" y="2853712"/>
            <a:ext cx="13094958" cy="1004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87;p40">
            <a:extLst>
              <a:ext uri="{FF2B5EF4-FFF2-40B4-BE49-F238E27FC236}">
                <a16:creationId xmlns:a16="http://schemas.microsoft.com/office/drawing/2014/main" id="{0D686B86-CC5F-475C-8BCB-707E1BD7909B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55664" y="3495397"/>
            <a:ext cx="11430000" cy="5744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08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1" name="Google Shape;1891;p106" descr="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3214" y="3476461"/>
            <a:ext cx="12555386" cy="679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106"/>
          <p:cNvSpPr txBox="1">
            <a:spLocks noGrp="1"/>
          </p:cNvSpPr>
          <p:nvPr>
            <p:ph type="ctrTitle" idx="4294967295"/>
          </p:nvPr>
        </p:nvSpPr>
        <p:spPr>
          <a:xfrm>
            <a:off x="1816100" y="5325924"/>
            <a:ext cx="10007468" cy="183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everywhere</a:t>
            </a:r>
            <a:br>
              <a:rPr lang="en-US" sz="3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need us.</a:t>
            </a:r>
            <a:endParaRPr sz="3600" dirty="0"/>
          </a:p>
        </p:txBody>
      </p:sp>
      <p:pic>
        <p:nvPicPr>
          <p:cNvPr id="1893" name="Google Shape;1893;p106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569" y="901279"/>
            <a:ext cx="1707045" cy="117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106"/>
          <p:cNvSpPr/>
          <p:nvPr/>
        </p:nvSpPr>
        <p:spPr>
          <a:xfrm>
            <a:off x="10184836" y="-19977"/>
            <a:ext cx="48420" cy="11613093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2672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926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5" name="Google Shape;1895;p106"/>
          <p:cNvSpPr txBox="1"/>
          <p:nvPr/>
        </p:nvSpPr>
        <p:spPr>
          <a:xfrm>
            <a:off x="1790700" y="7160889"/>
            <a:ext cx="7111471" cy="1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FFW’s team is based out of more than 10 countries around the world. Contact us to learn how you can benefit from our global expertise.</a:t>
            </a:r>
            <a:endParaRPr dirty="0"/>
          </a:p>
        </p:txBody>
      </p:sp>
      <p:sp>
        <p:nvSpPr>
          <p:cNvPr id="1896" name="Google Shape;1896;p106"/>
          <p:cNvSpPr/>
          <p:nvPr/>
        </p:nvSpPr>
        <p:spPr>
          <a:xfrm>
            <a:off x="1888158" y="9658808"/>
            <a:ext cx="3810001" cy="889001"/>
          </a:xfrm>
          <a:prstGeom prst="rect">
            <a:avLst/>
          </a:prstGeom>
          <a:noFill/>
          <a:ln w="25400" cap="flat" cmpd="sng">
            <a:solidFill>
              <a:srgbClr val="66D9E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7" name="Google Shape;1897;p106"/>
          <p:cNvSpPr txBox="1"/>
          <p:nvPr/>
        </p:nvSpPr>
        <p:spPr>
          <a:xfrm>
            <a:off x="2380574" y="9846767"/>
            <a:ext cx="3194486" cy="53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CONNECT WITH US</a:t>
            </a:r>
            <a:endParaRPr/>
          </a:p>
        </p:txBody>
      </p:sp>
      <p:sp>
        <p:nvSpPr>
          <p:cNvPr id="12" name="Google Shape;1892;p106">
            <a:extLst>
              <a:ext uri="{FF2B5EF4-FFF2-40B4-BE49-F238E27FC236}">
                <a16:creationId xmlns:a16="http://schemas.microsoft.com/office/drawing/2014/main" id="{0ED26559-4FB3-4DF9-BF85-DE5F6B5260D4}"/>
              </a:ext>
            </a:extLst>
          </p:cNvPr>
          <p:cNvSpPr txBox="1">
            <a:spLocks/>
          </p:cNvSpPr>
          <p:nvPr/>
        </p:nvSpPr>
        <p:spPr>
          <a:xfrm>
            <a:off x="1686569" y="2075728"/>
            <a:ext cx="10007468" cy="306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6200"/>
            </a:pPr>
            <a:r>
              <a:rPr lang="en-US" sz="6200" dirty="0">
                <a:solidFill>
                  <a:srgbClr val="FFFFFF"/>
                </a:solidFill>
              </a:rPr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9147771" cy="108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Table of content</a:t>
            </a:r>
            <a:endParaRPr dirty="0"/>
          </a:p>
        </p:txBody>
      </p:sp>
      <p:sp>
        <p:nvSpPr>
          <p:cNvPr id="130" name="Google Shape;130;p21"/>
          <p:cNvSpPr txBox="1"/>
          <p:nvPr/>
        </p:nvSpPr>
        <p:spPr>
          <a:xfrm>
            <a:off x="1396733" y="4365522"/>
            <a:ext cx="18543085" cy="590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lvl="0" indent="-457200">
              <a:buClr>
                <a:srgbClr val="1F1F1F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3200" dirty="0">
                <a:solidFill>
                  <a:srgbClr val="1F1F1F"/>
                </a:solidFill>
              </a:rPr>
              <a:t>are</a:t>
            </a: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Sitecore Experience Analytics reports and how they work?</a:t>
            </a:r>
          </a:p>
          <a:p>
            <a:pPr lvl="0">
              <a:lnSpc>
                <a:spcPct val="90000"/>
              </a:lnSpc>
              <a:buClr>
                <a:srgbClr val="1F1F1F"/>
              </a:buClr>
              <a:buSzPts val="3200"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000" b="1" dirty="0"/>
          </a:p>
          <a:p>
            <a:pPr marL="457200" lvl="0" indent="-457200">
              <a:lnSpc>
                <a:spcPct val="90000"/>
              </a:lnSpc>
              <a:buClr>
                <a:srgbClr val="1F1F1F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Experience Analytics reports does Sitecore provide OOB? </a:t>
            </a:r>
          </a:p>
          <a:p>
            <a:pPr lvl="0">
              <a:lnSpc>
                <a:spcPct val="90000"/>
              </a:lnSpc>
              <a:buClr>
                <a:srgbClr val="1F1F1F"/>
              </a:buClr>
              <a:buSzPts val="3200"/>
            </a:pPr>
            <a:endParaRPr lang="en-US" sz="3000" b="1" dirty="0"/>
          </a:p>
          <a:p>
            <a:pPr marL="457200" lvl="0" indent="-457200">
              <a:lnSpc>
                <a:spcPct val="90000"/>
              </a:lnSpc>
              <a:buClr>
                <a:srgbClr val="1F1F1F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F1F1F"/>
                </a:solidFill>
              </a:rPr>
              <a:t>How to create custom Sitecore Experience Analytics reports? </a:t>
            </a:r>
          </a:p>
          <a:p>
            <a:pPr lvl="0">
              <a:lnSpc>
                <a:spcPct val="90000"/>
              </a:lnSpc>
              <a:buClr>
                <a:srgbClr val="1F1F1F"/>
              </a:buClr>
              <a:buSzPts val="3200"/>
            </a:pPr>
            <a:endParaRPr lang="en-US" sz="3200" dirty="0">
              <a:solidFill>
                <a:srgbClr val="1F1F1F"/>
              </a:solidFill>
            </a:endParaRPr>
          </a:p>
          <a:p>
            <a:pPr marL="457200" lvl="0" indent="-457200">
              <a:lnSpc>
                <a:spcPct val="90000"/>
              </a:lnSpc>
              <a:buClr>
                <a:srgbClr val="1F1F1F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F1F1F"/>
                </a:solidFill>
              </a:rPr>
              <a:t>How to bridge the gap between marketers and developer </a:t>
            </a:r>
            <a:br>
              <a:rPr lang="en-US" sz="3200" dirty="0">
                <a:solidFill>
                  <a:srgbClr val="1F1F1F"/>
                </a:solidFill>
              </a:rPr>
            </a:br>
            <a:r>
              <a:rPr lang="en-US" sz="3200" dirty="0">
                <a:solidFill>
                  <a:srgbClr val="1F1F1F"/>
                </a:solidFill>
              </a:rPr>
              <a:t>when working on Sitecore Experience Analytics reports?</a:t>
            </a:r>
          </a:p>
          <a:p>
            <a:pPr lvl="0">
              <a:lnSpc>
                <a:spcPct val="90000"/>
              </a:lnSpc>
              <a:buClr>
                <a:srgbClr val="1F1F1F"/>
              </a:buClr>
              <a:buSzPts val="3200"/>
            </a:pPr>
            <a:endParaRPr lang="en-US" sz="3200" dirty="0">
              <a:solidFill>
                <a:srgbClr val="1F1F1F"/>
              </a:solidFill>
            </a:endParaRPr>
          </a:p>
          <a:p>
            <a:pPr marL="457200" lvl="0" indent="-457200">
              <a:lnSpc>
                <a:spcPct val="90000"/>
              </a:lnSpc>
              <a:buClr>
                <a:srgbClr val="1F1F1F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F1F1F"/>
                </a:solidFill>
              </a:rPr>
              <a:t>D</a:t>
            </a: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emos and examples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 descr="pasted-image.pdf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14571208" y="670"/>
            <a:ext cx="9093051" cy="13714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8365456" cy="12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What are Sitecore Experience Analytics reports?</a:t>
            </a:r>
            <a:endParaRPr dirty="0"/>
          </a:p>
        </p:txBody>
      </p:sp>
      <p:sp>
        <p:nvSpPr>
          <p:cNvPr id="1096" name="Google Shape;1096;p81"/>
          <p:cNvSpPr/>
          <p:nvPr/>
        </p:nvSpPr>
        <p:spPr>
          <a:xfrm>
            <a:off x="1401233" y="4424637"/>
            <a:ext cx="21564601" cy="6387581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8" name="Google Shape;1098;p81"/>
          <p:cNvSpPr txBox="1"/>
          <p:nvPr/>
        </p:nvSpPr>
        <p:spPr>
          <a:xfrm>
            <a:off x="9124288" y="6161999"/>
            <a:ext cx="12413700" cy="185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FFFFFF"/>
              </a:buClr>
              <a:buSzPts val="2400"/>
            </a:pPr>
            <a:r>
              <a:rPr lang="en-US" sz="2400" dirty="0">
                <a:solidFill>
                  <a:srgbClr val="FFFFFF"/>
                </a:solidFill>
              </a:rPr>
              <a:t>Sitecore Experience Analytics provides dashboards and reports for marketers and marketing analysts to identify patterns and trends in experience data. </a:t>
            </a:r>
            <a:endParaRPr dirty="0"/>
          </a:p>
        </p:txBody>
      </p:sp>
      <p:sp>
        <p:nvSpPr>
          <p:cNvPr id="1099" name="Google Shape;1099;p81"/>
          <p:cNvSpPr/>
          <p:nvPr/>
        </p:nvSpPr>
        <p:spPr>
          <a:xfrm>
            <a:off x="7667354" y="4049458"/>
            <a:ext cx="53513" cy="5314223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2672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926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p81"/>
          <p:cNvSpPr txBox="1"/>
          <p:nvPr/>
        </p:nvSpPr>
        <p:spPr>
          <a:xfrm>
            <a:off x="9124288" y="5116300"/>
            <a:ext cx="613846" cy="11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D9EF"/>
              </a:buClr>
              <a:buSzPts val="6200"/>
              <a:buFont typeface="Arial"/>
              <a:buNone/>
            </a:pPr>
            <a:r>
              <a:rPr lang="en-US" sz="6200" b="0" i="0" u="none" strike="noStrike" cap="non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1" name="Google Shape;1101;p81"/>
          <p:cNvSpPr txBox="1"/>
          <p:nvPr/>
        </p:nvSpPr>
        <p:spPr>
          <a:xfrm>
            <a:off x="9124288" y="8447999"/>
            <a:ext cx="12413700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Sitecore Documentation</a:t>
            </a:r>
            <a:endParaRPr dirty="0"/>
          </a:p>
        </p:txBody>
      </p:sp>
      <p:cxnSp>
        <p:nvCxnSpPr>
          <p:cNvPr id="1104" name="Google Shape;1104;p8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" name="Google Shape;1857;p104" descr="for presentation3-07.png">
            <a:extLst>
              <a:ext uri="{FF2B5EF4-FFF2-40B4-BE49-F238E27FC236}">
                <a16:creationId xmlns:a16="http://schemas.microsoft.com/office/drawing/2014/main" id="{665ED114-7F42-49D7-AEBD-AE57B9E5E7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3146" y="6510528"/>
            <a:ext cx="1752358" cy="178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body" idx="2"/>
          </p:nvPr>
        </p:nvSpPr>
        <p:spPr>
          <a:xfrm>
            <a:off x="1326705" y="1441199"/>
            <a:ext cx="20112117" cy="13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/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Default categories of </a:t>
            </a:r>
          </a:p>
          <a:p>
            <a:pPr marL="0" lvl="0" indent="0"/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Sitecore Experience Analytics </a:t>
            </a:r>
            <a:r>
              <a:rPr lang="en-US" sz="66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reports</a:t>
            </a:r>
            <a:endParaRPr dirty="0"/>
          </a:p>
        </p:txBody>
      </p:sp>
      <p:sp>
        <p:nvSpPr>
          <p:cNvPr id="219" name="Google Shape;219;p26"/>
          <p:cNvSpPr/>
          <p:nvPr/>
        </p:nvSpPr>
        <p:spPr>
          <a:xfrm>
            <a:off x="1405995" y="4423568"/>
            <a:ext cx="3982112" cy="672676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407574" y="6991272"/>
            <a:ext cx="3980533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dirty="0"/>
          </a:p>
        </p:txBody>
      </p:sp>
      <p:sp>
        <p:nvSpPr>
          <p:cNvPr id="222" name="Google Shape;222;p26"/>
          <p:cNvSpPr txBox="1"/>
          <p:nvPr/>
        </p:nvSpPr>
        <p:spPr>
          <a:xfrm>
            <a:off x="1753388" y="7998459"/>
            <a:ext cx="3287326" cy="202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dirty="0">
                <a:latin typeface="Helvetica Neue"/>
                <a:ea typeface="Helvetica Neue"/>
                <a:cs typeface="Helvetica Neue"/>
                <a:sym typeface="Helvetica Neue"/>
              </a:rPr>
              <a:t>Overview of key analytics by displaying a selection of charts</a:t>
            </a:r>
            <a:endParaRPr dirty="0"/>
          </a:p>
        </p:txBody>
      </p:sp>
      <p:sp>
        <p:nvSpPr>
          <p:cNvPr id="223" name="Google Shape;223;p26"/>
          <p:cNvSpPr/>
          <p:nvPr/>
        </p:nvSpPr>
        <p:spPr>
          <a:xfrm>
            <a:off x="5800563" y="4423568"/>
            <a:ext cx="3982112" cy="672676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10200944" y="4423568"/>
            <a:ext cx="3982112" cy="672676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14584981" y="4423568"/>
            <a:ext cx="3982112" cy="672676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18964786" y="4423568"/>
            <a:ext cx="3982112" cy="672676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806376" y="6991272"/>
            <a:ext cx="3980534" cy="69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endParaRPr dirty="0"/>
          </a:p>
        </p:txBody>
      </p:sp>
      <p:sp>
        <p:nvSpPr>
          <p:cNvPr id="228" name="Google Shape;228;p26"/>
          <p:cNvSpPr txBox="1"/>
          <p:nvPr/>
        </p:nvSpPr>
        <p:spPr>
          <a:xfrm>
            <a:off x="6147956" y="7998459"/>
            <a:ext cx="3287326" cy="247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dirty="0">
                <a:latin typeface="Helvetica Neue"/>
                <a:ea typeface="Helvetica Neue"/>
                <a:cs typeface="Helvetica Neue"/>
                <a:sym typeface="Helvetica Neue"/>
              </a:rPr>
              <a:t>Understanding of who your visitors are</a:t>
            </a:r>
            <a:endParaRPr dirty="0"/>
          </a:p>
        </p:txBody>
      </p:sp>
      <p:sp>
        <p:nvSpPr>
          <p:cNvPr id="229" name="Google Shape;229;p26"/>
          <p:cNvSpPr txBox="1"/>
          <p:nvPr/>
        </p:nvSpPr>
        <p:spPr>
          <a:xfrm>
            <a:off x="10212567" y="7018288"/>
            <a:ext cx="3980534" cy="72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Acquisition</a:t>
            </a:r>
            <a:endParaRPr dirty="0"/>
          </a:p>
        </p:txBody>
      </p:sp>
      <p:sp>
        <p:nvSpPr>
          <p:cNvPr id="230" name="Google Shape;230;p26"/>
          <p:cNvSpPr txBox="1"/>
          <p:nvPr/>
        </p:nvSpPr>
        <p:spPr>
          <a:xfrm>
            <a:off x="10532851" y="7998459"/>
            <a:ext cx="3287326" cy="202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dirty="0">
                <a:latin typeface="Helvetica Neue"/>
                <a:ea typeface="Helvetica Neue"/>
                <a:cs typeface="Helvetica Neue"/>
                <a:sym typeface="Helvetica Neue"/>
              </a:rPr>
              <a:t>What is driving traffic to your website</a:t>
            </a:r>
            <a:endParaRPr dirty="0"/>
          </a:p>
        </p:txBody>
      </p:sp>
      <p:sp>
        <p:nvSpPr>
          <p:cNvPr id="231" name="Google Shape;231;p26"/>
          <p:cNvSpPr txBox="1"/>
          <p:nvPr/>
        </p:nvSpPr>
        <p:spPr>
          <a:xfrm>
            <a:off x="14585770" y="7018288"/>
            <a:ext cx="3980534" cy="58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endParaRPr dirty="0"/>
          </a:p>
        </p:txBody>
      </p:sp>
      <p:sp>
        <p:nvSpPr>
          <p:cNvPr id="232" name="Google Shape;232;p26"/>
          <p:cNvSpPr txBox="1"/>
          <p:nvPr/>
        </p:nvSpPr>
        <p:spPr>
          <a:xfrm>
            <a:off x="14932298" y="7998458"/>
            <a:ext cx="3287326" cy="202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dirty="0">
                <a:latin typeface="Helvetica Neue"/>
                <a:ea typeface="Helvetica Neue"/>
                <a:cs typeface="Helvetica Neue"/>
                <a:sym typeface="Helvetica Neue"/>
              </a:rPr>
              <a:t>Analyze the behavior of your visitors</a:t>
            </a:r>
            <a:endParaRPr dirty="0"/>
          </a:p>
        </p:txBody>
      </p:sp>
      <p:sp>
        <p:nvSpPr>
          <p:cNvPr id="233" name="Google Shape;233;p26"/>
          <p:cNvSpPr txBox="1"/>
          <p:nvPr/>
        </p:nvSpPr>
        <p:spPr>
          <a:xfrm>
            <a:off x="18954741" y="6991271"/>
            <a:ext cx="3980534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Conversions</a:t>
            </a:r>
            <a:endParaRPr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19310602" y="7998459"/>
            <a:ext cx="3287326" cy="123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dirty="0">
                <a:latin typeface="Helvetica Neue"/>
                <a:ea typeface="Helvetica Neue"/>
                <a:cs typeface="Helvetica Neue"/>
                <a:sym typeface="Helvetica Neue"/>
              </a:rPr>
              <a:t>Percentage of visitors that achieve a particular goal</a:t>
            </a:r>
            <a:endParaRPr dirty="0"/>
          </a:p>
        </p:txBody>
      </p:sp>
      <p:cxnSp>
        <p:nvCxnSpPr>
          <p:cNvPr id="235" name="Google Shape;235;p2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36" name="Google Shape;236;p26" descr="Pie chart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3427" y="4810725"/>
            <a:ext cx="1587501" cy="15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 descr="Bar graph with upward trend"/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0248" y="4974435"/>
            <a:ext cx="1651001" cy="165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 descr="Presentation with bar chart"/>
          <p:cNvPicPr preferRelativeResize="0"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82764" y="5006185"/>
            <a:ext cx="1587501" cy="15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 descr="Venn diagram"/>
          <p:cNvPicPr preferRelativeResize="0"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82211" y="5006185"/>
            <a:ext cx="1587501" cy="15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 descr="Statistics"/>
          <p:cNvPicPr preferRelativeResize="0"/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51257" y="5006185"/>
            <a:ext cx="1587501" cy="15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body" idx="2"/>
          </p:nvPr>
        </p:nvSpPr>
        <p:spPr>
          <a:xfrm>
            <a:off x="1326705" y="956176"/>
            <a:ext cx="20112117" cy="13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/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Let’s see what are we talking about…</a:t>
            </a:r>
            <a:endParaRPr dirty="0"/>
          </a:p>
        </p:txBody>
      </p:sp>
      <p:cxnSp>
        <p:nvCxnSpPr>
          <p:cNvPr id="235" name="Google Shape;235;p2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4" name="Google Shape;485;p40" descr="image3.png">
            <a:extLst>
              <a:ext uri="{FF2B5EF4-FFF2-40B4-BE49-F238E27FC236}">
                <a16:creationId xmlns:a16="http://schemas.microsoft.com/office/drawing/2014/main" id="{F818BB68-64EF-45DB-9F6D-0BB9AD4EB5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521" y="2853712"/>
            <a:ext cx="13094958" cy="1004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87;p40">
            <a:extLst>
              <a:ext uri="{FF2B5EF4-FFF2-40B4-BE49-F238E27FC236}">
                <a16:creationId xmlns:a16="http://schemas.microsoft.com/office/drawing/2014/main" id="{0D686B86-CC5F-475C-8BCB-707E1BD7909B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02399" y="3495397"/>
            <a:ext cx="11379201" cy="5744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5" name="Google Shape;1265;p89"/>
          <p:cNvCxnSpPr>
            <a:cxnSpLocks/>
          </p:cNvCxnSpPr>
          <p:nvPr/>
        </p:nvCxnSpPr>
        <p:spPr>
          <a:xfrm>
            <a:off x="6507748" y="7618165"/>
            <a:ext cx="1128917" cy="2"/>
          </a:xfrm>
          <a:prstGeom prst="straightConnector1">
            <a:avLst/>
          </a:prstGeom>
          <a:noFill/>
          <a:ln w="25400" cap="flat" cmpd="sng">
            <a:solidFill>
              <a:srgbClr val="CBCBCB"/>
            </a:solidFill>
            <a:prstDash val="dashDot"/>
            <a:miter lim="400000"/>
            <a:headEnd type="oval" w="med" len="med"/>
            <a:tailEnd type="oval" w="med" len="med"/>
          </a:ln>
        </p:spPr>
      </p:cxnSp>
      <p:sp>
        <p:nvSpPr>
          <p:cNvPr id="1266" name="Google Shape;1266;p89"/>
          <p:cNvSpPr/>
          <p:nvPr/>
        </p:nvSpPr>
        <p:spPr>
          <a:xfrm>
            <a:off x="3326868" y="6328254"/>
            <a:ext cx="2540001" cy="2540001"/>
          </a:xfrm>
          <a:prstGeom prst="ellipse">
            <a:avLst/>
          </a:prstGeom>
          <a:noFill/>
          <a:ln w="25400" cap="flat" cmpd="sng">
            <a:solidFill>
              <a:srgbClr val="CBCBC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7" name="Google Shape;1267;p89"/>
          <p:cNvSpPr/>
          <p:nvPr/>
        </p:nvSpPr>
        <p:spPr>
          <a:xfrm>
            <a:off x="3995425" y="6930617"/>
            <a:ext cx="1270001" cy="1270001"/>
          </a:xfrm>
          <a:prstGeom prst="ellipse">
            <a:avLst/>
          </a:prstGeom>
          <a:solidFill>
            <a:srgbClr val="66B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8" name="Google Shape;1268;p89"/>
          <p:cNvSpPr txBox="1"/>
          <p:nvPr/>
        </p:nvSpPr>
        <p:spPr>
          <a:xfrm>
            <a:off x="3306230" y="9252234"/>
            <a:ext cx="2788616" cy="170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1F1F1F"/>
              </a:buClr>
              <a:buSzPts val="3200"/>
            </a:pPr>
            <a:r>
              <a:rPr lang="en-US" sz="3200" dirty="0">
                <a:solidFill>
                  <a:srgbClr val="1F1F1F"/>
                </a:solidFill>
              </a:rPr>
              <a:t>Start with an example</a:t>
            </a:r>
            <a:endParaRPr dirty="0"/>
          </a:p>
        </p:txBody>
      </p:sp>
      <p:sp>
        <p:nvSpPr>
          <p:cNvPr id="1270" name="Google Shape;1270;p89"/>
          <p:cNvSpPr/>
          <p:nvPr/>
        </p:nvSpPr>
        <p:spPr>
          <a:xfrm>
            <a:off x="5197673" y="6341533"/>
            <a:ext cx="615951" cy="615951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1" name="Google Shape;1271;p89"/>
          <p:cNvSpPr txBox="1"/>
          <p:nvPr/>
        </p:nvSpPr>
        <p:spPr>
          <a:xfrm>
            <a:off x="5160905" y="6365662"/>
            <a:ext cx="615952" cy="41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272" name="Google Shape;1272;p89"/>
          <p:cNvSpPr/>
          <p:nvPr/>
        </p:nvSpPr>
        <p:spPr>
          <a:xfrm>
            <a:off x="8252964" y="6348167"/>
            <a:ext cx="2540001" cy="2540001"/>
          </a:xfrm>
          <a:prstGeom prst="ellipse">
            <a:avLst/>
          </a:prstGeom>
          <a:noFill/>
          <a:ln w="25400" cap="flat" cmpd="sng">
            <a:solidFill>
              <a:srgbClr val="CBCBC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3" name="Google Shape;1273;p89"/>
          <p:cNvSpPr/>
          <p:nvPr/>
        </p:nvSpPr>
        <p:spPr>
          <a:xfrm>
            <a:off x="8923115" y="6930615"/>
            <a:ext cx="1270001" cy="1270001"/>
          </a:xfrm>
          <a:prstGeom prst="ellipse">
            <a:avLst/>
          </a:prstGeom>
          <a:solidFill>
            <a:srgbClr val="66B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4" name="Google Shape;1274;p89"/>
          <p:cNvSpPr/>
          <p:nvPr/>
        </p:nvSpPr>
        <p:spPr>
          <a:xfrm>
            <a:off x="10200448" y="6349999"/>
            <a:ext cx="615951" cy="615951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5" name="Google Shape;1275;p89"/>
          <p:cNvSpPr txBox="1"/>
          <p:nvPr/>
        </p:nvSpPr>
        <p:spPr>
          <a:xfrm>
            <a:off x="10127106" y="6375178"/>
            <a:ext cx="762635" cy="12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76" name="Google Shape;1276;p89"/>
          <p:cNvSpPr txBox="1"/>
          <p:nvPr/>
        </p:nvSpPr>
        <p:spPr>
          <a:xfrm>
            <a:off x="8184699" y="9252234"/>
            <a:ext cx="2788615" cy="170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1F1F1F"/>
              </a:buClr>
              <a:buSzPts val="3200"/>
            </a:pPr>
            <a:r>
              <a:rPr lang="en-US" sz="3200" dirty="0">
                <a:solidFill>
                  <a:srgbClr val="1F1F1F"/>
                </a:solidFill>
              </a:rPr>
              <a:t>Learn the terms</a:t>
            </a:r>
          </a:p>
        </p:txBody>
      </p:sp>
      <p:cxnSp>
        <p:nvCxnSpPr>
          <p:cNvPr id="1278" name="Google Shape;1278;p89"/>
          <p:cNvCxnSpPr/>
          <p:nvPr/>
        </p:nvCxnSpPr>
        <p:spPr>
          <a:xfrm>
            <a:off x="11589442" y="7618165"/>
            <a:ext cx="1128918" cy="2"/>
          </a:xfrm>
          <a:prstGeom prst="straightConnector1">
            <a:avLst/>
          </a:prstGeom>
          <a:noFill/>
          <a:ln w="25400" cap="flat" cmpd="sng">
            <a:solidFill>
              <a:srgbClr val="CBCBCB"/>
            </a:solidFill>
            <a:prstDash val="dashDot"/>
            <a:miter lim="400000"/>
            <a:headEnd type="oval" w="med" len="med"/>
            <a:tailEnd type="oval" w="med" len="med"/>
          </a:ln>
        </p:spPr>
      </p:cxnSp>
      <p:sp>
        <p:nvSpPr>
          <p:cNvPr id="1279" name="Google Shape;1279;p89"/>
          <p:cNvSpPr/>
          <p:nvPr/>
        </p:nvSpPr>
        <p:spPr>
          <a:xfrm>
            <a:off x="13163255" y="6385825"/>
            <a:ext cx="2540001" cy="2540001"/>
          </a:xfrm>
          <a:prstGeom prst="ellipse">
            <a:avLst/>
          </a:prstGeom>
          <a:noFill/>
          <a:ln w="25400" cap="flat" cmpd="sng">
            <a:solidFill>
              <a:srgbClr val="CBCBC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0" name="Google Shape;1280;p89"/>
          <p:cNvSpPr/>
          <p:nvPr/>
        </p:nvSpPr>
        <p:spPr>
          <a:xfrm>
            <a:off x="13834926" y="6983164"/>
            <a:ext cx="1270001" cy="1270001"/>
          </a:xfrm>
          <a:prstGeom prst="ellipse">
            <a:avLst/>
          </a:prstGeom>
          <a:solidFill>
            <a:srgbClr val="66B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1" name="Google Shape;1281;p89"/>
          <p:cNvSpPr/>
          <p:nvPr/>
        </p:nvSpPr>
        <p:spPr>
          <a:xfrm>
            <a:off x="15203223" y="6348167"/>
            <a:ext cx="615951" cy="615951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2" name="Google Shape;1282;p89"/>
          <p:cNvSpPr txBox="1"/>
          <p:nvPr/>
        </p:nvSpPr>
        <p:spPr>
          <a:xfrm>
            <a:off x="15129881" y="6373346"/>
            <a:ext cx="762635" cy="12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83" name="Google Shape;1283;p89"/>
          <p:cNvSpPr txBox="1"/>
          <p:nvPr/>
        </p:nvSpPr>
        <p:spPr>
          <a:xfrm>
            <a:off x="13187473" y="9252234"/>
            <a:ext cx="2788616" cy="170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1F1F1F"/>
              </a:buClr>
              <a:buSzPts val="3200"/>
            </a:pPr>
            <a:r>
              <a:rPr lang="en-US" sz="3200" dirty="0">
                <a:solidFill>
                  <a:srgbClr val="1F1F1F"/>
                </a:solidFill>
              </a:rPr>
              <a:t>Code it</a:t>
            </a:r>
          </a:p>
        </p:txBody>
      </p:sp>
      <p:cxnSp>
        <p:nvCxnSpPr>
          <p:cNvPr id="1285" name="Google Shape;1285;p89"/>
          <p:cNvCxnSpPr/>
          <p:nvPr/>
        </p:nvCxnSpPr>
        <p:spPr>
          <a:xfrm>
            <a:off x="16554701" y="7562621"/>
            <a:ext cx="1128917" cy="3"/>
          </a:xfrm>
          <a:prstGeom prst="straightConnector1">
            <a:avLst/>
          </a:prstGeom>
          <a:noFill/>
          <a:ln w="25400" cap="flat" cmpd="sng">
            <a:solidFill>
              <a:srgbClr val="CBCBCB"/>
            </a:solidFill>
            <a:prstDash val="dashDot"/>
            <a:miter lim="400000"/>
            <a:headEnd type="oval" w="med" len="med"/>
            <a:tailEnd type="oval" w="med" len="med"/>
          </a:ln>
        </p:spPr>
      </p:cxnSp>
      <p:sp>
        <p:nvSpPr>
          <p:cNvPr id="1286" name="Google Shape;1286;p89"/>
          <p:cNvSpPr/>
          <p:nvPr/>
        </p:nvSpPr>
        <p:spPr>
          <a:xfrm>
            <a:off x="18281947" y="6436860"/>
            <a:ext cx="2540001" cy="2540001"/>
          </a:xfrm>
          <a:prstGeom prst="ellipse">
            <a:avLst/>
          </a:prstGeom>
          <a:noFill/>
          <a:ln w="25400" cap="flat" cmpd="sng">
            <a:solidFill>
              <a:srgbClr val="CBCBC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7" name="Google Shape;1287;p89"/>
          <p:cNvSpPr/>
          <p:nvPr/>
        </p:nvSpPr>
        <p:spPr>
          <a:xfrm>
            <a:off x="18947085" y="7074490"/>
            <a:ext cx="1270001" cy="1270001"/>
          </a:xfrm>
          <a:prstGeom prst="ellipse">
            <a:avLst/>
          </a:prstGeom>
          <a:solidFill>
            <a:srgbClr val="66B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8" name="Google Shape;1288;p89"/>
          <p:cNvSpPr/>
          <p:nvPr/>
        </p:nvSpPr>
        <p:spPr>
          <a:xfrm>
            <a:off x="20205997" y="6343934"/>
            <a:ext cx="615951" cy="615951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9" name="Google Shape;1289;p89"/>
          <p:cNvSpPr txBox="1"/>
          <p:nvPr/>
        </p:nvSpPr>
        <p:spPr>
          <a:xfrm>
            <a:off x="20132656" y="6369113"/>
            <a:ext cx="762635" cy="12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90" name="Google Shape;1290;p89"/>
          <p:cNvSpPr txBox="1"/>
          <p:nvPr/>
        </p:nvSpPr>
        <p:spPr>
          <a:xfrm>
            <a:off x="18190248" y="9252234"/>
            <a:ext cx="2788616" cy="170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1F1F1F"/>
              </a:buClr>
              <a:buSzPts val="3200"/>
            </a:pPr>
            <a:r>
              <a:rPr lang="en-US" sz="3200" dirty="0">
                <a:solidFill>
                  <a:srgbClr val="1F1F1F"/>
                </a:solidFill>
              </a:rPr>
              <a:t>Share the knowledge</a:t>
            </a:r>
          </a:p>
        </p:txBody>
      </p:sp>
      <p:cxnSp>
        <p:nvCxnSpPr>
          <p:cNvPr id="1292" name="Google Shape;1292;p89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93" name="Google Shape;1293;p89" descr="for presentation2-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8230" y="7300663"/>
            <a:ext cx="635001" cy="6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47;p58">
            <a:extLst>
              <a:ext uri="{FF2B5EF4-FFF2-40B4-BE49-F238E27FC236}">
                <a16:creationId xmlns:a16="http://schemas.microsoft.com/office/drawing/2014/main" id="{BF1421CE-EEED-44B9-8C67-1675ABF4224D}"/>
              </a:ext>
            </a:extLst>
          </p:cNvPr>
          <p:cNvSpPr txBox="1"/>
          <p:nvPr/>
        </p:nvSpPr>
        <p:spPr>
          <a:xfrm>
            <a:off x="1283368" y="638347"/>
            <a:ext cx="15673131" cy="284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solidFill>
                  <a:srgbClr val="1F1F1F"/>
                </a:solidFill>
              </a:rPr>
              <a:t>How to create custom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solidFill>
                  <a:srgbClr val="1F1F1F"/>
                </a:solidFill>
              </a:rPr>
              <a:t>Sitecore Experience Analytics reports?</a:t>
            </a:r>
            <a:endParaRPr dirty="0"/>
          </a:p>
        </p:txBody>
      </p:sp>
      <p:pic>
        <p:nvPicPr>
          <p:cNvPr id="40" name="Google Shape;1355;p91" descr="for presentation3-11.png">
            <a:extLst>
              <a:ext uri="{FF2B5EF4-FFF2-40B4-BE49-F238E27FC236}">
                <a16:creationId xmlns:a16="http://schemas.microsoft.com/office/drawing/2014/main" id="{F74F6E1E-C06F-4819-8532-E897DC84F9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8272" y="7248116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355;p91" descr="for presentation3-11.png">
            <a:extLst>
              <a:ext uri="{FF2B5EF4-FFF2-40B4-BE49-F238E27FC236}">
                <a16:creationId xmlns:a16="http://schemas.microsoft.com/office/drawing/2014/main" id="{D6A6C0CE-63FD-46CF-AB8E-05BF863BB2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089" y="7245124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6F60149-1421-4935-BE54-50B9DD6E2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9889" y="1993392"/>
            <a:ext cx="1196977" cy="901253"/>
          </a:xfrm>
          <a:prstGeom prst="rect">
            <a:avLst/>
          </a:prstGeom>
        </p:spPr>
      </p:pic>
      <p:sp>
        <p:nvSpPr>
          <p:cNvPr id="43" name="Google Shape;1346;p91">
            <a:extLst>
              <a:ext uri="{FF2B5EF4-FFF2-40B4-BE49-F238E27FC236}">
                <a16:creationId xmlns:a16="http://schemas.microsoft.com/office/drawing/2014/main" id="{B4F8F9D4-ADFE-4099-90BE-C95878BF740E}"/>
              </a:ext>
            </a:extLst>
          </p:cNvPr>
          <p:cNvSpPr txBox="1"/>
          <p:nvPr/>
        </p:nvSpPr>
        <p:spPr>
          <a:xfrm>
            <a:off x="1411618" y="4297374"/>
            <a:ext cx="705068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</a:pPr>
            <a:r>
              <a:rPr lang="en-US" sz="4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My journey</a:t>
            </a:r>
            <a:endParaRPr dirty="0"/>
          </a:p>
        </p:txBody>
      </p:sp>
      <p:cxnSp>
        <p:nvCxnSpPr>
          <p:cNvPr id="44" name="Google Shape;1348;p91">
            <a:extLst>
              <a:ext uri="{FF2B5EF4-FFF2-40B4-BE49-F238E27FC236}">
                <a16:creationId xmlns:a16="http://schemas.microsoft.com/office/drawing/2014/main" id="{17B4DE1D-6F87-4848-A74A-351EA02F3645}"/>
              </a:ext>
            </a:extLst>
          </p:cNvPr>
          <p:cNvCxnSpPr/>
          <p:nvPr/>
        </p:nvCxnSpPr>
        <p:spPr>
          <a:xfrm>
            <a:off x="1411618" y="5408327"/>
            <a:ext cx="572129" cy="2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45" name="Google Shape;1812;p104" descr="for presentation1-05.png">
            <a:extLst>
              <a:ext uri="{FF2B5EF4-FFF2-40B4-BE49-F238E27FC236}">
                <a16:creationId xmlns:a16="http://schemas.microsoft.com/office/drawing/2014/main" id="{9496E3CD-2155-446F-8765-94F098B6354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234446" y="7389359"/>
            <a:ext cx="635001" cy="6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1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5032366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Custom Experience Analytics reports:</a:t>
            </a:r>
            <a:br>
              <a:rPr lang="en-US" sz="613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How Sitecore does it?</a:t>
            </a:r>
            <a:endParaRPr dirty="0"/>
          </a:p>
        </p:txBody>
      </p:sp>
      <p:sp>
        <p:nvSpPr>
          <p:cNvPr id="1340" name="Google Shape;1340;p91"/>
          <p:cNvSpPr/>
          <p:nvPr/>
        </p:nvSpPr>
        <p:spPr>
          <a:xfrm>
            <a:off x="16833122" y="-741677"/>
            <a:ext cx="15199355" cy="15199355"/>
          </a:xfrm>
          <a:prstGeom prst="ellipse">
            <a:avLst/>
          </a:prstGeom>
          <a:noFill/>
          <a:ln w="25400" cap="flat" cmpd="sng">
            <a:solidFill>
              <a:srgbClr val="D5D5D5"/>
            </a:solidFill>
            <a:prstDash val="dash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1" name="Google Shape;1341;p91"/>
          <p:cNvSpPr/>
          <p:nvPr/>
        </p:nvSpPr>
        <p:spPr>
          <a:xfrm>
            <a:off x="17368063" y="1401094"/>
            <a:ext cx="1905001" cy="1905001"/>
          </a:xfrm>
          <a:prstGeom prst="ellipse">
            <a:avLst/>
          </a:prstGeom>
          <a:solidFill>
            <a:srgbClr val="F926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BA6D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66BA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2" name="Google Shape;1342;p91"/>
          <p:cNvSpPr/>
          <p:nvPr/>
        </p:nvSpPr>
        <p:spPr>
          <a:xfrm>
            <a:off x="15937195" y="5905500"/>
            <a:ext cx="1905001" cy="1905000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4" name="Google Shape;1344;p91"/>
          <p:cNvSpPr/>
          <p:nvPr/>
        </p:nvSpPr>
        <p:spPr>
          <a:xfrm>
            <a:off x="17503530" y="10409905"/>
            <a:ext cx="1905001" cy="1905001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D5D5D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6" name="Google Shape;1346;p91"/>
          <p:cNvSpPr txBox="1"/>
          <p:nvPr/>
        </p:nvSpPr>
        <p:spPr>
          <a:xfrm>
            <a:off x="1411618" y="4396591"/>
            <a:ext cx="7050683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200"/>
              <a:buFont typeface="Arial"/>
              <a:buNone/>
            </a:pPr>
            <a:r>
              <a:rPr lang="en-US" sz="42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dirty="0"/>
          </a:p>
        </p:txBody>
      </p:sp>
      <p:cxnSp>
        <p:nvCxnSpPr>
          <p:cNvPr id="1348" name="Google Shape;1348;p91"/>
          <p:cNvCxnSpPr/>
          <p:nvPr/>
        </p:nvCxnSpPr>
        <p:spPr>
          <a:xfrm>
            <a:off x="1475188" y="5590675"/>
            <a:ext cx="572129" cy="2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49" name="Google Shape;1349;p91"/>
          <p:cNvSpPr txBox="1"/>
          <p:nvPr/>
        </p:nvSpPr>
        <p:spPr>
          <a:xfrm>
            <a:off x="1316016" y="5961086"/>
            <a:ext cx="13827007" cy="598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Create a new report page in the Core database under </a:t>
            </a:r>
            <a:br>
              <a:rPr lang="en-US" sz="2400" b="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u="none" strike="noStrike" kern="500" cap="none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sitecore</a:t>
            </a:r>
            <a:r>
              <a:rPr lang="en-US" sz="240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/client/Applications/</a:t>
            </a:r>
            <a:r>
              <a:rPr lang="en-US" sz="2400" u="none" strike="noStrike" kern="500" cap="none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ExperienceAnalytics</a:t>
            </a:r>
            <a:r>
              <a:rPr lang="en-US" sz="240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/Dashboard</a:t>
            </a:r>
            <a:br>
              <a:rPr lang="en-US" sz="2400" b="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based on the </a:t>
            </a:r>
            <a:r>
              <a:rPr lang="en-US" sz="240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Speak-</a:t>
            </a:r>
            <a:r>
              <a:rPr lang="en-US" sz="2400" i="0" u="none" strike="noStrike" kern="500" cap="none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DashboardPage</a:t>
            </a:r>
            <a:r>
              <a:rPr lang="en-US" sz="2400" b="0" i="0" u="none" strike="noStrike" kern="500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lang="en-US" kern="500" dirty="0"/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Add a chart component to the report page</a:t>
            </a:r>
            <a:endParaRPr lang="en-US" dirty="0"/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Create a parameters item under the </a:t>
            </a:r>
            <a:r>
              <a:rPr lang="en-US" sz="2400" b="0" i="0" u="none" strike="noStrike" cap="none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PageSettings</a:t>
            </a: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item of the report page. </a:t>
            </a:r>
            <a:b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Use a corresponding template depending on chart component type  </a:t>
            </a:r>
            <a:endParaRPr lang="en-US" dirty="0"/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Set the Metrics and Segments fields on the parameters item</a:t>
            </a:r>
            <a:b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order to adjust what data to be displayed in the chart component</a:t>
            </a:r>
          </a:p>
          <a:p>
            <a:pPr marL="317500" marR="0" lvl="0" indent="-31750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r>
              <a:rPr lang="en-US" sz="2400" dirty="0">
                <a:solidFill>
                  <a:srgbClr val="1F1F1F"/>
                </a:solidFill>
              </a:rPr>
              <a:t>Set the parameters item as a data source of the chart component</a:t>
            </a:r>
          </a:p>
          <a:p>
            <a:pPr marR="0" lvl="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</a:pPr>
            <a:endParaRPr lang="en-US" sz="2400" b="0" i="0" u="none" strike="noStrike" cap="none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</a:pPr>
            <a:r>
              <a:rPr lang="en-US" sz="2400" dirty="0">
                <a:solidFill>
                  <a:srgbClr val="1F1F1F"/>
                </a:solidFill>
                <a:hlinkClick r:id="rId3"/>
              </a:rPr>
              <a:t>Sitecore documentation reference</a:t>
            </a:r>
            <a:endParaRPr lang="en-US" sz="2400" b="0" i="0" u="none" strike="noStrike" cap="none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31750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Arial"/>
              <a:buChar char="•"/>
            </a:pPr>
            <a:endParaRPr lang="en-US" dirty="0"/>
          </a:p>
        </p:txBody>
      </p:sp>
      <p:cxnSp>
        <p:nvCxnSpPr>
          <p:cNvPr id="1351" name="Google Shape;1351;p91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52" name="Google Shape;1352;p91" descr="for presentation2-1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38530" y="11044905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91" descr="for presentation3-1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72195" y="6540500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91" descr="for presentation2-1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98163" y="8955352"/>
            <a:ext cx="635001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55;p91" descr="for presentation3-11.png">
            <a:extLst>
              <a:ext uri="{FF2B5EF4-FFF2-40B4-BE49-F238E27FC236}">
                <a16:creationId xmlns:a16="http://schemas.microsoft.com/office/drawing/2014/main" id="{32F0B75B-8760-4590-8A09-804E69D908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19996" y="2036093"/>
            <a:ext cx="635001" cy="6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86"/>
          <p:cNvSpPr txBox="1">
            <a:spLocks noGrp="1"/>
          </p:cNvSpPr>
          <p:nvPr>
            <p:ph type="body" idx="2"/>
          </p:nvPr>
        </p:nvSpPr>
        <p:spPr>
          <a:xfrm>
            <a:off x="1384300" y="972211"/>
            <a:ext cx="10484610" cy="108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6138"/>
              <a:buFont typeface="Arial"/>
              <a:buNone/>
            </a:pPr>
            <a:r>
              <a:rPr lang="en-US" dirty="0"/>
              <a:t>Sitecore c</a:t>
            </a:r>
            <a:r>
              <a:rPr lang="en-US" sz="6138" dirty="0">
                <a:latin typeface="Arial"/>
                <a:ea typeface="Arial"/>
                <a:cs typeface="Arial"/>
                <a:sym typeface="Arial"/>
              </a:rPr>
              <a:t>harts components  </a:t>
            </a:r>
            <a:endParaRPr dirty="0"/>
          </a:p>
        </p:txBody>
      </p:sp>
      <p:pic>
        <p:nvPicPr>
          <p:cNvPr id="1190" name="Google Shape;1190;p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27923" y="4362300"/>
            <a:ext cx="7038759" cy="652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86"/>
          <p:cNvSpPr txBox="1"/>
          <p:nvPr/>
        </p:nvSpPr>
        <p:spPr>
          <a:xfrm>
            <a:off x="1384300" y="11115871"/>
            <a:ext cx="857413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ExperienceAnalyticsBarChart</a:t>
            </a:r>
            <a:endParaRPr dirty="0"/>
          </a:p>
        </p:txBody>
      </p:sp>
      <p:pic>
        <p:nvPicPr>
          <p:cNvPr id="1192" name="Google Shape;1192;p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2192000" y="4901275"/>
            <a:ext cx="10613850" cy="544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86"/>
          <p:cNvSpPr txBox="1"/>
          <p:nvPr/>
        </p:nvSpPr>
        <p:spPr>
          <a:xfrm>
            <a:off x="12892136" y="11115871"/>
            <a:ext cx="10083719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1F1F1F"/>
              </a:buClr>
              <a:buSzPts val="2200"/>
            </a:pPr>
            <a:r>
              <a:rPr lang="en-US" sz="2200" b="1" dirty="0" err="1">
                <a:solidFill>
                  <a:srgbClr val="1F1F1F"/>
                </a:solidFill>
              </a:rPr>
              <a:t>ExperienceAnalyticsListControl</a:t>
            </a:r>
            <a:endParaRPr dirty="0"/>
          </a:p>
        </p:txBody>
      </p:sp>
      <p:cxnSp>
        <p:nvCxnSpPr>
          <p:cNvPr id="1198" name="Google Shape;1198;p86"/>
          <p:cNvCxnSpPr/>
          <p:nvPr/>
        </p:nvCxnSpPr>
        <p:spPr>
          <a:xfrm rot="10800000" flipH="1">
            <a:off x="1417769" y="-3737"/>
            <a:ext cx="1" cy="763323"/>
          </a:xfrm>
          <a:prstGeom prst="straightConnector1">
            <a:avLst/>
          </a:prstGeom>
          <a:noFill/>
          <a:ln w="50800" cap="flat" cmpd="sng">
            <a:solidFill>
              <a:srgbClr val="F92672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1606</Words>
  <Application>Microsoft Office PowerPoint</Application>
  <PresentationFormat>Custom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Helvetica Neue Light</vt:lpstr>
      <vt:lpstr>Arial</vt:lpstr>
      <vt:lpstr>Roboto Light</vt:lpstr>
      <vt:lpstr>Helvetica Neue</vt:lpstr>
      <vt:lpstr>Play</vt:lpstr>
      <vt:lpstr>White</vt:lpstr>
      <vt:lpstr>Sitecore Experience Analytics Reports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We’re everywhere you need 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Sitecore Experience Analytics Reports</dc:title>
  <cp:lastModifiedBy>Rosen Petrov</cp:lastModifiedBy>
  <cp:revision>188</cp:revision>
  <dcterms:modified xsi:type="dcterms:W3CDTF">2019-04-14T19:31:31Z</dcterms:modified>
</cp:coreProperties>
</file>