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DE799-46EF-4904-981A-9CC72C60ADFA}" type="datetimeFigureOut">
              <a:rPr lang="fr-FR" smtClean="0"/>
              <a:t>14/04/2022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9F92F-A2F6-4BD6-88AA-0AAF9E0975D9}" type="slidenum">
              <a:rPr lang="fr-FR" smtClean="0"/>
              <a:t>‹N°›</a:t>
            </a:fld>
            <a:endParaRPr lang="fr-FR"/>
          </a:p>
        </p:txBody>
      </p:sp>
    </p:spTree>
    <p:extLst>
      <p:ext uri="{BB962C8B-B14F-4D97-AF65-F5344CB8AC3E}">
        <p14:creationId xmlns:p14="http://schemas.microsoft.com/office/powerpoint/2010/main" val="494968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58BAF2B-C570-4162-AEFE-23FBC64CD9BC}" type="datetimeFigureOut">
              <a:rPr lang="fr-FR" smtClean="0"/>
              <a:t>14/04/2022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407531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8BAF2B-C570-4162-AEFE-23FBC64CD9BC}" type="datetimeFigureOut">
              <a:rPr lang="fr-FR" smtClean="0"/>
              <a:t>14/04/2022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330792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8BAF2B-C570-4162-AEFE-23FBC64CD9BC}" type="datetimeFigureOut">
              <a:rPr lang="fr-FR" smtClean="0"/>
              <a:t>14/04/2022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336216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8BAF2B-C570-4162-AEFE-23FBC64CD9BC}" type="datetimeFigureOut">
              <a:rPr lang="fr-FR" smtClean="0"/>
              <a:t>14/04/2022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F650F430-8157-4A23-84C6-BD602DAF46AA}"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26152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8BAF2B-C570-4162-AEFE-23FBC64CD9BC}" type="datetimeFigureOut">
              <a:rPr lang="fr-FR" smtClean="0"/>
              <a:t>14/04/2022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2201396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58BAF2B-C570-4162-AEFE-23FBC64CD9BC}" type="datetimeFigureOut">
              <a:rPr lang="fr-FR" smtClean="0"/>
              <a:t>14/04/2022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100945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58BAF2B-C570-4162-AEFE-23FBC64CD9BC}" type="datetimeFigureOut">
              <a:rPr lang="fr-FR" smtClean="0"/>
              <a:t>14/04/2022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1733699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BAF2B-C570-4162-AEFE-23FBC64CD9BC}" type="datetimeFigureOut">
              <a:rPr lang="fr-FR" smtClean="0"/>
              <a:t>14/04/2022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2543525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58BAF2B-C570-4162-AEFE-23FBC64CD9BC}" type="datetimeFigureOut">
              <a:rPr lang="fr-FR" smtClean="0"/>
              <a:t>14/04/2022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650F430-8157-4A23-84C6-BD602DAF46AA}" type="slidenum">
              <a:rPr lang="fr-FR" smtClean="0"/>
              <a:t>‹N°›</a:t>
            </a:fld>
            <a:endParaRPr lang="fr-FR"/>
          </a:p>
        </p:txBody>
      </p:sp>
    </p:spTree>
    <p:extLst>
      <p:ext uri="{BB962C8B-B14F-4D97-AF65-F5344CB8AC3E}">
        <p14:creationId xmlns:p14="http://schemas.microsoft.com/office/powerpoint/2010/main" val="41490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BAF2B-C570-4162-AEFE-23FBC64CD9BC}" type="datetimeFigureOut">
              <a:rPr lang="fr-FR" smtClean="0"/>
              <a:t>14/04/2022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212133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8BAF2B-C570-4162-AEFE-23FBC64CD9BC}" type="datetimeFigureOut">
              <a:rPr lang="fr-FR" smtClean="0"/>
              <a:t>14/04/2022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6097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58BAF2B-C570-4162-AEFE-23FBC64CD9BC}" type="datetimeFigureOut">
              <a:rPr lang="fr-FR" smtClean="0"/>
              <a:t>14/04/2022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161916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8BAF2B-C570-4162-AEFE-23FBC64CD9BC}" type="datetimeFigureOut">
              <a:rPr lang="fr-FR" smtClean="0"/>
              <a:t>14/04/2022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420973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58BAF2B-C570-4162-AEFE-23FBC64CD9BC}" type="datetimeFigureOut">
              <a:rPr lang="fr-FR" smtClean="0"/>
              <a:t>14/04/2022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142823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58BAF2B-C570-4162-AEFE-23FBC64CD9BC}" type="datetimeFigureOut">
              <a:rPr lang="fr-FR" smtClean="0"/>
              <a:t>14/04/2022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258946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8BAF2B-C570-4162-AEFE-23FBC64CD9BC}" type="datetimeFigureOut">
              <a:rPr lang="fr-FR" smtClean="0"/>
              <a:t>14/04/2022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2733428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8BAF2B-C570-4162-AEFE-23FBC64CD9BC}" type="datetimeFigureOut">
              <a:rPr lang="fr-FR" smtClean="0"/>
              <a:t>14/04/2022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650F430-8157-4A23-84C6-BD602DAF46AA}" type="slidenum">
              <a:rPr lang="fr-FR" smtClean="0"/>
              <a:t>‹N°›</a:t>
            </a:fld>
            <a:endParaRPr lang="fr-FR"/>
          </a:p>
        </p:txBody>
      </p:sp>
    </p:spTree>
    <p:extLst>
      <p:ext uri="{BB962C8B-B14F-4D97-AF65-F5344CB8AC3E}">
        <p14:creationId xmlns:p14="http://schemas.microsoft.com/office/powerpoint/2010/main" val="18645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BAF2B-C570-4162-AEFE-23FBC64CD9BC}" type="datetimeFigureOut">
              <a:rPr lang="fr-FR" smtClean="0"/>
              <a:t>14/04/2022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650F430-8157-4A23-84C6-BD602DAF46AA}" type="slidenum">
              <a:rPr lang="fr-FR" smtClean="0"/>
              <a:t>‹N°›</a:t>
            </a:fld>
            <a:endParaRPr lang="fr-FR"/>
          </a:p>
        </p:txBody>
      </p:sp>
    </p:spTree>
    <p:extLst>
      <p:ext uri="{BB962C8B-B14F-4D97-AF65-F5344CB8AC3E}">
        <p14:creationId xmlns:p14="http://schemas.microsoft.com/office/powerpoint/2010/main" val="292792438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reports/f310cdea-c96c-4dd1-8a3c-82975205699e/?pbi_source=PowerPoi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uffingtonpost.fr/entry/sondage-cinema-masque_fr_5f3bcb91c5b61100c3ac9a7f" TargetMode="External"/><Relationship Id="rId2" Type="http://schemas.openxmlformats.org/officeDocument/2006/relationships/hyperlink" Target="https://www.businesscoo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7E85B5-A7FC-4818-B97F-7F4BD4C41C92}"/>
              </a:ext>
            </a:extLst>
          </p:cNvPr>
          <p:cNvSpPr>
            <a:spLocks noGrp="1"/>
          </p:cNvSpPr>
          <p:nvPr>
            <p:ph type="ctrTitle"/>
          </p:nvPr>
        </p:nvSpPr>
        <p:spPr/>
        <p:txBody>
          <a:bodyPr>
            <a:normAutofit/>
          </a:bodyPr>
          <a:lstStyle/>
          <a:p>
            <a:r>
              <a:rPr lang="fr-FR" sz="2400" b="1" i="1" u="sng" dirty="0"/>
              <a:t>Analyse </a:t>
            </a:r>
            <a:r>
              <a:rPr lang="fr-FR" sz="2400" b="1" i="1" u="sng"/>
              <a:t>en temps réel </a:t>
            </a:r>
            <a:r>
              <a:rPr lang="fr-FR" sz="2400" b="1" i="1" u="sng" dirty="0"/>
              <a:t>des tweets:</a:t>
            </a:r>
            <a:br>
              <a:rPr lang="fr-FR" sz="2400" b="1" i="1" u="sng" dirty="0"/>
            </a:br>
            <a:r>
              <a:rPr lang="fr-FR" sz="2400" b="1" i="1" u="sng" dirty="0"/>
              <a:t>Cas des avis des spectateurs aux cinémas</a:t>
            </a:r>
          </a:p>
        </p:txBody>
      </p:sp>
      <p:sp>
        <p:nvSpPr>
          <p:cNvPr id="3" name="Sous-titre 2">
            <a:extLst>
              <a:ext uri="{FF2B5EF4-FFF2-40B4-BE49-F238E27FC236}">
                <a16:creationId xmlns:a16="http://schemas.microsoft.com/office/drawing/2014/main" id="{72AB0928-B10A-4996-935D-47F4DAB178D8}"/>
              </a:ext>
            </a:extLst>
          </p:cNvPr>
          <p:cNvSpPr>
            <a:spLocks noGrp="1"/>
          </p:cNvSpPr>
          <p:nvPr>
            <p:ph type="subTitle" idx="1"/>
          </p:nvPr>
        </p:nvSpPr>
        <p:spPr/>
        <p:txBody>
          <a:bodyPr>
            <a:normAutofit/>
          </a:bodyPr>
          <a:lstStyle/>
          <a:p>
            <a:r>
              <a:rPr lang="fr-FR" sz="1400" b="1" cap="none" dirty="0"/>
              <a:t>Trésor Djonga</a:t>
            </a:r>
          </a:p>
          <a:p>
            <a:r>
              <a:rPr lang="fr-FR" sz="1600" b="1" dirty="0"/>
              <a:t>POEI DATA ENGINEER-POWER BI</a:t>
            </a:r>
          </a:p>
          <a:p>
            <a:r>
              <a:rPr lang="fr-FR" sz="1600" b="1" cap="none" dirty="0"/>
              <a:t>Mardi, le 19 avril 2022</a:t>
            </a:r>
          </a:p>
        </p:txBody>
      </p:sp>
    </p:spTree>
    <p:extLst>
      <p:ext uri="{BB962C8B-B14F-4D97-AF65-F5344CB8AC3E}">
        <p14:creationId xmlns:p14="http://schemas.microsoft.com/office/powerpoint/2010/main" val="401576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FD9A2-08E5-4C68-93F1-7CB4EA686297}"/>
              </a:ext>
            </a:extLst>
          </p:cNvPr>
          <p:cNvSpPr>
            <a:spLocks noGrp="1"/>
          </p:cNvSpPr>
          <p:nvPr>
            <p:ph type="title"/>
          </p:nvPr>
        </p:nvSpPr>
        <p:spPr/>
        <p:txBody>
          <a:bodyPr/>
          <a:lstStyle/>
          <a:p>
            <a:r>
              <a:rPr lang="fr-FR" sz="3200" dirty="0"/>
              <a:t>Affichage dans</a:t>
            </a:r>
            <a:r>
              <a:rPr lang="fr-FR" dirty="0"/>
              <a:t> </a:t>
            </a:r>
            <a:r>
              <a:rPr lang="fr-FR" sz="3200" dirty="0" err="1"/>
              <a:t>streamlit</a:t>
            </a:r>
            <a:endParaRPr lang="fr-FR" sz="3200" dirty="0"/>
          </a:p>
        </p:txBody>
      </p:sp>
      <p:pic>
        <p:nvPicPr>
          <p:cNvPr id="5" name="Espace réservé du contenu 4">
            <a:extLst>
              <a:ext uri="{FF2B5EF4-FFF2-40B4-BE49-F238E27FC236}">
                <a16:creationId xmlns:a16="http://schemas.microsoft.com/office/drawing/2014/main" id="{5F612312-8498-4E6A-A276-F044D070F4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318" y="2167910"/>
            <a:ext cx="9517737" cy="4530840"/>
          </a:xfrm>
        </p:spPr>
      </p:pic>
    </p:spTree>
    <p:extLst>
      <p:ext uri="{BB962C8B-B14F-4D97-AF65-F5344CB8AC3E}">
        <p14:creationId xmlns:p14="http://schemas.microsoft.com/office/powerpoint/2010/main" val="164140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D2F12-416B-45F6-89A9-B11F42CB5B48}"/>
              </a:ext>
            </a:extLst>
          </p:cNvPr>
          <p:cNvSpPr>
            <a:spLocks noGrp="1"/>
          </p:cNvSpPr>
          <p:nvPr>
            <p:ph type="title"/>
          </p:nvPr>
        </p:nvSpPr>
        <p:spPr/>
        <p:txBody>
          <a:bodyPr/>
          <a:lstStyle/>
          <a:p>
            <a:r>
              <a:rPr lang="fr-FR" sz="3600" dirty="0"/>
              <a:t>Power BI service</a:t>
            </a:r>
            <a:endParaRPr lang="fr-FR" dirty="0"/>
          </a:p>
        </p:txBody>
      </p:sp>
      <p:pic>
        <p:nvPicPr>
          <p:cNvPr id="4" name="Picture" title="This slide contains the following visuals: Carte des opinions négatives ,Localisation et opinion ,RepartLocalisation et opinion en chiffre ,Heure ,Repartition tweets géolocalisés ,Total tweets ,Tweets positifs ,Tweets negatifs. Please refer to the notes on this slide for details">
            <a:hlinkClick r:id="rId2"/>
            <a:extLst>
              <a:ext uri="{FF2B5EF4-FFF2-40B4-BE49-F238E27FC236}">
                <a16:creationId xmlns:a16="http://schemas.microsoft.com/office/drawing/2014/main" id="{BFC01B42-AE07-46B3-8D59-95F77D566140}"/>
              </a:ext>
            </a:extLst>
          </p:cNvPr>
          <p:cNvPicPr>
            <a:picLocks noGrp="1" noChangeAspect="1"/>
          </p:cNvPicPr>
          <p:nvPr>
            <p:ph idx="1"/>
          </p:nvPr>
        </p:nvPicPr>
        <p:blipFill>
          <a:blip r:embed="rId3"/>
          <a:stretch>
            <a:fillRect/>
          </a:stretch>
        </p:blipFill>
        <p:spPr>
          <a:xfrm>
            <a:off x="1448657" y="2013471"/>
            <a:ext cx="8280970" cy="4722741"/>
          </a:xfrm>
          <a:prstGeom prst="rect">
            <a:avLst/>
          </a:prstGeom>
          <a:noFill/>
        </p:spPr>
      </p:pic>
    </p:spTree>
    <p:extLst>
      <p:ext uri="{BB962C8B-B14F-4D97-AF65-F5344CB8AC3E}">
        <p14:creationId xmlns:p14="http://schemas.microsoft.com/office/powerpoint/2010/main" val="193247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5677F-97BC-4A78-B892-A58240CFB7EF}"/>
              </a:ext>
            </a:extLst>
          </p:cNvPr>
          <p:cNvSpPr>
            <a:spLocks noGrp="1"/>
          </p:cNvSpPr>
          <p:nvPr>
            <p:ph type="title"/>
          </p:nvPr>
        </p:nvSpPr>
        <p:spPr/>
        <p:txBody>
          <a:bodyPr/>
          <a:lstStyle/>
          <a:p>
            <a:r>
              <a:rPr lang="fr-FR" dirty="0"/>
              <a:t>Questions?</a:t>
            </a:r>
          </a:p>
        </p:txBody>
      </p:sp>
      <p:sp>
        <p:nvSpPr>
          <p:cNvPr id="3" name="Espace réservé du contenu 2">
            <a:extLst>
              <a:ext uri="{FF2B5EF4-FFF2-40B4-BE49-F238E27FC236}">
                <a16:creationId xmlns:a16="http://schemas.microsoft.com/office/drawing/2014/main" id="{D5D0BE21-ACEB-4E2F-8273-5B0381A4D33E}"/>
              </a:ext>
            </a:extLst>
          </p:cNvPr>
          <p:cNvSpPr>
            <a:spLocks noGrp="1"/>
          </p:cNvSpPr>
          <p:nvPr>
            <p:ph idx="1"/>
          </p:nvPr>
        </p:nvSpPr>
        <p:spPr/>
        <p:txBody>
          <a:bodyPr/>
          <a:lstStyle/>
          <a:p>
            <a:endParaRPr lang="fr-FR" dirty="0"/>
          </a:p>
          <a:p>
            <a:pPr marL="0" indent="0">
              <a:buNone/>
            </a:pPr>
            <a:r>
              <a:rPr lang="fr-FR" dirty="0"/>
              <a:t>                   Merci pour votre attention!</a:t>
            </a:r>
          </a:p>
          <a:p>
            <a:pPr marL="0" indent="0">
              <a:buNone/>
            </a:pPr>
            <a:r>
              <a:rPr lang="fr-FR" dirty="0"/>
              <a:t> Lien Git pour le code source: </a:t>
            </a:r>
          </a:p>
          <a:p>
            <a:pPr marL="0" indent="0">
              <a:buNone/>
            </a:pPr>
            <a:r>
              <a:rPr lang="fr-FR" dirty="0"/>
              <a:t>             </a:t>
            </a:r>
            <a:r>
              <a:rPr lang="fr-FR" b="1" u="sng" dirty="0">
                <a:solidFill>
                  <a:schemeClr val="bg1"/>
                </a:solidFill>
              </a:rPr>
              <a:t>https://github.com/Rosert2019/poei_de_pb</a:t>
            </a:r>
          </a:p>
        </p:txBody>
      </p:sp>
    </p:spTree>
    <p:extLst>
      <p:ext uri="{BB962C8B-B14F-4D97-AF65-F5344CB8AC3E}">
        <p14:creationId xmlns:p14="http://schemas.microsoft.com/office/powerpoint/2010/main" val="233291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AA10A-CD49-4406-8D05-5E7CEDEA0EAD}"/>
              </a:ext>
            </a:extLst>
          </p:cNvPr>
          <p:cNvSpPr>
            <a:spLocks noGrp="1"/>
          </p:cNvSpPr>
          <p:nvPr>
            <p:ph type="title"/>
          </p:nvPr>
        </p:nvSpPr>
        <p:spPr/>
        <p:txBody>
          <a:bodyPr/>
          <a:lstStyle/>
          <a:p>
            <a:r>
              <a:rPr lang="fr-FR" dirty="0"/>
              <a:t>Présentation</a:t>
            </a:r>
          </a:p>
        </p:txBody>
      </p:sp>
      <p:sp>
        <p:nvSpPr>
          <p:cNvPr id="3" name="Espace réservé du contenu 2">
            <a:extLst>
              <a:ext uri="{FF2B5EF4-FFF2-40B4-BE49-F238E27FC236}">
                <a16:creationId xmlns:a16="http://schemas.microsoft.com/office/drawing/2014/main" id="{B449D6DE-048B-43BE-A363-88CD1855A0CF}"/>
              </a:ext>
            </a:extLst>
          </p:cNvPr>
          <p:cNvSpPr>
            <a:spLocks noGrp="1"/>
          </p:cNvSpPr>
          <p:nvPr>
            <p:ph idx="1"/>
          </p:nvPr>
        </p:nvSpPr>
        <p:spPr/>
        <p:txBody>
          <a:bodyPr/>
          <a:lstStyle/>
          <a:p>
            <a:r>
              <a:rPr lang="fr-FR" dirty="0"/>
              <a:t>2014 : Diplôme  de Master en Statistique-Econométrie  de l’Université de Rennes 1</a:t>
            </a:r>
          </a:p>
          <a:p>
            <a:r>
              <a:rPr lang="fr-FR" dirty="0"/>
              <a:t>Depuis 2014 a travaillé comme chargé des traitements statistiques, gestionnaire et analyste base de données</a:t>
            </a:r>
          </a:p>
          <a:p>
            <a:r>
              <a:rPr lang="fr-FR" dirty="0"/>
              <a:t>Secteur Marketing</a:t>
            </a:r>
          </a:p>
        </p:txBody>
      </p:sp>
    </p:spTree>
    <p:extLst>
      <p:ext uri="{BB962C8B-B14F-4D97-AF65-F5344CB8AC3E}">
        <p14:creationId xmlns:p14="http://schemas.microsoft.com/office/powerpoint/2010/main" val="311789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360D03-8941-4ABE-AC5E-BDC496C5BEC3}"/>
              </a:ext>
            </a:extLst>
          </p:cNvPr>
          <p:cNvSpPr>
            <a:spLocks noGrp="1"/>
          </p:cNvSpPr>
          <p:nvPr>
            <p:ph type="title"/>
          </p:nvPr>
        </p:nvSpPr>
        <p:spPr/>
        <p:txBody>
          <a:bodyPr/>
          <a:lstStyle/>
          <a:p>
            <a:r>
              <a:rPr lang="fr-FR" dirty="0"/>
              <a:t>Marché des cinémas </a:t>
            </a:r>
          </a:p>
        </p:txBody>
      </p:sp>
      <p:sp>
        <p:nvSpPr>
          <p:cNvPr id="3" name="Espace réservé du contenu 2">
            <a:extLst>
              <a:ext uri="{FF2B5EF4-FFF2-40B4-BE49-F238E27FC236}">
                <a16:creationId xmlns:a16="http://schemas.microsoft.com/office/drawing/2014/main" id="{9D34ABC9-3B16-4CE0-B64F-0838DE226E52}"/>
              </a:ext>
            </a:extLst>
          </p:cNvPr>
          <p:cNvSpPr>
            <a:spLocks noGrp="1"/>
          </p:cNvSpPr>
          <p:nvPr>
            <p:ph idx="1"/>
          </p:nvPr>
        </p:nvSpPr>
        <p:spPr>
          <a:xfrm>
            <a:off x="680321" y="2336872"/>
            <a:ext cx="9613861" cy="3920089"/>
          </a:xfrm>
        </p:spPr>
        <p:txBody>
          <a:bodyPr>
            <a:normAutofit lnSpcReduction="10000"/>
          </a:bodyPr>
          <a:lstStyle/>
          <a:p>
            <a:r>
              <a:rPr lang="fr-FR" sz="1800" dirty="0"/>
              <a:t>Parmi l'ensemble des Européens, ce sont les Français qui se rendent le plus au cinéma, devant la Grande-Bretagne et l'Espagne( source: </a:t>
            </a:r>
            <a:r>
              <a:rPr lang="fr-FR" sz="1800" dirty="0">
                <a:hlinkClick r:id="rId2"/>
              </a:rPr>
              <a:t>https://www.businesscoot.com/</a:t>
            </a:r>
            <a:r>
              <a:rPr lang="fr-FR" sz="1800" dirty="0"/>
              <a:t>)</a:t>
            </a:r>
          </a:p>
          <a:p>
            <a:r>
              <a:rPr lang="fr-FR" sz="1800" dirty="0"/>
              <a:t>En 2020, le chiffre d’affaires de l’audiovisuel et du cinéma s’est élevé à 20,5 milliards d’euros (</a:t>
            </a:r>
            <a:r>
              <a:rPr lang="fr-FR" sz="1400" dirty="0">
                <a:solidFill>
                  <a:srgbClr val="111111"/>
                </a:solidFill>
                <a:latin typeface="Marianne"/>
              </a:rPr>
              <a:t>source: Centre </a:t>
            </a:r>
            <a:r>
              <a:rPr lang="fr-FR" sz="1400" b="0" i="0" dirty="0">
                <a:solidFill>
                  <a:srgbClr val="111111"/>
                </a:solidFill>
                <a:effectLst/>
                <a:latin typeface="Marianne"/>
              </a:rPr>
              <a:t>national du cinéma)</a:t>
            </a:r>
            <a:endParaRPr lang="fr-FR" sz="1800" dirty="0"/>
          </a:p>
          <a:p>
            <a:r>
              <a:rPr lang="fr-FR" sz="1800" dirty="0"/>
              <a:t>La fréquentation des salles des cinémas sont en baisse chaque année, Motif?</a:t>
            </a:r>
          </a:p>
          <a:p>
            <a:pPr lvl="1"/>
            <a:r>
              <a:rPr lang="fr-FR" b="0" i="0" dirty="0">
                <a:solidFill>
                  <a:srgbClr val="0A0A0A"/>
                </a:solidFill>
                <a:effectLst/>
                <a:latin typeface="Roboto" panose="020B0604020202020204" pitchFamily="2" charset="0"/>
              </a:rPr>
              <a:t>Selon un sondage </a:t>
            </a:r>
            <a:r>
              <a:rPr lang="fr-FR" b="0" i="0" dirty="0" err="1">
                <a:solidFill>
                  <a:srgbClr val="0A0A0A"/>
                </a:solidFill>
                <a:effectLst/>
                <a:latin typeface="Roboto" panose="020B0604020202020204" pitchFamily="2" charset="0"/>
              </a:rPr>
              <a:t>YouGov</a:t>
            </a:r>
            <a:r>
              <a:rPr lang="fr-FR" b="0" i="0" dirty="0">
                <a:solidFill>
                  <a:srgbClr val="0A0A0A"/>
                </a:solidFill>
                <a:effectLst/>
                <a:latin typeface="Roboto" panose="020B0604020202020204" pitchFamily="2" charset="0"/>
              </a:rPr>
              <a:t> pour </a:t>
            </a:r>
            <a:r>
              <a:rPr lang="fr-FR" b="0" i="1" u="none" strike="noStrike" dirty="0">
                <a:effectLst/>
                <a:latin typeface="Roboto" panose="020B0604020202020204" pitchFamily="2" charset="0"/>
                <a:hlinkClick r:id="rId3"/>
              </a:rPr>
              <a:t>Le Huffington Post</a:t>
            </a:r>
            <a:r>
              <a:rPr lang="fr-FR" b="0" i="0" dirty="0">
                <a:solidFill>
                  <a:srgbClr val="0A0A0A"/>
                </a:solidFill>
                <a:effectLst/>
                <a:latin typeface="Roboto" panose="020B0604020202020204" pitchFamily="2" charset="0"/>
              </a:rPr>
              <a:t>,</a:t>
            </a:r>
            <a:r>
              <a:rPr lang="fr-FR" b="1" i="0" dirty="0">
                <a:solidFill>
                  <a:srgbClr val="0A0A0A"/>
                </a:solidFill>
                <a:effectLst/>
                <a:latin typeface="Roboto" panose="020B0604020202020204" pitchFamily="2" charset="0"/>
              </a:rPr>
              <a:t> </a:t>
            </a:r>
            <a:r>
              <a:rPr lang="fr-FR" dirty="0">
                <a:solidFill>
                  <a:srgbClr val="0A0A0A"/>
                </a:solidFill>
                <a:latin typeface="Roboto" panose="02000000000000000000" pitchFamily="2" charset="0"/>
              </a:rPr>
              <a:t>29% des Français ne retourneront pas au cinéma en raison de la contrainte du port du masque</a:t>
            </a:r>
          </a:p>
          <a:p>
            <a:pPr lvl="1"/>
            <a:r>
              <a:rPr lang="fr-FR" dirty="0">
                <a:solidFill>
                  <a:srgbClr val="0A0A0A"/>
                </a:solidFill>
                <a:latin typeface="Roboto" panose="02000000000000000000" pitchFamily="2" charset="0"/>
              </a:rPr>
              <a:t>Parmi ceux qui ont fait leur retour au cinéma, 55% d’entre eux déclarent s’y rendre moins souvent qu’avant le confinement</a:t>
            </a:r>
          </a:p>
          <a:p>
            <a:pPr lvl="1"/>
            <a:r>
              <a:rPr lang="fr-FR" b="1" i="0" u="sng" dirty="0">
                <a:solidFill>
                  <a:srgbClr val="0A0A0A"/>
                </a:solidFill>
                <a:effectLst/>
                <a:latin typeface="Roboto" panose="02000000000000000000" pitchFamily="2" charset="0"/>
              </a:rPr>
              <a:t>Une baisse de fréquentation qui se justifie par un manque d’intérêt pour les films à l’affiche pour 33% des sondés</a:t>
            </a:r>
          </a:p>
          <a:p>
            <a:r>
              <a:rPr lang="fr-FR" sz="1800" dirty="0"/>
              <a:t>Le but de ce travail: </a:t>
            </a:r>
            <a:r>
              <a:rPr lang="fr-FR" sz="1800" b="1" u="sng" dirty="0">
                <a:solidFill>
                  <a:schemeClr val="tx2">
                    <a:lumMod val="10000"/>
                  </a:schemeClr>
                </a:solidFill>
              </a:rPr>
              <a:t>Donner aux décideurs un outil de monitoring en temps réel de leurs affiches.</a:t>
            </a:r>
          </a:p>
        </p:txBody>
      </p:sp>
    </p:spTree>
    <p:extLst>
      <p:ext uri="{BB962C8B-B14F-4D97-AF65-F5344CB8AC3E}">
        <p14:creationId xmlns:p14="http://schemas.microsoft.com/office/powerpoint/2010/main" val="73612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7E343-3914-4090-83FA-6AC6112FC37C}"/>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8BD34E63-5605-4FB4-89A2-5515F7EC706D}"/>
              </a:ext>
            </a:extLst>
          </p:cNvPr>
          <p:cNvSpPr>
            <a:spLocks noGrp="1"/>
          </p:cNvSpPr>
          <p:nvPr>
            <p:ph idx="1"/>
          </p:nvPr>
        </p:nvSpPr>
        <p:spPr/>
        <p:txBody>
          <a:bodyPr/>
          <a:lstStyle/>
          <a:p>
            <a:r>
              <a:rPr lang="fr-FR" dirty="0"/>
              <a:t>Architecture du système d’analyse </a:t>
            </a:r>
            <a:r>
              <a:rPr lang="fr-FR"/>
              <a:t>en temps réel </a:t>
            </a:r>
            <a:r>
              <a:rPr lang="fr-FR" dirty="0"/>
              <a:t>des tweets</a:t>
            </a:r>
          </a:p>
          <a:p>
            <a:r>
              <a:rPr lang="fr-FR" dirty="0"/>
              <a:t>Apprentissage automatique de ce système</a:t>
            </a:r>
          </a:p>
          <a:p>
            <a:pPr lvl="1"/>
            <a:r>
              <a:rPr lang="fr-FR" dirty="0"/>
              <a:t>Data engineering</a:t>
            </a:r>
          </a:p>
          <a:p>
            <a:pPr lvl="1"/>
            <a:r>
              <a:rPr lang="fr-FR" dirty="0"/>
              <a:t>Création du classifieur bayésien</a:t>
            </a:r>
          </a:p>
          <a:p>
            <a:pPr lvl="1"/>
            <a:r>
              <a:rPr lang="fr-FR" dirty="0"/>
              <a:t>Industrialisation du modèle</a:t>
            </a:r>
          </a:p>
          <a:p>
            <a:r>
              <a:rPr lang="fr-FR" dirty="0"/>
              <a:t>Présentation des KPI dans Power BI service</a:t>
            </a:r>
          </a:p>
          <a:p>
            <a:endParaRPr lang="fr-FR" dirty="0"/>
          </a:p>
        </p:txBody>
      </p:sp>
    </p:spTree>
    <p:extLst>
      <p:ext uri="{BB962C8B-B14F-4D97-AF65-F5344CB8AC3E}">
        <p14:creationId xmlns:p14="http://schemas.microsoft.com/office/powerpoint/2010/main" val="200307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1BB3DD-AAB1-477B-B4B4-4C4AB537947E}"/>
              </a:ext>
            </a:extLst>
          </p:cNvPr>
          <p:cNvSpPr>
            <a:spLocks noGrp="1"/>
          </p:cNvSpPr>
          <p:nvPr>
            <p:ph type="title"/>
          </p:nvPr>
        </p:nvSpPr>
        <p:spPr/>
        <p:txBody>
          <a:bodyPr>
            <a:normAutofit/>
          </a:bodyPr>
          <a:lstStyle/>
          <a:p>
            <a:r>
              <a:rPr lang="fr-FR" sz="2700" dirty="0"/>
              <a:t>Architecture du système d’analyse en continue des tweets</a:t>
            </a:r>
            <a:br>
              <a:rPr lang="fr-FR" dirty="0"/>
            </a:br>
            <a:endParaRPr lang="fr-FR" dirty="0"/>
          </a:p>
        </p:txBody>
      </p:sp>
      <p:sp>
        <p:nvSpPr>
          <p:cNvPr id="3" name="Espace réservé du contenu 2">
            <a:extLst>
              <a:ext uri="{FF2B5EF4-FFF2-40B4-BE49-F238E27FC236}">
                <a16:creationId xmlns:a16="http://schemas.microsoft.com/office/drawing/2014/main" id="{1BCDB1DB-AF89-49BC-BC76-7927F3621F4A}"/>
              </a:ext>
            </a:extLst>
          </p:cNvPr>
          <p:cNvSpPr>
            <a:spLocks noGrp="1"/>
          </p:cNvSpPr>
          <p:nvPr>
            <p:ph idx="1"/>
          </p:nvPr>
        </p:nvSpPr>
        <p:spPr>
          <a:xfrm>
            <a:off x="1" y="2013735"/>
            <a:ext cx="12192000" cy="4844265"/>
          </a:xfrm>
        </p:spPr>
        <p:txBody>
          <a:bodyPr/>
          <a:lstStyle/>
          <a:p>
            <a:endParaRPr lang="fr-FR" dirty="0"/>
          </a:p>
        </p:txBody>
      </p:sp>
      <p:sp>
        <p:nvSpPr>
          <p:cNvPr id="4" name="Rectangle 3">
            <a:extLst>
              <a:ext uri="{FF2B5EF4-FFF2-40B4-BE49-F238E27FC236}">
                <a16:creationId xmlns:a16="http://schemas.microsoft.com/office/drawing/2014/main" id="{B47A27F8-1DA2-4DF1-94A9-3574D0ED6933}"/>
              </a:ext>
            </a:extLst>
          </p:cNvPr>
          <p:cNvSpPr/>
          <p:nvPr/>
        </p:nvSpPr>
        <p:spPr>
          <a:xfrm>
            <a:off x="3179855" y="3051425"/>
            <a:ext cx="4654193" cy="24944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b="1" dirty="0">
              <a:ln w="22225">
                <a:solidFill>
                  <a:schemeClr val="accent2"/>
                </a:solidFill>
                <a:prstDash val="solid"/>
              </a:ln>
              <a:solidFill>
                <a:schemeClr val="accent2">
                  <a:lumMod val="40000"/>
                  <a:lumOff val="60000"/>
                </a:schemeClr>
              </a:solidFill>
            </a:endParaRPr>
          </a:p>
        </p:txBody>
      </p:sp>
      <p:sp>
        <p:nvSpPr>
          <p:cNvPr id="6" name="Ellipse 5">
            <a:extLst>
              <a:ext uri="{FF2B5EF4-FFF2-40B4-BE49-F238E27FC236}">
                <a16:creationId xmlns:a16="http://schemas.microsoft.com/office/drawing/2014/main" id="{548C87D3-C129-4AE0-816A-DA5A498179A7}"/>
              </a:ext>
            </a:extLst>
          </p:cNvPr>
          <p:cNvSpPr/>
          <p:nvPr/>
        </p:nvSpPr>
        <p:spPr>
          <a:xfrm>
            <a:off x="2250040" y="3802513"/>
            <a:ext cx="215757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Producer</a:t>
            </a:r>
          </a:p>
        </p:txBody>
      </p:sp>
      <p:sp>
        <p:nvSpPr>
          <p:cNvPr id="7" name="Ellipse 6">
            <a:extLst>
              <a:ext uri="{FF2B5EF4-FFF2-40B4-BE49-F238E27FC236}">
                <a16:creationId xmlns:a16="http://schemas.microsoft.com/office/drawing/2014/main" id="{BF6C93C1-59AF-416C-BAAC-E99EDE09781D}"/>
              </a:ext>
            </a:extLst>
          </p:cNvPr>
          <p:cNvSpPr/>
          <p:nvPr/>
        </p:nvSpPr>
        <p:spPr>
          <a:xfrm>
            <a:off x="7048074" y="3802513"/>
            <a:ext cx="215757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Consumer</a:t>
            </a:r>
          </a:p>
        </p:txBody>
      </p:sp>
      <p:sp>
        <p:nvSpPr>
          <p:cNvPr id="8" name="Rectangle 7">
            <a:extLst>
              <a:ext uri="{FF2B5EF4-FFF2-40B4-BE49-F238E27FC236}">
                <a16:creationId xmlns:a16="http://schemas.microsoft.com/office/drawing/2014/main" id="{7FC90C65-C866-4558-B70B-C9D400A92530}"/>
              </a:ext>
            </a:extLst>
          </p:cNvPr>
          <p:cNvSpPr/>
          <p:nvPr/>
        </p:nvSpPr>
        <p:spPr>
          <a:xfrm>
            <a:off x="328773" y="3802512"/>
            <a:ext cx="1315091" cy="101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API TWITTER</a:t>
            </a:r>
          </a:p>
        </p:txBody>
      </p:sp>
      <p:sp>
        <p:nvSpPr>
          <p:cNvPr id="12" name="Rectangle : coins arrondis 11">
            <a:extLst>
              <a:ext uri="{FF2B5EF4-FFF2-40B4-BE49-F238E27FC236}">
                <a16:creationId xmlns:a16="http://schemas.microsoft.com/office/drawing/2014/main" id="{6F1AA49E-18CA-4868-830E-C65016F3FABA}"/>
              </a:ext>
            </a:extLst>
          </p:cNvPr>
          <p:cNvSpPr/>
          <p:nvPr/>
        </p:nvSpPr>
        <p:spPr>
          <a:xfrm>
            <a:off x="9339208" y="2558265"/>
            <a:ext cx="2116477" cy="870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API REST - STREAMLIT</a:t>
            </a:r>
          </a:p>
        </p:txBody>
      </p:sp>
      <p:sp>
        <p:nvSpPr>
          <p:cNvPr id="13" name="Rectangle : coins arrondis 12">
            <a:extLst>
              <a:ext uri="{FF2B5EF4-FFF2-40B4-BE49-F238E27FC236}">
                <a16:creationId xmlns:a16="http://schemas.microsoft.com/office/drawing/2014/main" id="{9E461708-BAFA-40B9-B454-9FCC32FAB866}"/>
              </a:ext>
            </a:extLst>
          </p:cNvPr>
          <p:cNvSpPr/>
          <p:nvPr/>
        </p:nvSpPr>
        <p:spPr>
          <a:xfrm>
            <a:off x="9419689" y="5071580"/>
            <a:ext cx="2116477" cy="870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Power BI</a:t>
            </a:r>
          </a:p>
          <a:p>
            <a:pPr algn="ctr"/>
            <a:r>
              <a:rPr lang="fr-FR" dirty="0"/>
              <a:t>Service</a:t>
            </a:r>
          </a:p>
        </p:txBody>
      </p:sp>
      <p:cxnSp>
        <p:nvCxnSpPr>
          <p:cNvPr id="15" name="Connecteur droit avec flèche 14">
            <a:extLst>
              <a:ext uri="{FF2B5EF4-FFF2-40B4-BE49-F238E27FC236}">
                <a16:creationId xmlns:a16="http://schemas.microsoft.com/office/drawing/2014/main" id="{DE629090-E394-4052-8B0A-C9E58D114A8B}"/>
              </a:ext>
            </a:extLst>
          </p:cNvPr>
          <p:cNvCxnSpPr>
            <a:stCxn id="8" idx="3"/>
          </p:cNvCxnSpPr>
          <p:nvPr/>
        </p:nvCxnSpPr>
        <p:spPr>
          <a:xfrm flipV="1">
            <a:off x="1643864" y="4310545"/>
            <a:ext cx="60617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eur droit 18">
            <a:extLst>
              <a:ext uri="{FF2B5EF4-FFF2-40B4-BE49-F238E27FC236}">
                <a16:creationId xmlns:a16="http://schemas.microsoft.com/office/drawing/2014/main" id="{9E9DA48D-1BED-472A-A4F9-95B053B58FDC}"/>
              </a:ext>
            </a:extLst>
          </p:cNvPr>
          <p:cNvCxnSpPr>
            <a:stCxn id="7" idx="7"/>
          </p:cNvCxnSpPr>
          <p:nvPr/>
        </p:nvCxnSpPr>
        <p:spPr>
          <a:xfrm flipV="1">
            <a:off x="8889678" y="3429000"/>
            <a:ext cx="449530" cy="507424"/>
          </a:xfrm>
          <a:prstGeom prst="line">
            <a:avLst/>
          </a:prstGeom>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826590C5-F4CD-4CC1-8CA8-97B666668335}"/>
              </a:ext>
            </a:extLst>
          </p:cNvPr>
          <p:cNvCxnSpPr/>
          <p:nvPr/>
        </p:nvCxnSpPr>
        <p:spPr>
          <a:xfrm>
            <a:off x="10397446" y="3429000"/>
            <a:ext cx="0" cy="159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5C043C0F-6EF9-4EBE-B240-6DAECF7F2737}"/>
              </a:ext>
            </a:extLst>
          </p:cNvPr>
          <p:cNvSpPr txBox="1"/>
          <p:nvPr/>
        </p:nvSpPr>
        <p:spPr>
          <a:xfrm>
            <a:off x="4859676" y="3328826"/>
            <a:ext cx="1397286" cy="369332"/>
          </a:xfrm>
          <a:prstGeom prst="rect">
            <a:avLst/>
          </a:prstGeom>
          <a:noFill/>
        </p:spPr>
        <p:txBody>
          <a:bodyPr wrap="square" rtlCol="0">
            <a:spAutoFit/>
          </a:bodyPr>
          <a:lstStyle/>
          <a:p>
            <a:pPr algn="ctr"/>
            <a:r>
              <a:rPr lang="fr-FR" dirty="0"/>
              <a:t>KAFKA</a:t>
            </a:r>
          </a:p>
        </p:txBody>
      </p:sp>
      <p:cxnSp>
        <p:nvCxnSpPr>
          <p:cNvPr id="24" name="Connecteur droit avec flèche 23">
            <a:extLst>
              <a:ext uri="{FF2B5EF4-FFF2-40B4-BE49-F238E27FC236}">
                <a16:creationId xmlns:a16="http://schemas.microsoft.com/office/drawing/2014/main" id="{E659EB7B-C2B3-42B6-8779-C6AD5DDC5238}"/>
              </a:ext>
            </a:extLst>
          </p:cNvPr>
          <p:cNvCxnSpPr>
            <a:endCxn id="7" idx="2"/>
          </p:cNvCxnSpPr>
          <p:nvPr/>
        </p:nvCxnSpPr>
        <p:spPr>
          <a:xfrm flipV="1">
            <a:off x="4407613" y="4259713"/>
            <a:ext cx="2640461" cy="38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415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68CF2-B50A-4F43-9AC1-724329F1C420}"/>
              </a:ext>
            </a:extLst>
          </p:cNvPr>
          <p:cNvSpPr>
            <a:spLocks noGrp="1"/>
          </p:cNvSpPr>
          <p:nvPr>
            <p:ph type="title"/>
          </p:nvPr>
        </p:nvSpPr>
        <p:spPr/>
        <p:txBody>
          <a:bodyPr>
            <a:normAutofit/>
          </a:bodyPr>
          <a:lstStyle/>
          <a:p>
            <a:r>
              <a:rPr lang="fr-FR" sz="2400" dirty="0"/>
              <a:t>Architecture du système d’analyse en continue des tweets</a:t>
            </a:r>
          </a:p>
        </p:txBody>
      </p:sp>
      <p:sp>
        <p:nvSpPr>
          <p:cNvPr id="3" name="Espace réservé du contenu 2">
            <a:extLst>
              <a:ext uri="{FF2B5EF4-FFF2-40B4-BE49-F238E27FC236}">
                <a16:creationId xmlns:a16="http://schemas.microsoft.com/office/drawing/2014/main" id="{D82D6117-BA97-46E7-B0FE-FB634C47815A}"/>
              </a:ext>
            </a:extLst>
          </p:cNvPr>
          <p:cNvSpPr>
            <a:spLocks noGrp="1"/>
          </p:cNvSpPr>
          <p:nvPr>
            <p:ph idx="1"/>
          </p:nvPr>
        </p:nvSpPr>
        <p:spPr/>
        <p:txBody>
          <a:bodyPr>
            <a:normAutofit/>
          </a:bodyPr>
          <a:lstStyle/>
          <a:p>
            <a:r>
              <a:rPr lang="fr-FR" sz="1600" dirty="0"/>
              <a:t>Kafka est l'outil central du système</a:t>
            </a:r>
          </a:p>
          <a:p>
            <a:pPr lvl="1"/>
            <a:r>
              <a:rPr lang="fr-FR" sz="1600" b="1" u="sng" dirty="0"/>
              <a:t>Le producer.py </a:t>
            </a:r>
            <a:r>
              <a:rPr lang="fr-FR" sz="1600" dirty="0"/>
              <a:t>: prends les données à partir de l'API de tweeter et les mets à disposition du </a:t>
            </a:r>
            <a:r>
              <a:rPr lang="fr-FR" sz="1600" dirty="0" err="1"/>
              <a:t>producer</a:t>
            </a:r>
            <a:endParaRPr lang="fr-FR" sz="1600" dirty="0"/>
          </a:p>
          <a:p>
            <a:pPr lvl="1"/>
            <a:r>
              <a:rPr lang="fr-FR" sz="1600" b="1" u="sng" dirty="0"/>
              <a:t>Le consumer.py</a:t>
            </a:r>
            <a:r>
              <a:rPr lang="fr-FR" sz="1600" dirty="0"/>
              <a:t>: lit les données mises en disposition par le </a:t>
            </a:r>
            <a:r>
              <a:rPr lang="fr-FR" sz="1600" dirty="0" err="1"/>
              <a:t>producer</a:t>
            </a:r>
            <a:r>
              <a:rPr lang="fr-FR" sz="1600" dirty="0"/>
              <a:t>. Utilisé dans </a:t>
            </a:r>
            <a:r>
              <a:rPr lang="fr-FR" sz="1600" dirty="0" err="1"/>
              <a:t>streamlit</a:t>
            </a:r>
            <a:r>
              <a:rPr lang="fr-FR" sz="1600" dirty="0"/>
              <a:t> comme le pont entre   </a:t>
            </a:r>
            <a:r>
              <a:rPr lang="fr-FR" sz="1600" dirty="0" err="1"/>
              <a:t>kafka</a:t>
            </a:r>
            <a:r>
              <a:rPr lang="fr-FR" sz="1600" dirty="0"/>
              <a:t> et power bi service. Pour chaque tweet reçu du </a:t>
            </a:r>
            <a:r>
              <a:rPr lang="fr-FR" sz="1600" dirty="0" err="1"/>
              <a:t>producer</a:t>
            </a:r>
            <a:r>
              <a:rPr lang="fr-FR" sz="1600" dirty="0"/>
              <a:t>:</a:t>
            </a:r>
          </a:p>
          <a:p>
            <a:pPr lvl="2"/>
            <a:r>
              <a:rPr lang="fr-FR" sz="1600" dirty="0"/>
              <a:t>On extrait les caractéristiques (</a:t>
            </a:r>
            <a:r>
              <a:rPr lang="fr-FR" sz="1600" dirty="0" err="1"/>
              <a:t>features</a:t>
            </a:r>
            <a:r>
              <a:rPr lang="fr-FR" sz="1600" dirty="0"/>
              <a:t> extraction)</a:t>
            </a:r>
          </a:p>
          <a:p>
            <a:pPr lvl="2"/>
            <a:r>
              <a:rPr lang="fr-FR" sz="1600" dirty="0"/>
              <a:t>on applique le classifieur pour savoir si le spectateur a donné un avis positif ou non à un film</a:t>
            </a:r>
          </a:p>
          <a:p>
            <a:pPr lvl="2"/>
            <a:r>
              <a:rPr lang="fr-FR" sz="1600" dirty="0"/>
              <a:t>on envoie cet avis, le </a:t>
            </a:r>
            <a:r>
              <a:rPr lang="fr-FR" sz="1600" dirty="0" err="1"/>
              <a:t>text</a:t>
            </a:r>
            <a:r>
              <a:rPr lang="fr-FR" sz="1600" dirty="0"/>
              <a:t> du tweet et d'autres </a:t>
            </a:r>
            <a:r>
              <a:rPr lang="fr-FR" sz="1600" dirty="0" err="1"/>
              <a:t>caracteristiques</a:t>
            </a:r>
            <a:r>
              <a:rPr lang="fr-FR" sz="1600" dirty="0"/>
              <a:t> sous forme d'un dictionnaire dans power bi service</a:t>
            </a:r>
          </a:p>
          <a:p>
            <a:pPr lvl="2"/>
            <a:r>
              <a:rPr lang="fr-FR" sz="1600" dirty="0"/>
              <a:t>on les affiches dans </a:t>
            </a:r>
            <a:r>
              <a:rPr lang="fr-FR" sz="1600" dirty="0" err="1"/>
              <a:t>streamlit</a:t>
            </a:r>
            <a:r>
              <a:rPr lang="fr-FR" sz="1600" dirty="0"/>
              <a:t>.</a:t>
            </a:r>
          </a:p>
          <a:p>
            <a:r>
              <a:rPr lang="fr-FR" sz="1200" b="1" u="sng" dirty="0">
                <a:solidFill>
                  <a:schemeClr val="bg1"/>
                </a:solidFill>
              </a:rPr>
              <a:t>https://github.com/Rosert2019/poei_de_pb/blob/master/consumer.py</a:t>
            </a:r>
          </a:p>
        </p:txBody>
      </p:sp>
    </p:spTree>
    <p:extLst>
      <p:ext uri="{BB962C8B-B14F-4D97-AF65-F5344CB8AC3E}">
        <p14:creationId xmlns:p14="http://schemas.microsoft.com/office/powerpoint/2010/main" val="304416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FA6F3-6EFF-4E92-BBCB-478471582DB4}"/>
              </a:ext>
            </a:extLst>
          </p:cNvPr>
          <p:cNvSpPr>
            <a:spLocks noGrp="1"/>
          </p:cNvSpPr>
          <p:nvPr>
            <p:ph type="title"/>
          </p:nvPr>
        </p:nvSpPr>
        <p:spPr/>
        <p:txBody>
          <a:bodyPr/>
          <a:lstStyle/>
          <a:p>
            <a:r>
              <a:rPr lang="fr-FR" sz="2400" dirty="0"/>
              <a:t>Comment apprendre au système à classer un tweet à positif ou négatif ?</a:t>
            </a:r>
          </a:p>
        </p:txBody>
      </p:sp>
      <p:sp>
        <p:nvSpPr>
          <p:cNvPr id="3" name="Espace réservé du contenu 2">
            <a:extLst>
              <a:ext uri="{FF2B5EF4-FFF2-40B4-BE49-F238E27FC236}">
                <a16:creationId xmlns:a16="http://schemas.microsoft.com/office/drawing/2014/main" id="{174E74D5-2464-448A-943E-7B14308A3ECF}"/>
              </a:ext>
            </a:extLst>
          </p:cNvPr>
          <p:cNvSpPr>
            <a:spLocks noGrp="1"/>
          </p:cNvSpPr>
          <p:nvPr>
            <p:ph idx="1"/>
          </p:nvPr>
        </p:nvSpPr>
        <p:spPr/>
        <p:txBody>
          <a:bodyPr/>
          <a:lstStyle/>
          <a:p>
            <a:r>
              <a:rPr lang="fr-FR" sz="1600" dirty="0"/>
              <a:t>Machine </a:t>
            </a:r>
            <a:r>
              <a:rPr lang="fr-FR" sz="1600" dirty="0" err="1"/>
              <a:t>learning</a:t>
            </a:r>
            <a:r>
              <a:rPr lang="fr-FR" sz="1600" dirty="0"/>
              <a:t> (apprentissage automatique): On va construire un classifieur bayésien</a:t>
            </a:r>
          </a:p>
          <a:p>
            <a:r>
              <a:rPr lang="fr-FR" sz="1600" dirty="0"/>
              <a:t>A priori on fait du </a:t>
            </a:r>
            <a:r>
              <a:rPr lang="fr-FR" sz="1600" b="1" u="sng" dirty="0"/>
              <a:t>data engineering</a:t>
            </a:r>
            <a:r>
              <a:rPr lang="fr-FR" sz="1600" dirty="0"/>
              <a:t>:</a:t>
            </a:r>
          </a:p>
          <a:p>
            <a:pPr lvl="1"/>
            <a:r>
              <a:rPr lang="fr-FR" sz="1600" dirty="0"/>
              <a:t>On crée un fichier contenant des tweets négatifs et positifs</a:t>
            </a:r>
          </a:p>
          <a:p>
            <a:pPr lvl="1"/>
            <a:r>
              <a:rPr lang="fr-FR" sz="1600" dirty="0"/>
              <a:t>Dans chaque tweets on supprime les smileys, les images, les liens web. One garde que le </a:t>
            </a:r>
            <a:r>
              <a:rPr lang="fr-FR" sz="1600" dirty="0" err="1"/>
              <a:t>text</a:t>
            </a:r>
            <a:r>
              <a:rPr lang="fr-FR" sz="1600" dirty="0"/>
              <a:t> du tweet</a:t>
            </a:r>
          </a:p>
          <a:p>
            <a:pPr lvl="1"/>
            <a:r>
              <a:rPr lang="fr-FR" sz="1600" dirty="0"/>
              <a:t>Dans chaque tweet on ne garde que les adjectifs. On crée ensuite une liste de tous les adjectifs</a:t>
            </a:r>
          </a:p>
          <a:p>
            <a:pPr lvl="1"/>
            <a:r>
              <a:rPr lang="fr-FR" sz="1600" dirty="0"/>
              <a:t>Chaque tweet est transformé en vecteur de 0 et 1</a:t>
            </a:r>
          </a:p>
          <a:p>
            <a:pPr lvl="1"/>
            <a:r>
              <a:rPr lang="fr-FR" sz="1600" dirty="0"/>
              <a:t>Le vecteur sera en suite utiliser comme input pour le classifieur</a:t>
            </a:r>
          </a:p>
          <a:p>
            <a:pPr lvl="1"/>
            <a:endParaRPr lang="fr-FR" sz="1200" dirty="0"/>
          </a:p>
          <a:p>
            <a:pPr lvl="1"/>
            <a:endParaRPr lang="fr-FR" sz="1200" dirty="0"/>
          </a:p>
          <a:p>
            <a:endParaRPr lang="fr-FR" sz="1600" dirty="0"/>
          </a:p>
        </p:txBody>
      </p:sp>
    </p:spTree>
    <p:extLst>
      <p:ext uri="{BB962C8B-B14F-4D97-AF65-F5344CB8AC3E}">
        <p14:creationId xmlns:p14="http://schemas.microsoft.com/office/powerpoint/2010/main" val="247450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46CCE-7284-4533-B911-F3D2DB4B979E}"/>
              </a:ext>
            </a:extLst>
          </p:cNvPr>
          <p:cNvSpPr>
            <a:spLocks noGrp="1"/>
          </p:cNvSpPr>
          <p:nvPr>
            <p:ph type="title"/>
          </p:nvPr>
        </p:nvSpPr>
        <p:spPr/>
        <p:txBody>
          <a:bodyPr>
            <a:normAutofit/>
          </a:bodyPr>
          <a:lstStyle/>
          <a:p>
            <a:r>
              <a:rPr lang="fr-FR" sz="2400" dirty="0"/>
              <a:t>Data  Engineering</a:t>
            </a:r>
          </a:p>
        </p:txBody>
      </p:sp>
      <p:pic>
        <p:nvPicPr>
          <p:cNvPr id="5" name="Espace réservé du contenu 4">
            <a:extLst>
              <a:ext uri="{FF2B5EF4-FFF2-40B4-BE49-F238E27FC236}">
                <a16:creationId xmlns:a16="http://schemas.microsoft.com/office/drawing/2014/main" id="{DD36D086-7EE7-4C30-80C9-0B3F827A4484}"/>
              </a:ext>
            </a:extLst>
          </p:cNvPr>
          <p:cNvPicPr>
            <a:picLocks noGrp="1" noChangeAspect="1"/>
          </p:cNvPicPr>
          <p:nvPr>
            <p:ph idx="1"/>
          </p:nvPr>
        </p:nvPicPr>
        <p:blipFill>
          <a:blip r:embed="rId2"/>
          <a:stretch>
            <a:fillRect/>
          </a:stretch>
        </p:blipFill>
        <p:spPr>
          <a:xfrm>
            <a:off x="1275876" y="2856216"/>
            <a:ext cx="8998846" cy="3840381"/>
          </a:xfrm>
        </p:spPr>
      </p:pic>
      <p:sp>
        <p:nvSpPr>
          <p:cNvPr id="7" name="ZoneTexte 6">
            <a:extLst>
              <a:ext uri="{FF2B5EF4-FFF2-40B4-BE49-F238E27FC236}">
                <a16:creationId xmlns:a16="http://schemas.microsoft.com/office/drawing/2014/main" id="{5D6C1F17-9F3B-4714-B516-05B8773A001A}"/>
              </a:ext>
            </a:extLst>
          </p:cNvPr>
          <p:cNvSpPr txBox="1"/>
          <p:nvPr/>
        </p:nvSpPr>
        <p:spPr>
          <a:xfrm>
            <a:off x="1275877" y="2085654"/>
            <a:ext cx="6686596" cy="646331"/>
          </a:xfrm>
          <a:prstGeom prst="rect">
            <a:avLst/>
          </a:prstGeom>
          <a:noFill/>
        </p:spPr>
        <p:txBody>
          <a:bodyPr wrap="square" rtlCol="0">
            <a:spAutoFit/>
          </a:bodyPr>
          <a:lstStyle/>
          <a:p>
            <a:r>
              <a:rPr lang="fr-FR" dirty="0"/>
              <a:t>-</a:t>
            </a:r>
            <a:r>
              <a:rPr lang="fr-FR" dirty="0" err="1"/>
              <a:t>beast</a:t>
            </a:r>
            <a:r>
              <a:rPr lang="fr-FR" dirty="0"/>
              <a:t>, </a:t>
            </a:r>
            <a:r>
              <a:rPr lang="fr-FR" dirty="0" err="1"/>
              <a:t>cut</a:t>
            </a:r>
            <a:r>
              <a:rPr lang="fr-FR" dirty="0"/>
              <a:t>, </a:t>
            </a:r>
            <a:r>
              <a:rPr lang="fr-FR" dirty="0" err="1"/>
              <a:t>dear</a:t>
            </a:r>
            <a:r>
              <a:rPr lang="fr-FR" dirty="0"/>
              <a:t>, </a:t>
            </a:r>
            <a:r>
              <a:rPr lang="fr-FR" dirty="0" err="1"/>
              <a:t>queen</a:t>
            </a:r>
            <a:endParaRPr lang="fr-FR" dirty="0"/>
          </a:p>
          <a:p>
            <a:r>
              <a:rPr lang="fr-FR" dirty="0"/>
              <a:t>-[0,1, 0,1 ,1 ,1 ,1 ,0,…] </a:t>
            </a:r>
          </a:p>
        </p:txBody>
      </p:sp>
    </p:spTree>
    <p:extLst>
      <p:ext uri="{BB962C8B-B14F-4D97-AF65-F5344CB8AC3E}">
        <p14:creationId xmlns:p14="http://schemas.microsoft.com/office/powerpoint/2010/main" val="127108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4CA1BF-5110-49D7-AD0F-D0ABCF743EE8}"/>
              </a:ext>
            </a:extLst>
          </p:cNvPr>
          <p:cNvSpPr>
            <a:spLocks noGrp="1"/>
          </p:cNvSpPr>
          <p:nvPr>
            <p:ph type="title"/>
          </p:nvPr>
        </p:nvSpPr>
        <p:spPr/>
        <p:txBody>
          <a:bodyPr>
            <a:normAutofit/>
          </a:bodyPr>
          <a:lstStyle/>
          <a:p>
            <a:r>
              <a:rPr lang="fr-FR" sz="3200" dirty="0"/>
              <a:t>Le classifieur bayésien</a:t>
            </a:r>
          </a:p>
        </p:txBody>
      </p:sp>
      <p:sp>
        <p:nvSpPr>
          <p:cNvPr id="3" name="Espace réservé du contenu 2">
            <a:extLst>
              <a:ext uri="{FF2B5EF4-FFF2-40B4-BE49-F238E27FC236}">
                <a16:creationId xmlns:a16="http://schemas.microsoft.com/office/drawing/2014/main" id="{91268011-D463-4853-B7D8-AEA338B1D0E3}"/>
              </a:ext>
            </a:extLst>
          </p:cNvPr>
          <p:cNvSpPr>
            <a:spLocks noGrp="1"/>
          </p:cNvSpPr>
          <p:nvPr>
            <p:ph idx="1"/>
          </p:nvPr>
        </p:nvSpPr>
        <p:spPr/>
        <p:txBody>
          <a:bodyPr/>
          <a:lstStyle/>
          <a:p>
            <a:r>
              <a:rPr lang="fr-FR" sz="1600" dirty="0"/>
              <a:t>Basé sur le célèbre théorème de Bayes:</a:t>
            </a:r>
          </a:p>
          <a:p>
            <a:endParaRPr lang="fr-FR" sz="1600" dirty="0"/>
          </a:p>
          <a:p>
            <a:pPr marL="0" indent="0">
              <a:buNone/>
            </a:pPr>
            <a:r>
              <a:rPr lang="fr-FR" sz="1600" dirty="0"/>
              <a:t>         P(A) = ( P(A) * P(B/A) ) / P(B)</a:t>
            </a:r>
          </a:p>
          <a:p>
            <a:r>
              <a:rPr lang="fr-FR" sz="1600" dirty="0"/>
              <a:t>on ne prédit pas directement avis positif ou négatif mais plutôt la probabilité d'être un </a:t>
            </a:r>
            <a:r>
              <a:rPr lang="fr-FR" sz="1600" dirty="0" err="1"/>
              <a:t>un</a:t>
            </a:r>
            <a:r>
              <a:rPr lang="fr-FR" sz="1600" dirty="0"/>
              <a:t> avis positif (négatif)</a:t>
            </a:r>
          </a:p>
          <a:p>
            <a:r>
              <a:rPr lang="fr-FR" sz="1600" dirty="0"/>
              <a:t>On se donne un seuil au dessus duquel l'avis peut est considéré positif (négatif). Exemple 0,5</a:t>
            </a:r>
          </a:p>
          <a:p>
            <a:endParaRPr lang="fr-FR" sz="1600" dirty="0"/>
          </a:p>
          <a:p>
            <a:pPr marL="0" indent="0">
              <a:buNone/>
            </a:pPr>
            <a:r>
              <a:rPr lang="fr-FR" sz="1600" dirty="0"/>
              <a:t>Lien modélisation: </a:t>
            </a:r>
          </a:p>
        </p:txBody>
      </p:sp>
    </p:spTree>
    <p:extLst>
      <p:ext uri="{BB962C8B-B14F-4D97-AF65-F5344CB8AC3E}">
        <p14:creationId xmlns:p14="http://schemas.microsoft.com/office/powerpoint/2010/main" val="31744433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986</TotalTime>
  <Words>660</Words>
  <Application>Microsoft Office PowerPoint</Application>
  <PresentationFormat>Grand écran</PresentationFormat>
  <Paragraphs>67</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Marianne</vt:lpstr>
      <vt:lpstr>Roboto</vt:lpstr>
      <vt:lpstr>Trebuchet MS</vt:lpstr>
      <vt:lpstr>Berlin</vt:lpstr>
      <vt:lpstr>Analyse en temps réel des tweets: Cas des avis des spectateurs aux cinémas</vt:lpstr>
      <vt:lpstr>Présentation</vt:lpstr>
      <vt:lpstr>Marché des cinémas </vt:lpstr>
      <vt:lpstr>Plan</vt:lpstr>
      <vt:lpstr>Architecture du système d’analyse en continue des tweets </vt:lpstr>
      <vt:lpstr>Architecture du système d’analyse en continue des tweets</vt:lpstr>
      <vt:lpstr>Comment apprendre au système à classer un tweet à positif ou négatif ?</vt:lpstr>
      <vt:lpstr>Data  Engineering</vt:lpstr>
      <vt:lpstr>Le classifieur bayésien</vt:lpstr>
      <vt:lpstr>Affichage dans streamlit</vt:lpstr>
      <vt:lpstr>Power BI service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en continu des tweets: Cas des avis des spectateurs aux cinémas</dc:title>
  <dc:creator>Tresor DJONGA LONDOLA</dc:creator>
  <cp:lastModifiedBy>Tresor DJONGA LONDOLA</cp:lastModifiedBy>
  <cp:revision>33</cp:revision>
  <dcterms:created xsi:type="dcterms:W3CDTF">2022-04-10T15:11:37Z</dcterms:created>
  <dcterms:modified xsi:type="dcterms:W3CDTF">2022-04-14T18:16:47Z</dcterms:modified>
</cp:coreProperties>
</file>