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75" r:id="rId20"/>
    <p:sldId id="296" r:id="rId21"/>
    <p:sldId id="256" r:id="rId22"/>
    <p:sldId id="257" r:id="rId23"/>
    <p:sldId id="258" r:id="rId24"/>
    <p:sldId id="269" r:id="rId25"/>
    <p:sldId id="267" r:id="rId26"/>
    <p:sldId id="268" r:id="rId27"/>
    <p:sldId id="259" r:id="rId28"/>
    <p:sldId id="273" r:id="rId29"/>
    <p:sldId id="260" r:id="rId30"/>
    <p:sldId id="272" r:id="rId31"/>
    <p:sldId id="261" r:id="rId32"/>
    <p:sldId id="262" r:id="rId33"/>
    <p:sldId id="263" r:id="rId34"/>
    <p:sldId id="265" r:id="rId35"/>
    <p:sldId id="277" r:id="rId36"/>
    <p:sldId id="264" r:id="rId37"/>
    <p:sldId id="266" r:id="rId38"/>
    <p:sldId id="270" r:id="rId39"/>
    <p:sldId id="274" r:id="rId40"/>
    <p:sldId id="271" r:id="rId41"/>
    <p:sldId id="27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3"/>
    <p:restoredTop sz="96208"/>
  </p:normalViewPr>
  <p:slideViewPr>
    <p:cSldViewPr snapToGrid="0" snapToObjects="1">
      <p:cViewPr varScale="1">
        <p:scale>
          <a:sx n="110" d="100"/>
          <a:sy n="11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4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913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Conditional-Express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A36D4F-F478-437E-A02A-A6ACD1FE5C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r="-1" b="-1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5C490-31E3-7740-8DD0-8D0B05C072A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00644" y="1339850"/>
            <a:ext cx="3729038" cy="334168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Bash Scripting</a:t>
            </a:r>
          </a:p>
        </p:txBody>
      </p:sp>
    </p:spTree>
    <p:extLst>
      <p:ext uri="{BB962C8B-B14F-4D97-AF65-F5344CB8AC3E}">
        <p14:creationId xmlns:p14="http://schemas.microsoft.com/office/powerpoint/2010/main" val="332120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DC3D-5D85-C748-91ED-72D72C57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19BC-F3CE-4245-9E83-2E4B5B2B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1 2 3; do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{1..20}; do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pre post mid; do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  <a:p>
            <a:endParaRPr lang="en-US" dirty="0"/>
          </a:p>
          <a:p>
            <a:r>
              <a:rPr lang="en-US" dirty="0"/>
              <a:t>More on iteration later</a:t>
            </a:r>
          </a:p>
        </p:txBody>
      </p:sp>
    </p:spTree>
    <p:extLst>
      <p:ext uri="{BB962C8B-B14F-4D97-AF65-F5344CB8AC3E}">
        <p14:creationId xmlns:p14="http://schemas.microsoft.com/office/powerpoint/2010/main" val="208871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A68E-165E-9240-A078-ACF89CE7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35A-A851-6F4E-9401-AB8B6CCB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echo "something"; fi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echo "something"; else echo "nothing"; fi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3 ]]; then echo "not tiny"; else echo "tiny"; fi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-f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echo "file exists"; fi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-d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echo "that's a directory"; fi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[[ $var1 == "something"]]; then echo "strings are the same"; fi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-eq, -ne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-le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www.gnu.org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/software/bash/manual/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html_node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/Bash-Conditional-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Expressions.html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6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50FC-5B10-CE47-B2E1-41ED3CFA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1854-49F1-5142-B321-D3ABF35A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process in </a:t>
            </a:r>
            <a:r>
              <a:rPr lang="en-US" dirty="0" err="1"/>
              <a:t>unix</a:t>
            </a:r>
            <a:r>
              <a:rPr lang="en-US" dirty="0"/>
              <a:t> can send output to "standard out" and error output to "standard error"</a:t>
            </a:r>
          </a:p>
          <a:p>
            <a:r>
              <a:rPr lang="en-US" dirty="0"/>
              <a:t>most [processes take input from "standard in"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"hello world"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Send output of "echo" process to a new text file, </a:t>
            </a:r>
            <a:r>
              <a:rPr lang="en-US" dirty="0" err="1"/>
              <a:t>result.txt</a:t>
            </a:r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trimmed_result.txt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Send input to the </a:t>
            </a:r>
            <a:r>
              <a:rPr lang="en-US" dirty="0" err="1"/>
              <a:t>awk</a:t>
            </a:r>
            <a:r>
              <a:rPr lang="en-US" dirty="0"/>
              <a:t> program from the file </a:t>
            </a:r>
            <a:r>
              <a:rPr lang="en-US" dirty="0" err="1"/>
              <a:t>result.txt</a:t>
            </a:r>
            <a:endParaRPr lang="en-US" dirty="0"/>
          </a:p>
          <a:p>
            <a:pPr lvl="1"/>
            <a:r>
              <a:rPr lang="en-US" dirty="0"/>
              <a:t>In this case, identical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trimmed_result.txt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somejob.exe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b c –flags 2&gt;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error.txt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somejob.exe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b c –flags &amp;&gt;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output_and_error.txt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20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50FC-5B10-CE47-B2E1-41ED3CFA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1854-49F1-5142-B321-D3ABF35A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Piping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Direct the output of one program as the input to the next program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|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"hello world"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&gt; /path/to/where/you/want/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trimmed_result.txt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AA56-032C-9D4B-9681-A1E68549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5C67-16B7-504C-9FA2-3C7B9AA1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Run a command inside another command; $(…)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pdb_prefix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sed 's:_: :'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$( ls ); do if [[ -d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a directory; fi; done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$( ls *.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do mv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  <a:p>
            <a:r>
              <a:rPr lang="en-US" dirty="0">
                <a:cs typeface="Consolas" panose="020B0609020204030204" pitchFamily="49" charset="0"/>
              </a:rPr>
              <a:t>Let's say I have a directory with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1abc_0001.pdb…1abc_0100.pdb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2def_0001.pdb…2def_0100.pdb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9xyz_0001.pdb…9xyz_0100.pdb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$( ls *.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); do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pdb_prefix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=$(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sed 's:_: :'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); if [[ ! –d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pdb_prefix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]];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pdb_prefix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fi; mv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pdb_prefix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done</a:t>
            </a:r>
          </a:p>
        </p:txBody>
      </p:sp>
    </p:spTree>
    <p:extLst>
      <p:ext uri="{BB962C8B-B14F-4D97-AF65-F5344CB8AC3E}">
        <p14:creationId xmlns:p14="http://schemas.microsoft.com/office/powerpoint/2010/main" val="18054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4DFB-C034-4247-AB21-91F3C656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181-DA79-D240-9797-CDD1F4E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some_long_job.exe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-flags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y z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Launch the job in the background</a:t>
            </a:r>
          </a:p>
          <a:p>
            <a:r>
              <a:rPr lang="en-US" dirty="0"/>
              <a:t>Ctrl-z</a:t>
            </a:r>
          </a:p>
          <a:p>
            <a:pPr lvl="1"/>
            <a:r>
              <a:rPr lang="en-US" dirty="0"/>
              <a:t>Suspend the currently running job</a:t>
            </a:r>
          </a:p>
          <a:p>
            <a:r>
              <a:rPr lang="en-US" dirty="0" err="1"/>
              <a:t>bg</a:t>
            </a:r>
            <a:endParaRPr lang="en-US" dirty="0"/>
          </a:p>
          <a:p>
            <a:pPr lvl="1"/>
            <a:r>
              <a:rPr lang="en-US" dirty="0"/>
              <a:t>Take the suspended job and move it to the background</a:t>
            </a:r>
          </a:p>
          <a:p>
            <a:r>
              <a:rPr lang="en-US" dirty="0" err="1"/>
              <a:t>fg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bring a process running in the background to the foreground</a:t>
            </a:r>
          </a:p>
        </p:txBody>
      </p:sp>
    </p:spTree>
    <p:extLst>
      <p:ext uri="{BB962C8B-B14F-4D97-AF65-F5344CB8AC3E}">
        <p14:creationId xmlns:p14="http://schemas.microsoft.com/office/powerpoint/2010/main" val="305530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C772-B6EC-1141-A979-0C25F5A0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97C2-38F0-2843-9643-E3C31070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task1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task2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task3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Run task 1, then task 2, then task 3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task1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task2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task3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Run task 1, and if it completes successfully (exit code 0), then run task 2, and if it completes successfully, then run task 3</a:t>
            </a:r>
          </a:p>
        </p:txBody>
      </p:sp>
    </p:spTree>
    <p:extLst>
      <p:ext uri="{BB962C8B-B14F-4D97-AF65-F5344CB8AC3E}">
        <p14:creationId xmlns:p14="http://schemas.microsoft.com/office/powerpoint/2010/main" val="154568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B68-5155-4C44-801B-CF545846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7AE-C23D-4440-891D-635280F5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that you give execute permission to</a:t>
            </a:r>
          </a:p>
          <a:p>
            <a:pPr lvl="1"/>
            <a:r>
              <a:rPr lang="en-US" dirty="0"/>
              <a:t>OR you run by just saying "bash" in front of them</a:t>
            </a:r>
          </a:p>
          <a:p>
            <a:r>
              <a:rPr lang="en-US" dirty="0"/>
              <a:t>Begin with the "shebang"</a:t>
            </a:r>
          </a:p>
          <a:p>
            <a:pPr lvl="1"/>
            <a:r>
              <a:rPr lang="en-US" dirty="0"/>
              <a:t>#! </a:t>
            </a:r>
            <a:r>
              <a:rPr lang="en-US" dirty="0">
                <a:sym typeface="Wingdings" pitchFamily="2" charset="2"/>
              </a:rPr>
              <a:t> special comment that can appear only on the first line saying which interpreter to use</a:t>
            </a:r>
            <a:endParaRPr lang="en-US" dirty="0"/>
          </a:p>
          <a:p>
            <a:pPr lvl="1"/>
            <a:r>
              <a:rPr lang="en-US" dirty="0"/>
              <a:t>#!/bin/bash for a bash script</a:t>
            </a:r>
          </a:p>
          <a:p>
            <a:r>
              <a:rPr lang="en-US" dirty="0"/>
              <a:t>Comments with the sharp symbol</a:t>
            </a:r>
          </a:p>
          <a:p>
            <a:r>
              <a:rPr lang="en-US" dirty="0"/>
              <a:t>Convenient!</a:t>
            </a:r>
          </a:p>
          <a:p>
            <a:r>
              <a:rPr lang="en-US" dirty="0"/>
              <a:t>Less powerful than python, but faster to write</a:t>
            </a:r>
          </a:p>
          <a:p>
            <a:r>
              <a:rPr lang="en-US" dirty="0"/>
              <a:t>Arguments are numbered variables,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$1, $2, $3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5389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CB68-5155-4C44-801B-CF545846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7AE-C23D-4440-891D-635280F5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0310"/>
            <a:ext cx="10058400" cy="4601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$1 == name of input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$2 == number of structures to generate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andrew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/GIT/main/source/bin/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relax.default.linuxgccrelease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-s $1-nstruct $2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prefix=$( echo $1 | sed ':\.: :'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'{print $1}' 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=$( echo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relax_output_$prefix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${prefix}*.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score.sc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23951-5247-AB43-BB3A-069218CE7084}"/>
              </a:ext>
            </a:extLst>
          </p:cNvPr>
          <p:cNvSpPr txBox="1"/>
          <p:nvPr/>
        </p:nvSpPr>
        <p:spPr>
          <a:xfrm>
            <a:off x="8096865" y="4461080"/>
            <a:ext cx="316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outdir</a:t>
            </a:r>
            <a:r>
              <a:rPr lang="en-US" dirty="0"/>
              <a:t> variable disappears when the script exits. If you want to save that variable to the user's environment variables, you must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22398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E604-1548-6C41-88AA-FB164787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, .</a:t>
            </a:r>
            <a:r>
              <a:rPr lang="en-US" dirty="0" err="1"/>
              <a:t>bash_profile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F025-C0D4-F74B-9307-ED221E63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bashrc</a:t>
            </a:r>
            <a:r>
              <a:rPr lang="en-US" dirty="0"/>
              <a:t> runs automatically when you log in to a remote server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bash_profile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runs automatically when you create a new terminal on your laptop/desktop</a:t>
            </a:r>
          </a:p>
          <a:p>
            <a:endParaRPr lang="en-US" dirty="0"/>
          </a:p>
          <a:p>
            <a:r>
              <a:rPr lang="en-US" dirty="0"/>
              <a:t>Why have different files for these two things?</a:t>
            </a:r>
          </a:p>
          <a:p>
            <a:endParaRPr lang="en-US" dirty="0"/>
          </a:p>
          <a:p>
            <a:r>
              <a:rPr lang="en-US" dirty="0"/>
              <a:t>Good place to put things you want to have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HISTSIZE=10000</a:t>
            </a:r>
          </a:p>
          <a:p>
            <a:pPr lvl="1"/>
            <a:r>
              <a:rPr lang="en-US" dirty="0"/>
              <a:t>Aliases you like</a:t>
            </a:r>
          </a:p>
        </p:txBody>
      </p:sp>
    </p:spTree>
    <p:extLst>
      <p:ext uri="{BB962C8B-B14F-4D97-AF65-F5344CB8AC3E}">
        <p14:creationId xmlns:p14="http://schemas.microsoft.com/office/powerpoint/2010/main" val="41967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03B4-D3AD-7146-B1FF-B7FCE657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20C8-1086-EE41-94F0-B288BA4B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nearly ubiquitous shell for doing things in Unix</a:t>
            </a:r>
          </a:p>
          <a:p>
            <a:endParaRPr lang="en-US" dirty="0"/>
          </a:p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Common, simple things to do on the command line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bashrc</a:t>
            </a:r>
            <a:r>
              <a:rPr lang="en-US" dirty="0"/>
              <a:t>, .</a:t>
            </a:r>
            <a:r>
              <a:rPr lang="en-US" dirty="0" err="1"/>
              <a:t>bash_profile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1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B06E-1691-F246-A2A2-7D6AC6C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81DE-1338-2C44-8BA3-1D5CD9E6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bash script to:</a:t>
            </a:r>
          </a:p>
          <a:p>
            <a:pPr lvl="1"/>
            <a:r>
              <a:rPr lang="en-US" dirty="0"/>
              <a:t>Rename all the </a:t>
            </a:r>
            <a:r>
              <a:rPr lang="en-US" dirty="0" err="1"/>
              <a:t>pdb</a:t>
            </a:r>
            <a:r>
              <a:rPr lang="en-US" dirty="0"/>
              <a:t> files in the current directory to prepend an input prefix 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prefix_prepend_pdbs.sh</a:t>
            </a:r>
            <a:r>
              <a:rPr lang="en-US" dirty="0"/>
              <a:t> precious_</a:t>
            </a:r>
          </a:p>
          <a:p>
            <a:r>
              <a:rPr lang="en-US" dirty="0"/>
              <a:t>Change the mode of the script</a:t>
            </a:r>
          </a:p>
          <a:p>
            <a:r>
              <a:rPr lang="en-US" dirty="0"/>
              <a:t>Run the script</a:t>
            </a:r>
          </a:p>
        </p:txBody>
      </p:sp>
    </p:spTree>
    <p:extLst>
      <p:ext uri="{BB962C8B-B14F-4D97-AF65-F5344CB8AC3E}">
        <p14:creationId xmlns:p14="http://schemas.microsoft.com/office/powerpoint/2010/main" val="95033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4CAC1-4AA5-4BAC-859E-25FC9A29F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132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9C262-8656-B44F-A1E7-6D6D8C91D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 dirty="0"/>
              <a:t>Shell-Fu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9E616-1C6F-E042-AB8A-D50EEA51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3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44FE-2A1D-C84D-90F1-BAB7C3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a manual task with a single, multi-step bash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2A2F-39D6-D748-9FA2-726CB163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sort -n -k2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cst_rescore.sc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| head -n 32 | grep combined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'{print $NF}' | sed 's/_0001$/.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\*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/' | sed 's/^/grep -h /' | source /dev/stdin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cvzf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pdbs.tarbomb.gz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cs typeface="Consolas" panose="020B0609020204030204" pitchFamily="49" charset="0"/>
              </a:rPr>
              <a:t>(Command courtesy of Steven Lewis)</a:t>
            </a:r>
          </a:p>
        </p:txBody>
      </p:sp>
    </p:spTree>
    <p:extLst>
      <p:ext uri="{BB962C8B-B14F-4D97-AF65-F5344CB8AC3E}">
        <p14:creationId xmlns:p14="http://schemas.microsoft.com/office/powerpoint/2010/main" val="371970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EB8-2332-764A-A845-53FE4B4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3BE-1C4B-7245-A1AA-2180C838F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(man)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r>
              <a:rPr lang="en-US" dirty="0" err="1"/>
              <a:t>awk</a:t>
            </a:r>
            <a:endParaRPr lang="en-US" dirty="0"/>
          </a:p>
          <a:p>
            <a:r>
              <a:rPr lang="en-US" dirty="0"/>
              <a:t>grep</a:t>
            </a:r>
          </a:p>
          <a:p>
            <a:r>
              <a:rPr lang="en-US" dirty="0"/>
              <a:t>sed</a:t>
            </a:r>
          </a:p>
          <a:p>
            <a:r>
              <a:rPr lang="en-US" dirty="0" err="1"/>
              <a:t>wc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9C72-840B-044A-9066-F3C2A0E12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</a:t>
            </a:r>
          </a:p>
          <a:p>
            <a:r>
              <a:rPr lang="en-US" dirty="0"/>
              <a:t>paste</a:t>
            </a:r>
          </a:p>
          <a:p>
            <a:r>
              <a:rPr lang="en-US" dirty="0"/>
              <a:t>tr</a:t>
            </a:r>
          </a:p>
          <a:p>
            <a:r>
              <a:rPr lang="en-US" dirty="0"/>
              <a:t>sort</a:t>
            </a:r>
          </a:p>
          <a:p>
            <a:r>
              <a:rPr lang="en-US" dirty="0" err="1"/>
              <a:t>uniq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 err="1"/>
              <a:t>xargs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9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22C-CC59-EC48-926E-945DA357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(manual)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A5F5-425E-284A-9BB3-6A32368B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shows you all of the flags you can use with </a:t>
            </a:r>
            <a:r>
              <a:rPr lang="en-US" dirty="0" err="1">
                <a:sym typeface="Wingdings" pitchFamily="2" charset="2"/>
              </a:rPr>
              <a:t>awk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A740-777A-2C4B-A087-9EC12604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C40A-5873-0D4B-8717-D61B39FE2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get the first X lines from a file/stream</a:t>
            </a:r>
          </a:p>
          <a:p>
            <a:endParaRPr lang="en-US" dirty="0"/>
          </a:p>
          <a:p>
            <a:r>
              <a:rPr lang="en-US" dirty="0"/>
              <a:t>head </a:t>
            </a:r>
            <a:r>
              <a:rPr lang="en-US" dirty="0" err="1"/>
              <a:t>fname.txt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get the first 10 lines of </a:t>
            </a:r>
            <a:r>
              <a:rPr lang="en-US" dirty="0" err="1">
                <a:sym typeface="Wingdings" pitchFamily="2" charset="2"/>
              </a:rPr>
              <a:t>fname.txt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head –n 20 </a:t>
            </a:r>
            <a:r>
              <a:rPr lang="en-US" dirty="0" err="1"/>
              <a:t>fname.txt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get the first 20 lines of </a:t>
            </a:r>
            <a:r>
              <a:rPr lang="en-US" dirty="0" err="1">
                <a:sym typeface="Wingdings" pitchFamily="2" charset="2"/>
              </a:rPr>
              <a:t>fname.txt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90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D3E8-9371-3546-98B1-4EF1712C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F13A-0F2E-4946-A030-13803F33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get the last X lines of a file</a:t>
            </a:r>
          </a:p>
          <a:p>
            <a:endParaRPr lang="en-US" dirty="0"/>
          </a:p>
          <a:p>
            <a:r>
              <a:rPr lang="en-US" dirty="0"/>
              <a:t>(basically the same as head)</a:t>
            </a:r>
          </a:p>
        </p:txBody>
      </p:sp>
    </p:spTree>
    <p:extLst>
      <p:ext uri="{BB962C8B-B14F-4D97-AF65-F5344CB8AC3E}">
        <p14:creationId xmlns:p14="http://schemas.microsoft.com/office/powerpoint/2010/main" val="115141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B95-0778-8D41-B8E7-775E9502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B83E-82E3-C140-BCDD-3F5BAABF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1086"/>
            <a:ext cx="10058400" cy="434165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1600" dirty="0">
                <a:cs typeface="Consolas" panose="020B0609020204030204" pitchFamily="49" charset="0"/>
              </a:rPr>
              <a:t>Narrow purpose: select some columns from some lines, perform simple math, zero-pad integers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'[condition] { [action] }' [filename]</a:t>
            </a:r>
          </a:p>
          <a:p>
            <a:pPr lvl="1" fontAlgn="base"/>
            <a:r>
              <a:rPr lang="en-US" sz="1600" dirty="0"/>
              <a:t>Default condition: "true" -- i.e. perform the action on each line</a:t>
            </a:r>
          </a:p>
          <a:p>
            <a:pPr lvl="1" fontAlgn="base"/>
            <a:r>
              <a:rPr lang="en-US" sz="1600" dirty="0"/>
              <a:t>Default action: "print $0" -- i.e. print the whole line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'{print $1}' file </a:t>
            </a:r>
            <a:r>
              <a:rPr lang="en-US" sz="1600" dirty="0"/>
              <a:t>&lt;= print first column </a:t>
            </a:r>
          </a:p>
          <a:p>
            <a:pPr lvl="1" fontAlgn="base"/>
            <a:r>
              <a:rPr lang="en-US" sz="1600" dirty="0"/>
              <a:t>Action w/ default condition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'{print $2 $NF}' file </a:t>
            </a:r>
            <a:r>
              <a:rPr lang="en-US" sz="1600" dirty="0"/>
              <a:t>&lt;= print 2nd and last* col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'NR&gt;2' file </a:t>
            </a:r>
            <a:r>
              <a:rPr lang="en-US" sz="1600" dirty="0"/>
              <a:t>&lt;= print lines after the 2nd one*</a:t>
            </a:r>
          </a:p>
          <a:p>
            <a:pPr lvl="1" fontAlgn="base"/>
            <a:r>
              <a:rPr lang="en-US" sz="1600" dirty="0"/>
              <a:t>Condition w/ default action</a:t>
            </a:r>
          </a:p>
          <a:p>
            <a:pPr fontAlgn="base"/>
            <a:r>
              <a:rPr lang="en-US" sz="1800" dirty="0" err="1"/>
              <a:t>awk</a:t>
            </a:r>
            <a:r>
              <a:rPr lang="en-US" sz="1800" dirty="0"/>
              <a:t> '$2 &lt; -270 {print $NF}' </a:t>
            </a:r>
            <a:r>
              <a:rPr lang="en-US" sz="1800" dirty="0" err="1"/>
              <a:t>score.sc</a:t>
            </a:r>
            <a:r>
              <a:rPr lang="en-US" sz="1800" dirty="0"/>
              <a:t> &lt;= find the names of the structures with energy better than -270 kcal/mol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'NR&gt;=10 &amp;&amp; NR&lt;=20'</a:t>
            </a:r>
            <a:r>
              <a:rPr lang="en-US" sz="1600" dirty="0"/>
              <a:t> &lt;= print lines 10-20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'NR&gt;2 {print $2 $NF}' file</a:t>
            </a:r>
          </a:p>
          <a:p>
            <a:pPr fontAlgn="base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-F ',' '{print $3}'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fname.csv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cs typeface="Consolas" panose="020B0609020204030204" pitchFamily="49" charset="0"/>
              </a:rPr>
              <a:t>&lt;= use a comma as the </a:t>
            </a:r>
            <a:r>
              <a:rPr lang="en-US" sz="1600" b="1" dirty="0">
                <a:cs typeface="Consolas" panose="020B0609020204030204" pitchFamily="49" charset="0"/>
              </a:rPr>
              <a:t>f</a:t>
            </a:r>
            <a:r>
              <a:rPr lang="en-US" sz="1600" dirty="0">
                <a:cs typeface="Consolas" panose="020B0609020204030204" pitchFamily="49" charset="0"/>
              </a:rPr>
              <a:t>ield delimiter, print the 3</a:t>
            </a:r>
            <a:r>
              <a:rPr lang="en-US" sz="1600" baseline="30000" dirty="0">
                <a:cs typeface="Consolas" panose="020B0609020204030204" pitchFamily="49" charset="0"/>
              </a:rPr>
              <a:t>rd</a:t>
            </a:r>
            <a:r>
              <a:rPr lang="en-US" sz="1600" dirty="0">
                <a:cs typeface="Consolas" panose="020B0609020204030204" pitchFamily="49" charset="0"/>
              </a:rPr>
              <a:t> column</a:t>
            </a:r>
          </a:p>
          <a:p>
            <a:pPr fontAlgn="base"/>
            <a:r>
              <a:rPr lang="en-US" sz="1600" dirty="0" err="1">
                <a:cs typeface="Consolas" panose="020B0609020204030204" pitchFamily="49" charset="0"/>
              </a:rPr>
              <a:t>awk</a:t>
            </a:r>
            <a:r>
              <a:rPr lang="en-US" sz="1600" dirty="0">
                <a:cs typeface="Consolas" panose="020B0609020204030204" pitchFamily="49" charset="0"/>
              </a:rPr>
              <a:t> '{print $1 + $2}' </a:t>
            </a:r>
            <a:r>
              <a:rPr lang="en-US" sz="1600" dirty="0" err="1">
                <a:cs typeface="Consolas" panose="020B0609020204030204" pitchFamily="49" charset="0"/>
              </a:rPr>
              <a:t>fname.txt</a:t>
            </a:r>
            <a:r>
              <a:rPr lang="en-US" sz="1600" dirty="0">
                <a:cs typeface="Consolas" panose="020B0609020204030204" pitchFamily="49" charset="0"/>
              </a:rPr>
              <a:t> &lt;= print the sum of the first two columns of </a:t>
            </a:r>
            <a:r>
              <a:rPr lang="en-US" sz="1600" dirty="0" err="1">
                <a:cs typeface="Consolas" panose="020B0609020204030204" pitchFamily="49" charset="0"/>
              </a:rPr>
              <a:t>fname.txt</a:t>
            </a:r>
            <a:endParaRPr lang="en-US" sz="1600" dirty="0">
              <a:cs typeface="Consolas" panose="020B0609020204030204" pitchFamily="49" charset="0"/>
            </a:endParaRPr>
          </a:p>
          <a:p>
            <a:pPr fontAlgn="base"/>
            <a:r>
              <a:rPr lang="en-US" sz="1600" dirty="0">
                <a:cs typeface="Consolas" panose="020B0609020204030204" pitchFamily="49" charset="0"/>
              </a:rPr>
              <a:t>echo 5 | </a:t>
            </a:r>
            <a:r>
              <a:rPr lang="en-US" sz="1600" dirty="0" err="1">
                <a:cs typeface="Consolas" panose="020B0609020204030204" pitchFamily="49" charset="0"/>
              </a:rPr>
              <a:t>awk</a:t>
            </a:r>
            <a:r>
              <a:rPr lang="en-US" sz="1600" dirty="0">
                <a:cs typeface="Consolas" panose="020B0609020204030204" pitchFamily="49" charset="0"/>
              </a:rPr>
              <a:t> '{</a:t>
            </a:r>
            <a:r>
              <a:rPr lang="en-US" sz="1600" dirty="0" err="1">
                <a:cs typeface="Consolas" panose="020B0609020204030204" pitchFamily="49" charset="0"/>
              </a:rPr>
              <a:t>printf</a:t>
            </a:r>
            <a:r>
              <a:rPr lang="en-US" sz="1600" dirty="0">
                <a:cs typeface="Consolas" panose="020B0609020204030204" pitchFamily="49" charset="0"/>
              </a:rPr>
              <a:t>("%04d\n", $1)}' &lt;= put leading zeros in front of 5 to produce a width of 4; </a:t>
            </a:r>
            <a:r>
              <a:rPr lang="en-US" sz="1600" dirty="0" err="1">
                <a:cs typeface="Consolas" panose="020B0609020204030204" pitchFamily="49" charset="0"/>
              </a:rPr>
              <a:t>ie</a:t>
            </a:r>
            <a:r>
              <a:rPr lang="en-US" sz="1600" dirty="0">
                <a:cs typeface="Consolas" panose="020B0609020204030204" pitchFamily="49" charset="0"/>
              </a:rPr>
              <a:t> "0005"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7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D513-EAF2-E443-8B6F-BB0B43E7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(GNU regular expression parser)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B627-2D28-AE47-9346-DC8AE6F9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find a string in one or more files, </a:t>
            </a:r>
            <a:r>
              <a:rPr lang="en-US" i="1" dirty="0"/>
              <a:t>or</a:t>
            </a:r>
            <a:r>
              <a:rPr lang="en-US" dirty="0"/>
              <a:t>, find the lines in a stream that contain / don't contain a string</a:t>
            </a:r>
          </a:p>
          <a:p>
            <a:endParaRPr lang="en-US" dirty="0"/>
          </a:p>
          <a:p>
            <a:r>
              <a:rPr lang="en-US" dirty="0"/>
              <a:t>grep "</a:t>
            </a:r>
            <a:r>
              <a:rPr lang="en-US" dirty="0" err="1"/>
              <a:t>core.chemical</a:t>
            </a:r>
            <a:r>
              <a:rPr lang="en-US" dirty="0"/>
              <a:t>" </a:t>
            </a:r>
            <a:r>
              <a:rPr lang="en-US" dirty="0" err="1"/>
              <a:t>log.txt</a:t>
            </a:r>
            <a:r>
              <a:rPr lang="en-US" dirty="0"/>
              <a:t>    &lt;= find all the lines in the log file printed by tracers in core/chemical </a:t>
            </a:r>
          </a:p>
          <a:p>
            <a:r>
              <a:rPr lang="en-US" dirty="0"/>
              <a:t>grep -v "total" </a:t>
            </a:r>
            <a:r>
              <a:rPr lang="en-US" dirty="0" err="1"/>
              <a:t>score.sc</a:t>
            </a:r>
            <a:r>
              <a:rPr lang="en-US" dirty="0"/>
              <a:t>   &lt;= get rid of the column-name header line in a score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3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557A-DDA3-0B42-B7E3-313EAA8E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(stream editor)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94B2-F9CF-EF46-8424-26FFCBB3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find and replace strings</a:t>
            </a:r>
          </a:p>
          <a:p>
            <a:r>
              <a:rPr lang="en-US" dirty="0"/>
              <a:t>sed '</a:t>
            </a:r>
            <a:r>
              <a:rPr lang="en-US" dirty="0" err="1"/>
              <a:t>s:query:replace</a:t>
            </a:r>
            <a:r>
              <a:rPr lang="en-US" dirty="0"/>
              <a:t>:' </a:t>
            </a:r>
            <a:r>
              <a:rPr lang="en-US" dirty="0" err="1"/>
              <a:t>fname</a:t>
            </a:r>
            <a:r>
              <a:rPr lang="en-US" dirty="0"/>
              <a:t> &lt;= replace the first instance of query with replace on each line</a:t>
            </a:r>
          </a:p>
          <a:p>
            <a:r>
              <a:rPr lang="en-US" dirty="0"/>
              <a:t>sed '</a:t>
            </a:r>
            <a:r>
              <a:rPr lang="en-US" dirty="0" err="1"/>
              <a:t>s:query:replace:g</a:t>
            </a:r>
            <a:r>
              <a:rPr lang="en-US" dirty="0"/>
              <a:t>' </a:t>
            </a:r>
            <a:r>
              <a:rPr lang="en-US" dirty="0" err="1"/>
              <a:t>fname</a:t>
            </a:r>
            <a:r>
              <a:rPr lang="en-US" dirty="0"/>
              <a:t> &lt;= replace all instances of query with replace on each line</a:t>
            </a:r>
          </a:p>
          <a:p>
            <a:r>
              <a:rPr lang="en-US" dirty="0"/>
              <a:t>sed 's/</a:t>
            </a:r>
            <a:r>
              <a:rPr lang="en-US" dirty="0" err="1"/>
              <a:t>query:with:colons</a:t>
            </a:r>
            <a:r>
              <a:rPr lang="en-US" dirty="0"/>
              <a:t>/new string/g' </a:t>
            </a:r>
            <a:r>
              <a:rPr lang="en-US" dirty="0" err="1"/>
              <a:t>fname</a:t>
            </a:r>
            <a:r>
              <a:rPr lang="en-US" dirty="0"/>
              <a:t> &lt;= sed doesn't care what delimiter you use</a:t>
            </a:r>
          </a:p>
          <a:p>
            <a:endParaRPr lang="en-US" dirty="0"/>
          </a:p>
          <a:p>
            <a:r>
              <a:rPr lang="en-US" dirty="0"/>
              <a:t>Also supports regex replacement and group capture</a:t>
            </a:r>
          </a:p>
          <a:p>
            <a:r>
              <a:rPr lang="en-US" dirty="0">
                <a:sym typeface="Wingdings" pitchFamily="2" charset="2"/>
              </a:rPr>
              <a:t>echo "1234 </a:t>
            </a:r>
            <a:r>
              <a:rPr lang="en-US" dirty="0" err="1">
                <a:sym typeface="Wingdings" pitchFamily="2" charset="2"/>
              </a:rPr>
              <a:t>yo</a:t>
            </a:r>
            <a:r>
              <a:rPr lang="en-US" dirty="0">
                <a:sym typeface="Wingdings" pitchFamily="2" charset="2"/>
              </a:rPr>
              <a:t> 5678" | sed 's:\([0-9]*\) </a:t>
            </a:r>
            <a:r>
              <a:rPr lang="en-US" dirty="0" err="1">
                <a:sym typeface="Wingdings" pitchFamily="2" charset="2"/>
              </a:rPr>
              <a:t>yo</a:t>
            </a:r>
            <a:r>
              <a:rPr lang="en-US" dirty="0">
                <a:sym typeface="Wingdings" pitchFamily="2" charset="2"/>
              </a:rPr>
              <a:t> \([0-9]*\):\2 </a:t>
            </a:r>
            <a:r>
              <a:rPr lang="en-US" dirty="0" err="1">
                <a:sym typeface="Wingdings" pitchFamily="2" charset="2"/>
              </a:rPr>
              <a:t>yo</a:t>
            </a:r>
            <a:r>
              <a:rPr lang="en-US" dirty="0">
                <a:sym typeface="Wingdings" pitchFamily="2" charset="2"/>
              </a:rPr>
              <a:t> \1:'  5678 </a:t>
            </a:r>
            <a:r>
              <a:rPr lang="en-US" dirty="0" err="1">
                <a:sym typeface="Wingdings" pitchFamily="2" charset="2"/>
              </a:rPr>
              <a:t>yo</a:t>
            </a:r>
            <a:r>
              <a:rPr lang="en-US" dirty="0">
                <a:sym typeface="Wingdings" pitchFamily="2" charset="2"/>
              </a:rPr>
              <a:t> 1234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2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09EF-7F9A-B14A-A046-9CFC90AE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D300-F725-2E48-85AF-BF038ED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dirty="0"/>
              <a:t>: change directory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cd dirname1/dirname2/dirname3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~/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/>
              <a:t>: list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filename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dirname1/dirname2/dirname3/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prefix*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–a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ls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EB8-2332-764A-A845-53FE4B4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3BE-1C4B-7245-A1AA-2180C838F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(man)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r>
              <a:rPr lang="en-US" dirty="0" err="1"/>
              <a:t>awk</a:t>
            </a:r>
            <a:endParaRPr lang="en-US" dirty="0"/>
          </a:p>
          <a:p>
            <a:r>
              <a:rPr lang="en-US" dirty="0"/>
              <a:t>grep</a:t>
            </a:r>
          </a:p>
          <a:p>
            <a:r>
              <a:rPr lang="en-US" dirty="0"/>
              <a:t>sed</a:t>
            </a:r>
          </a:p>
          <a:p>
            <a:r>
              <a:rPr lang="en-US" b="1" dirty="0" err="1"/>
              <a:t>wc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9C72-840B-044A-9066-F3C2A0E12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</a:t>
            </a:r>
          </a:p>
          <a:p>
            <a:r>
              <a:rPr lang="en-US" dirty="0"/>
              <a:t>paste</a:t>
            </a:r>
          </a:p>
          <a:p>
            <a:r>
              <a:rPr lang="en-US" dirty="0"/>
              <a:t>tr</a:t>
            </a:r>
          </a:p>
          <a:p>
            <a:r>
              <a:rPr lang="en-US" dirty="0"/>
              <a:t>sort</a:t>
            </a:r>
          </a:p>
          <a:p>
            <a:r>
              <a:rPr lang="en-US" dirty="0" err="1"/>
              <a:t>uniq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 err="1"/>
              <a:t>xargs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2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2CF8-220E-D546-B215-C7FF03B8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 (word 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FF5-4BB8-8F47-B9CE-A6EB280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count the number of lines in a file</a:t>
            </a:r>
          </a:p>
          <a:p>
            <a:endParaRPr lang="en-US" dirty="0"/>
          </a:p>
          <a:p>
            <a:r>
              <a:rPr lang="en-US" dirty="0" err="1"/>
              <a:t>wc</a:t>
            </a:r>
            <a:r>
              <a:rPr lang="en-US" dirty="0"/>
              <a:t> </a:t>
            </a:r>
            <a:r>
              <a:rPr lang="en-US" dirty="0" err="1"/>
              <a:t>somefile.txt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outputs #lines #words #characters in the file + filename</a:t>
            </a:r>
          </a:p>
          <a:p>
            <a:r>
              <a:rPr lang="en-US" dirty="0" err="1">
                <a:sym typeface="Wingdings" pitchFamily="2" charset="2"/>
              </a:rPr>
              <a:t>wc</a:t>
            </a:r>
            <a:r>
              <a:rPr lang="en-US" dirty="0">
                <a:sym typeface="Wingdings" pitchFamily="2" charset="2"/>
              </a:rPr>
              <a:t> *.</a:t>
            </a:r>
            <a:r>
              <a:rPr lang="en-US" dirty="0" err="1">
                <a:sym typeface="Wingdings" pitchFamily="2" charset="2"/>
              </a:rPr>
              <a:t>pdb</a:t>
            </a:r>
            <a:r>
              <a:rPr lang="en-US" dirty="0">
                <a:sym typeface="Wingdings" pitchFamily="2" charset="2"/>
              </a:rPr>
              <a:t>  reports the counts for each file and the sum of the counts for all files</a:t>
            </a:r>
          </a:p>
          <a:p>
            <a:r>
              <a:rPr lang="en-US" dirty="0" err="1">
                <a:sym typeface="Wingdings" pitchFamily="2" charset="2"/>
              </a:rPr>
              <a:t>wc</a:t>
            </a:r>
            <a:r>
              <a:rPr lang="en-US" dirty="0">
                <a:sym typeface="Wingdings" pitchFamily="2" charset="2"/>
              </a:rPr>
              <a:t> -l –</a:t>
            </a:r>
            <a:r>
              <a:rPr lang="en-US" dirty="0" err="1">
                <a:sym typeface="Wingdings" pitchFamily="2" charset="2"/>
              </a:rPr>
              <a:t>omefile.txt</a:t>
            </a:r>
            <a:r>
              <a:rPr lang="en-US" dirty="0">
                <a:sym typeface="Wingdings" pitchFamily="2" charset="2"/>
              </a:rPr>
              <a:t>  outputs just the #lines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for I in $(ls ); do if [[ $( </a:t>
            </a:r>
            <a:r>
              <a:rPr lang="en-US" dirty="0" err="1">
                <a:sym typeface="Wingdings" pitchFamily="2" charset="2"/>
              </a:rPr>
              <a:t>wc</a:t>
            </a:r>
            <a:r>
              <a:rPr lang="en-US" dirty="0">
                <a:sym typeface="Wingdings" pitchFamily="2" charset="2"/>
              </a:rPr>
              <a:t> –l $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) –eq 0 ]]; then echo file $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is empty; fi;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01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52B1-7E76-634B-9215-B464DAF4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(</a:t>
            </a:r>
            <a:r>
              <a:rPr lang="en-US" dirty="0" err="1"/>
              <a:t>conCATenate</a:t>
            </a:r>
            <a:r>
              <a:rPr lang="en-US" dirty="0"/>
              <a:t> a list of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183A-7BBA-4C42-899F-BF00CBD5E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put the contents of a single file into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 fname1.txt fname2.txt fname3.txt &gt; </a:t>
            </a:r>
            <a:r>
              <a:rPr lang="en-US" dirty="0" err="1"/>
              <a:t>all_three.txt</a:t>
            </a:r>
            <a:endParaRPr lang="en-US" dirty="0"/>
          </a:p>
          <a:p>
            <a:r>
              <a:rPr lang="en-US" dirty="0"/>
              <a:t>for i in $( cat </a:t>
            </a:r>
            <a:r>
              <a:rPr lang="en-US" dirty="0" err="1"/>
              <a:t>pdbs_to_relax.txt</a:t>
            </a:r>
            <a:r>
              <a:rPr lang="en-US" dirty="0"/>
              <a:t> ); ./</a:t>
            </a:r>
            <a:r>
              <a:rPr lang="en-US" dirty="0" err="1"/>
              <a:t>relax_pdb.sh</a:t>
            </a:r>
            <a:r>
              <a:rPr lang="en-US" dirty="0"/>
              <a:t> $</a:t>
            </a:r>
            <a:r>
              <a:rPr lang="en-US" dirty="0" err="1"/>
              <a:t>i</a:t>
            </a:r>
            <a:r>
              <a:rPr lang="en-US" dirty="0"/>
              <a:t> 20; done</a:t>
            </a:r>
          </a:p>
        </p:txBody>
      </p:sp>
    </p:spTree>
    <p:extLst>
      <p:ext uri="{BB962C8B-B14F-4D97-AF65-F5344CB8AC3E}">
        <p14:creationId xmlns:p14="http://schemas.microsoft.com/office/powerpoint/2010/main" val="2267539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3C3B-7CE0-F14B-AA4C-DA381F3D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9594-49A3-3743-9CE3-51380F1B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assemble data from multiple sources for easy iteration in subsequent steps</a:t>
            </a:r>
          </a:p>
          <a:p>
            <a:r>
              <a:rPr lang="en-US" dirty="0"/>
              <a:t>Combine lines of the input files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{1..20}; do echo $</a:t>
            </a:r>
            <a:r>
              <a:rPr lang="en-US" dirty="0" err="1"/>
              <a:t>i</a:t>
            </a:r>
            <a:r>
              <a:rPr lang="en-US" dirty="0"/>
              <a:t>; done &gt; f1.txt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{21..40}; do echo $</a:t>
            </a:r>
            <a:r>
              <a:rPr lang="en-US" dirty="0" err="1"/>
              <a:t>i</a:t>
            </a:r>
            <a:r>
              <a:rPr lang="en-US" dirty="0"/>
              <a:t>; done &gt; f2.txt</a:t>
            </a:r>
          </a:p>
          <a:p>
            <a:r>
              <a:rPr lang="en-US" dirty="0"/>
              <a:t>paste f1.txt f2.txt &gt; f3.txt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1 21</a:t>
            </a:r>
          </a:p>
          <a:p>
            <a:pPr marL="0" indent="0">
              <a:buNone/>
            </a:pPr>
            <a:r>
              <a:rPr lang="en-US" dirty="0"/>
              <a:t>2 22</a:t>
            </a:r>
          </a:p>
          <a:p>
            <a:pPr marL="0" indent="0">
              <a:buNone/>
            </a:pPr>
            <a:r>
              <a:rPr lang="en-US" dirty="0"/>
              <a:t>3 23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64961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DDE-3846-2144-80C3-D8EDBE95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5EC3-580D-8B40-AB66-FE3AC6F6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to iterate over lines of a file in a for loop:</a:t>
            </a:r>
          </a:p>
          <a:p>
            <a:endParaRPr lang="en-US" dirty="0"/>
          </a:p>
          <a:p>
            <a:r>
              <a:rPr lang="en-US" dirty="0"/>
              <a:t>IFS=$'\n'</a:t>
            </a:r>
          </a:p>
          <a:p>
            <a:endParaRPr lang="en-US" dirty="0"/>
          </a:p>
          <a:p>
            <a:r>
              <a:rPr lang="en-US" dirty="0"/>
              <a:t>So with f3.txt from before: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$( cat f3.txt ); do v1=$( echo $</a:t>
            </a:r>
            <a:r>
              <a:rPr lang="en-US" dirty="0" err="1"/>
              <a:t>i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'{print $1}' ); v2=$( echo $</a:t>
            </a:r>
            <a:r>
              <a:rPr lang="en-US" dirty="0" err="1"/>
              <a:t>i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'{print $2}'); echo Received values $v1 $v2; done</a:t>
            </a:r>
          </a:p>
        </p:txBody>
      </p:sp>
    </p:spTree>
    <p:extLst>
      <p:ext uri="{BB962C8B-B14F-4D97-AF65-F5344CB8AC3E}">
        <p14:creationId xmlns:p14="http://schemas.microsoft.com/office/powerpoint/2010/main" val="1395350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EB8-2332-764A-A845-53FE4B43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3BE-1C4B-7245-A1AA-2180C838F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(man)</a:t>
            </a:r>
          </a:p>
          <a:p>
            <a:r>
              <a:rPr lang="en-US" dirty="0"/>
              <a:t>head</a:t>
            </a:r>
          </a:p>
          <a:p>
            <a:r>
              <a:rPr lang="en-US" dirty="0"/>
              <a:t>tail</a:t>
            </a:r>
          </a:p>
          <a:p>
            <a:r>
              <a:rPr lang="en-US" dirty="0" err="1"/>
              <a:t>awk</a:t>
            </a:r>
            <a:endParaRPr lang="en-US" dirty="0"/>
          </a:p>
          <a:p>
            <a:r>
              <a:rPr lang="en-US" dirty="0"/>
              <a:t>grep</a:t>
            </a:r>
          </a:p>
          <a:p>
            <a:r>
              <a:rPr lang="en-US" dirty="0"/>
              <a:t>sed</a:t>
            </a:r>
          </a:p>
          <a:p>
            <a:r>
              <a:rPr lang="en-US" dirty="0" err="1"/>
              <a:t>wc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59C72-840B-044A-9066-F3C2A0E12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cat</a:t>
            </a:r>
          </a:p>
          <a:p>
            <a:r>
              <a:rPr lang="en-US" dirty="0"/>
              <a:t>paste</a:t>
            </a:r>
          </a:p>
          <a:p>
            <a:r>
              <a:rPr lang="en-US" b="1" dirty="0"/>
              <a:t>tr</a:t>
            </a:r>
          </a:p>
          <a:p>
            <a:r>
              <a:rPr lang="en-US" dirty="0"/>
              <a:t>sort</a:t>
            </a:r>
          </a:p>
          <a:p>
            <a:r>
              <a:rPr lang="en-US" dirty="0" err="1"/>
              <a:t>uniq</a:t>
            </a:r>
            <a:endParaRPr lang="en-US" dirty="0"/>
          </a:p>
          <a:p>
            <a:r>
              <a:rPr lang="en-US" dirty="0"/>
              <a:t>find</a:t>
            </a:r>
          </a:p>
          <a:p>
            <a:r>
              <a:rPr lang="en-US" dirty="0" err="1"/>
              <a:t>xargs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23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4A52-CF08-4C43-B466-6BBF1C2F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AA08-1223-1F4C-93B8-DDEFC96D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Replace</a:t>
            </a:r>
          </a:p>
          <a:p>
            <a:r>
              <a:rPr lang="en-US" dirty="0"/>
              <a:t>Replace one single character in a stream with another single character</a:t>
            </a:r>
          </a:p>
          <a:p>
            <a:r>
              <a:rPr lang="en-US" dirty="0"/>
              <a:t>Worse than sed</a:t>
            </a:r>
          </a:p>
          <a:p>
            <a:r>
              <a:rPr lang="en-US" dirty="0"/>
              <a:t>EXCEPT</a:t>
            </a:r>
          </a:p>
          <a:p>
            <a:r>
              <a:rPr lang="en-US" dirty="0"/>
              <a:t>You can replace newline</a:t>
            </a:r>
          </a:p>
          <a:p>
            <a:r>
              <a:rPr lang="en-US" dirty="0"/>
              <a:t>Narrow focus: replace newlines with something else (like a space)</a:t>
            </a:r>
          </a:p>
        </p:txBody>
      </p:sp>
    </p:spTree>
    <p:extLst>
      <p:ext uri="{BB962C8B-B14F-4D97-AF65-F5344CB8AC3E}">
        <p14:creationId xmlns:p14="http://schemas.microsoft.com/office/powerpoint/2010/main" val="418947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65D8-0444-ED43-9B5E-F029DA3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0921-2ECD-9048-BCC5-CF78A406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sort the lines of a file based on a particular field</a:t>
            </a:r>
          </a:p>
          <a:p>
            <a:r>
              <a:rPr lang="en-US" dirty="0"/>
              <a:t>E.g. rank the structures in a score file by their energy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sort –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score.sc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head –n 15  </a:t>
            </a:r>
            <a:r>
              <a:rPr lang="en-US" dirty="0"/>
              <a:t>&lt;= get the 15 lowest energy structures</a:t>
            </a:r>
          </a:p>
        </p:txBody>
      </p:sp>
    </p:spTree>
    <p:extLst>
      <p:ext uri="{BB962C8B-B14F-4D97-AF65-F5344CB8AC3E}">
        <p14:creationId xmlns:p14="http://schemas.microsoft.com/office/powerpoint/2010/main" val="2979688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D3B8-829B-E04C-8155-EAE0C654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84EA-9FCC-BA43-B5B3-2BB2ADA6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get rid of duplicates after using sort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filelist.txt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sort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230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070-029D-0E4E-8905-864C27A2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B97F-FD49-2E4A-BF98-B03175B0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for a particular directory, list all the files contained in all its subdirectories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 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/core/scoring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$(find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/core/scoring | grep ".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fwd.hh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 do newname=$( 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sed 's:.fwd.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forward.hh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:'); mv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$newname; done</a:t>
            </a:r>
          </a:p>
        </p:txBody>
      </p:sp>
    </p:spTree>
    <p:extLst>
      <p:ext uri="{BB962C8B-B14F-4D97-AF65-F5344CB8AC3E}">
        <p14:creationId xmlns:p14="http://schemas.microsoft.com/office/powerpoint/2010/main" val="41348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3200-B428-F342-8BED-5AE6BF88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3A33-8736-D54B-8E39-0E8EF5AF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alt_fname.txt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 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-r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dst_dir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cp fname1.txt fname2.txt fname3.txt fname4.txt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dst_dir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new_filename.txt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fname1.txt fname2.txt fname3.txt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dest_dir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mv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fname.txt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150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6A18-8509-594B-A874-B91119B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9E7A-3B7B-244F-A0B6-D85581F2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purpose: pipe the output of one stream into the argument list for another process</a:t>
            </a:r>
          </a:p>
          <a:p>
            <a:pPr lvl="1"/>
            <a:r>
              <a:rPr lang="en-US" dirty="0"/>
              <a:t>Actually very good at this</a:t>
            </a:r>
          </a:p>
          <a:p>
            <a:pPr lvl="1"/>
            <a:r>
              <a:rPr lang="en-US" dirty="0"/>
              <a:t>Pipes can get umm… </a:t>
            </a:r>
            <a:r>
              <a:rPr lang="en-US" i="1" dirty="0"/>
              <a:t>backed up</a:t>
            </a:r>
          </a:p>
          <a:p>
            <a:pPr lvl="1"/>
            <a:r>
              <a:rPr lang="en-US" dirty="0" err="1"/>
              <a:t>xargs</a:t>
            </a:r>
            <a:r>
              <a:rPr lang="en-US" dirty="0"/>
              <a:t> will let you pipe very long argument lists into other processes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 . | grep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czf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all_my_pdbs.tar.gz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create a .</a:t>
            </a:r>
            <a:r>
              <a:rPr lang="en-US" dirty="0" err="1"/>
              <a:t>tar.gz</a:t>
            </a:r>
            <a:r>
              <a:rPr lang="en-US" dirty="0"/>
              <a:t> of all the </a:t>
            </a:r>
            <a:r>
              <a:rPr lang="en-US" dirty="0" err="1"/>
              <a:t>pdb</a:t>
            </a:r>
            <a:r>
              <a:rPr lang="en-US" dirty="0"/>
              <a:t> files in all subdirectories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find . | grep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rm </a:t>
            </a:r>
            <a:r>
              <a:rPr lang="en-US" dirty="0"/>
              <a:t>&lt;= delete all the </a:t>
            </a:r>
            <a:r>
              <a:rPr lang="en-US" dirty="0" err="1"/>
              <a:t>pdbs</a:t>
            </a:r>
            <a:r>
              <a:rPr lang="en-US" dirty="0"/>
              <a:t> in all subdirectories</a:t>
            </a:r>
          </a:p>
          <a:p>
            <a:pPr lvl="1"/>
            <a:r>
              <a:rPr lang="en-US" dirty="0"/>
              <a:t>Alternative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$( find . | grep 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en-US" dirty="0"/>
              <a:t> may fail if there are too many </a:t>
            </a:r>
            <a:r>
              <a:rPr lang="en-US" dirty="0" err="1"/>
              <a:t>pdbs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30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44FE-2A1D-C84D-90F1-BAB7C3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this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2A2F-39D6-D748-9FA2-726CB163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sort -n -k2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cst_rescore.sc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| head -n 32 | grep combined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'{print $NF}' | sed 's/_0001$/.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\*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/' | sed 's/^/grep -h /' | source /dev/stdin |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cvzf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pdbs.tarbomb.gz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cs typeface="Consolas" panose="020B0609020204030204" pitchFamily="49" charset="0"/>
              </a:rPr>
              <a:t>(Command courtesy of Steven Lewis)</a:t>
            </a:r>
          </a:p>
        </p:txBody>
      </p:sp>
    </p:spTree>
    <p:extLst>
      <p:ext uri="{BB962C8B-B14F-4D97-AF65-F5344CB8AC3E}">
        <p14:creationId xmlns:p14="http://schemas.microsoft.com/office/powerpoint/2010/main" val="3334133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44FE-2A1D-C84D-90F1-BAB7C3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2A2F-39D6-D748-9FA2-726CB163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Andrew Leaver-Fay</a:t>
            </a:r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51AF-1B05-DF4A-A340-ED0EF750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749-49A0-5746-BD34-F101F91E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/>
              <a:t>: make a directory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existing_dir1/existing_dir2/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new_dirname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dirty="0"/>
              <a:t>: remove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fname1.txt fname2.txt fname3.txt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prefix*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*suffix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rm –rf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dirty="0"/>
              <a:t>: remove directory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dirname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51AF-1B05-DF4A-A340-ED0EF750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749-49A0-5746-BD34-F101F91E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history</a:t>
            </a:r>
          </a:p>
          <a:p>
            <a:pPr lvl="1"/>
            <a:r>
              <a:rPr lang="en-US" dirty="0"/>
              <a:t>Print all the commands you have run (or the last X commands, as specified by HISTSIZE)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ln -s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ln -s /path/to/some/distant/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ln -s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orig_fname.txt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aliased_fname.txt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/>
              <a:t>: "change mode"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"read write &amp; execute" = 1*4 + 1*2 + 1*1 = 7</a:t>
            </a:r>
          </a:p>
          <a:p>
            <a:pPr lvl="1"/>
            <a:r>
              <a:rPr lang="en-US" dirty="0"/>
              <a:t>"read &amp; execute" = 1*4 + 0*2 + 1*1 = 5</a:t>
            </a:r>
          </a:p>
          <a:p>
            <a:pPr lvl="1"/>
            <a:r>
              <a:rPr lang="en-US" dirty="0"/>
              <a:t>Users: "me, my group, the world";  755 (I have </a:t>
            </a:r>
            <a:r>
              <a:rPr lang="en-US" dirty="0" err="1"/>
              <a:t>rwx</a:t>
            </a:r>
            <a:r>
              <a:rPr lang="en-US" dirty="0"/>
              <a:t>, my team has </a:t>
            </a:r>
            <a:r>
              <a:rPr lang="en-US" dirty="0" err="1"/>
              <a:t>rx</a:t>
            </a:r>
            <a:r>
              <a:rPr lang="en-US" dirty="0"/>
              <a:t>, the world has </a:t>
            </a:r>
            <a:r>
              <a:rPr lang="en-US" dirty="0" err="1"/>
              <a:t>rx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644</a:t>
            </a:r>
          </a:p>
          <a:p>
            <a:pPr lvl="2"/>
            <a:r>
              <a:rPr lang="en-US" dirty="0"/>
              <a:t>600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E8BD-D12A-BE45-9619-E260BF8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8E71-7F24-FE4C-9525-593F83E7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alias:</a:t>
            </a:r>
          </a:p>
          <a:p>
            <a:pPr lvl="1"/>
            <a:r>
              <a:rPr lang="en-US" dirty="0"/>
              <a:t>alias </a:t>
            </a:r>
            <a:r>
              <a:rPr lang="en-US" dirty="0" err="1"/>
              <a:t>newcmd</a:t>
            </a:r>
            <a:r>
              <a:rPr lang="en-US" dirty="0"/>
              <a:t>="</a:t>
            </a:r>
            <a:r>
              <a:rPr lang="en-US" dirty="0" err="1"/>
              <a:t>othercmd</a:t>
            </a:r>
            <a:r>
              <a:rPr lang="en-US" dirty="0"/>
              <a:t> –some-argument –some-other-argument"</a:t>
            </a:r>
          </a:p>
          <a:p>
            <a:pPr lvl="1"/>
            <a:r>
              <a:rPr lang="en-US" dirty="0"/>
              <a:t>alias </a:t>
            </a:r>
            <a:r>
              <a:rPr lang="en-US" dirty="0" err="1"/>
              <a:t>ll</a:t>
            </a:r>
            <a:r>
              <a:rPr lang="en-US" dirty="0"/>
              <a:t>="ls -l"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6C9D-8175-E046-B983-24F6685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BB09-1864-C049-91B4-4A12D7D5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= assignment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=3</a:t>
            </a:r>
          </a:p>
          <a:p>
            <a:r>
              <a:rPr lang="en-US" dirty="0"/>
              <a:t>Access: $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${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hello$somevar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hello$somevar.txt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hello${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}goodbye</a:t>
            </a:r>
          </a:p>
          <a:p>
            <a:r>
              <a:rPr lang="en-US" dirty="0"/>
              <a:t>Permanence?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Inside a script, save a variable so that it does not disappear when the script exits</a:t>
            </a:r>
          </a:p>
          <a:p>
            <a:pPr lvl="2"/>
            <a:r>
              <a:rPr lang="en-US" dirty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26623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6C9D-8175-E046-B983-24F6685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BB09-1864-C049-91B4-4A12D7D5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honorific="doctor"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"hello good $honorific"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echo 'hello good $honorific'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'$1 == "best" {print "'$honorific', you have won!"}'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result_file.txt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2E3E8"/>
      </a:lt2>
      <a:accent1>
        <a:srgbClr val="B4A047"/>
      </a:accent1>
      <a:accent2>
        <a:srgbClr val="B16A3B"/>
      </a:accent2>
      <a:accent3>
        <a:srgbClr val="C34D4F"/>
      </a:accent3>
      <a:accent4>
        <a:srgbClr val="B13B6F"/>
      </a:accent4>
      <a:accent5>
        <a:srgbClr val="C34DB2"/>
      </a:accent5>
      <a:accent6>
        <a:srgbClr val="913BB1"/>
      </a:accent6>
      <a:hlink>
        <a:srgbClr val="C551A1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2751</Words>
  <Application>Microsoft Macintosh PowerPoint</Application>
  <PresentationFormat>Widescreen</PresentationFormat>
  <Paragraphs>349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Century Schoolbook</vt:lpstr>
      <vt:lpstr>Consolas</vt:lpstr>
      <vt:lpstr>Franklin Gothic Book</vt:lpstr>
      <vt:lpstr>Garamond</vt:lpstr>
      <vt:lpstr>SavonVTI</vt:lpstr>
      <vt:lpstr>Bash Scripting</vt:lpstr>
      <vt:lpstr>BASH</vt:lpstr>
      <vt:lpstr>Simple Commands</vt:lpstr>
      <vt:lpstr>Simple Commands</vt:lpstr>
      <vt:lpstr>Simple Commands</vt:lpstr>
      <vt:lpstr>Simple Commands</vt:lpstr>
      <vt:lpstr>Simple Commands</vt:lpstr>
      <vt:lpstr>Variables</vt:lpstr>
      <vt:lpstr>Variables</vt:lpstr>
      <vt:lpstr>Iteration</vt:lpstr>
      <vt:lpstr>Conditional logic</vt:lpstr>
      <vt:lpstr>Output redirection</vt:lpstr>
      <vt:lpstr>Output redirection</vt:lpstr>
      <vt:lpstr>Sub commands</vt:lpstr>
      <vt:lpstr>The background</vt:lpstr>
      <vt:lpstr>Chaining</vt:lpstr>
      <vt:lpstr>Bash scripts</vt:lpstr>
      <vt:lpstr>Bash scripts</vt:lpstr>
      <vt:lpstr>.bashrc, .bash_profile</vt:lpstr>
      <vt:lpstr>Lab</vt:lpstr>
      <vt:lpstr>Shell-Fu</vt:lpstr>
      <vt:lpstr>Replace a manual task with a single, multi-step bash command</vt:lpstr>
      <vt:lpstr>Unix tools</vt:lpstr>
      <vt:lpstr>MAN (manual)</vt:lpstr>
      <vt:lpstr>HEAD</vt:lpstr>
      <vt:lpstr>TAIL</vt:lpstr>
      <vt:lpstr>AWK</vt:lpstr>
      <vt:lpstr>GREP (GNU regular expression parser)</vt:lpstr>
      <vt:lpstr>SED (stream editor)</vt:lpstr>
      <vt:lpstr>Unix tools</vt:lpstr>
      <vt:lpstr>WC (word count)</vt:lpstr>
      <vt:lpstr>CAT (conCATenate a list of files)</vt:lpstr>
      <vt:lpstr>PASTE</vt:lpstr>
      <vt:lpstr>Interlude: IFS</vt:lpstr>
      <vt:lpstr>Unix tools</vt:lpstr>
      <vt:lpstr>TR</vt:lpstr>
      <vt:lpstr>SORT</vt:lpstr>
      <vt:lpstr>UNIQ</vt:lpstr>
      <vt:lpstr>FIND</vt:lpstr>
      <vt:lpstr>XARGS</vt:lpstr>
      <vt:lpstr>So what does this do?</vt:lpstr>
      <vt:lpstr>Slide Credit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Shell-Fu</dc:title>
  <dc:creator>Leaver-Fay, Andrew</dc:creator>
  <cp:lastModifiedBy>Deniz Akpinaroglu</cp:lastModifiedBy>
  <cp:revision>19</cp:revision>
  <dcterms:created xsi:type="dcterms:W3CDTF">2020-06-04T00:41:50Z</dcterms:created>
  <dcterms:modified xsi:type="dcterms:W3CDTF">2023-06-13T04:09:19Z</dcterms:modified>
</cp:coreProperties>
</file>