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1527" r:id="rId4"/>
    <p:sldId id="1538" r:id="rId5"/>
    <p:sldId id="1539" r:id="rId6"/>
    <p:sldId id="152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15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5"/>
    <p:restoredTop sz="91358"/>
  </p:normalViewPr>
  <p:slideViewPr>
    <p:cSldViewPr snapToGrid="0">
      <p:cViewPr>
        <p:scale>
          <a:sx n="75" d="100"/>
          <a:sy n="75" d="100"/>
        </p:scale>
        <p:origin x="18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C143-A541-7D4B-AB3E-2BEDCF73AC5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BF990-CADC-D14E-AA8C-B9C86450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bfdab424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bfdab424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9b3e98a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9b3e98a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49b3e98a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49b3e98a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9b3e98a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49b3e98a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49b3e98a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49b3e98a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49b3e98a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49b3e98a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57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fdab424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bfdab424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98fe94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98fe94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4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fdab424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bfdab424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2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9b3e98aa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9b3e98aa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49b3e98a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49b3e98a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49b3e98aa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49b3e98aa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9b3e98a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49b3e98aa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9b3e98aa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49b3e98aa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7D75-594B-D5B7-2B99-DEB03A67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FA39F-83B5-F2AB-FD98-367E295C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8326-2653-F00A-64E1-58000D0F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3B32-DC13-87BD-4AD3-CCF2C91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C1D4-FED1-ECE3-2219-0C804726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C2B5-7B9F-4AA1-0C0D-8E404FC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B8697-F1C4-22AC-2AB2-699DE27E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8D97-2297-D543-1E75-035F41B6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7008-C93C-FFF1-7BC9-ACAF44A0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1FB0-E352-1BAD-D0D9-BF782164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3C7D2-E3E5-B085-ED1B-837EE92A9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34983-075E-4CE3-703A-05D183A5F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F8AC-FC97-36DE-994C-A4EC368E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A0D6-4DB8-E8D9-8A69-E52899ED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5995-1C8C-EBF5-059B-325B960B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520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397E-C6E4-7A6C-DD63-D037328C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FEF9-922B-DE85-3841-59DF0FF9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1AD3-6A80-1EFC-647A-FA162EA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5436-6E00-F85D-3BAA-00C7DB93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D7E4-4BA8-CE50-DD5B-0539383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13-248A-0B4D-064D-F0C19F00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BC62-42E7-344B-3DBB-4A9AD8DD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B166-22DE-38F6-3586-9C5D0CC9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38B9-F9B5-C20A-4722-62823761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ECB1-90E6-B8E7-0F14-9532856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F85D-7393-E58B-8C82-0B4218C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7F75-1B49-5282-EE6D-EAA2536EC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26003-8EB2-107F-6FFE-913062BB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2ED27-0E0B-CC17-291A-D75EFC42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6078-D31D-963E-F2CB-98964CA2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9E77-39A8-1F48-9A30-3D4E61FA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8567-D31E-6ABB-1750-6738E356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516CD-01A4-614D-E447-38612D5E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EA36-8CC4-A2DC-D608-0C002EA6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575E-F1DF-67E6-EEE4-3FE18FA6A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B390A-EE74-0739-ABC6-28EC966E3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762C7-2284-0436-7475-9599312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E9F2-5D4A-5738-7F53-BBD657D9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C7CD3-7A2E-091E-134B-6EC98890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3981-8423-9935-8A74-A8A371E0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A6F9D-B499-7656-B8F3-CF4AA917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FC743-7948-B2EF-C6D5-E6B33C4B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68B17-B401-EDBA-4FF0-92E4C401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4900D-2D81-4A94-A74F-7FFA05B1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D328D-407B-8824-4FDA-5475EC15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7FAF-B96E-2941-0DF5-DA91EC16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02B-8D29-AFA6-A874-60B52486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34F9-25C2-EEA2-954A-7890A6B1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5260F-2A3A-F5B3-AAE6-0EB996F48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5F3E7-10BD-FB0C-1B26-D457431F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EE443-7D76-9F61-1FA5-033F3A7C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2082-9E8A-BD85-BAB2-AB17938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2E45-4E14-2FE2-6F9C-5D60B00F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1A637-D544-E52C-4C63-B0314E3FF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85483-C75A-2A69-608E-EDFA2547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8C244-FDB7-32B8-D6CD-348B406F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49916-CFB3-43F6-E4B7-432B16B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44A96-A084-7326-36C3-91444E6A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BDDC6-2EF4-67A3-ACFD-74AEC0BC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E39A-6449-D7CE-6386-E000434A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4592-4D00-C232-4BD9-53477C23E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7798-8B99-AB42-830D-F95F076E3EC3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DAE0-524D-4EC0-E18A-443C030A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8B9A-3AE6-D659-E4F1-3314343C3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CD36-4F00-FE47-8C68-5515CD4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i.org/10.1016/j.patter.2020.10014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3664-EADF-57ED-4DD0-C5FB29B42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Hallucinating protein backbones and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E6A88-18D8-DE74-6BE7-F4ABDBF48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ColabDesign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3295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t="26326"/>
          <a:stretch/>
        </p:blipFill>
        <p:spPr>
          <a:xfrm>
            <a:off x="234463" y="586153"/>
            <a:ext cx="11373104" cy="55770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0" y="6324401"/>
            <a:ext cx="449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Slide credit: Sergey Ovchinnikov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/>
              <a:t>Can we use AlphaFold to design functional proteins?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294967295"/>
          </p:nvPr>
        </p:nvSpPr>
        <p:spPr>
          <a:xfrm>
            <a:off x="1200400" y="1364600"/>
            <a:ext cx="97912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There are 4 particularly interesting design cases:</a:t>
            </a:r>
            <a:endParaRPr>
              <a:solidFill>
                <a:schemeClr val="dk1"/>
              </a:solidFill>
            </a:endParaRPr>
          </a:p>
          <a:p>
            <a:pPr marL="609585" indent="-457189">
              <a:spcBef>
                <a:spcPts val="1600"/>
              </a:spcBef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Designing protein sequences onto fixed backbones</a:t>
            </a:r>
            <a:endParaRPr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Designing new backbone geometries</a:t>
            </a:r>
            <a:endParaRPr>
              <a:solidFill>
                <a:schemeClr val="dk1"/>
              </a:solidFill>
            </a:endParaRPr>
          </a:p>
          <a:p>
            <a:pPr marL="1219170" lvl="1" indent="-457189">
              <a:spcBef>
                <a:spcPts val="0"/>
              </a:spcBef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Designing new binders</a:t>
            </a:r>
            <a:endParaRPr>
              <a:solidFill>
                <a:schemeClr val="dk1"/>
              </a:solidFill>
            </a:endParaRPr>
          </a:p>
          <a:p>
            <a:pPr marL="1219170" lvl="1" indent="-457189">
              <a:spcBef>
                <a:spcPts val="0"/>
              </a:spcBef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Designing new scaffolds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/>
              <a:t>Can we use AlphaFold to design functional proteins?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294967295"/>
          </p:nvPr>
        </p:nvSpPr>
        <p:spPr>
          <a:xfrm>
            <a:off x="1200400" y="1364600"/>
            <a:ext cx="99780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There are 4 particularly interesting design cases:</a:t>
            </a:r>
            <a:endParaRPr>
              <a:solidFill>
                <a:schemeClr val="dk1"/>
              </a:solidFill>
            </a:endParaRPr>
          </a:p>
          <a:p>
            <a:pPr marL="609585" indent="-457189">
              <a:spcBef>
                <a:spcPts val="1600"/>
              </a:spcBef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Fixed backbone hallucination (design sequence on fixed backbone)</a:t>
            </a:r>
            <a:endParaRPr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Free backbone hallucination (design a backbone with no constraint)</a:t>
            </a:r>
            <a:endParaRPr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Binder hallucination (design a protein that binds target)</a:t>
            </a:r>
            <a:endParaRPr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Constrained hallucination (design a protein that scaffolds a motif)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Hallucination Demonstration via ColabDesign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/>
              <a:t>ColabDesign Demonstration</a:t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1031184" y="1130751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22"/>
          <p:cNvSpPr/>
          <p:nvPr/>
        </p:nvSpPr>
        <p:spPr>
          <a:xfrm>
            <a:off x="1031184" y="4810884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22"/>
          <p:cNvSpPr/>
          <p:nvPr/>
        </p:nvSpPr>
        <p:spPr>
          <a:xfrm>
            <a:off x="5514633" y="5014091"/>
            <a:ext cx="659600" cy="29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4294967295"/>
          </p:nvPr>
        </p:nvSpPr>
        <p:spPr>
          <a:xfrm>
            <a:off x="1200400" y="1364600"/>
            <a:ext cx="97912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search </a:t>
            </a:r>
            <a:r>
              <a:rPr lang="en" i="1">
                <a:solidFill>
                  <a:schemeClr val="dk1"/>
                </a:solidFill>
              </a:rPr>
              <a:t>“colabdesign”</a:t>
            </a:r>
            <a:r>
              <a:rPr lang="en">
                <a:solidFill>
                  <a:schemeClr val="dk1"/>
                </a:solidFill>
              </a:rPr>
              <a:t> or go to </a:t>
            </a:r>
            <a:endParaRPr>
              <a:solidFill>
                <a:schemeClr val="dk1"/>
              </a:solidFill>
            </a:endParaRPr>
          </a:p>
          <a:p>
            <a:pPr marL="0" indent="0" algn="ctr">
              <a:spcBef>
                <a:spcPts val="1600"/>
              </a:spcBef>
              <a:buNone/>
            </a:pPr>
            <a:r>
              <a:rPr lang="en">
                <a:solidFill>
                  <a:srgbClr val="1155CC"/>
                </a:solidFill>
              </a:rPr>
              <a:t>https://github.com/sokrypton/ColabDesign</a:t>
            </a:r>
            <a:endParaRPr>
              <a:solidFill>
                <a:srgbClr val="1155CC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Slide Credit</a:t>
            </a:r>
            <a:endParaRPr dirty="0"/>
          </a:p>
        </p:txBody>
      </p:sp>
      <p:sp>
        <p:nvSpPr>
          <p:cNvPr id="108" name="Google Shape;108;p22"/>
          <p:cNvSpPr/>
          <p:nvPr/>
        </p:nvSpPr>
        <p:spPr>
          <a:xfrm>
            <a:off x="1031184" y="1130751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22"/>
          <p:cNvSpPr/>
          <p:nvPr/>
        </p:nvSpPr>
        <p:spPr>
          <a:xfrm>
            <a:off x="1031184" y="4810884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22"/>
          <p:cNvSpPr/>
          <p:nvPr/>
        </p:nvSpPr>
        <p:spPr>
          <a:xfrm>
            <a:off x="5514633" y="5014091"/>
            <a:ext cx="659600" cy="29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4294967295"/>
          </p:nvPr>
        </p:nvSpPr>
        <p:spPr>
          <a:xfrm>
            <a:off x="1200400" y="1364600"/>
            <a:ext cx="97912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Deniz </a:t>
            </a:r>
            <a:r>
              <a:rPr lang="en-US" dirty="0" err="1">
                <a:solidFill>
                  <a:schemeClr val="dk1"/>
                </a:solidFill>
              </a:rPr>
              <a:t>Akpinaroglu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We covered </a:t>
            </a:r>
            <a:r>
              <a:rPr lang="en" dirty="0" err="1"/>
              <a:t>ProteinMPNN</a:t>
            </a:r>
            <a:endParaRPr dirty="0"/>
          </a:p>
        </p:txBody>
      </p:sp>
      <p:pic>
        <p:nvPicPr>
          <p:cNvPr id="352" name="Google Shape;3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34" y="1270201"/>
            <a:ext cx="9267535" cy="558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/>
          <p:nvPr/>
        </p:nvSpPr>
        <p:spPr>
          <a:xfrm>
            <a:off x="1031184" y="1130751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4" name="Google Shape;354;p29"/>
          <p:cNvSpPr/>
          <p:nvPr/>
        </p:nvSpPr>
        <p:spPr>
          <a:xfrm>
            <a:off x="1031184" y="4810884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29"/>
          <p:cNvSpPr/>
          <p:nvPr/>
        </p:nvSpPr>
        <p:spPr>
          <a:xfrm>
            <a:off x="5514633" y="5014091"/>
            <a:ext cx="659600" cy="29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 l="29363" r="58089" b="70035"/>
          <a:stretch/>
        </p:blipFill>
        <p:spPr>
          <a:xfrm>
            <a:off x="2026233" y="763601"/>
            <a:ext cx="1443067" cy="18261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7889200" y="6094400"/>
            <a:ext cx="4302800" cy="7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1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Gao, Mahajan, Sulam &amp; Gray </a:t>
            </a:r>
            <a:r>
              <a:rPr lang="en" sz="1733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r>
              <a:rPr lang="en" sz="1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2020</a:t>
            </a:r>
            <a:endParaRPr sz="17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</a:pPr>
            <a:r>
              <a:rPr lang="en" sz="1467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https://doi.org/10.1016/j.patter.2020.100142</a:t>
            </a:r>
            <a:endParaRPr sz="1467" u="sng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sz="1467"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l="43272" r="27330" b="79665"/>
          <a:stretch/>
        </p:blipFill>
        <p:spPr>
          <a:xfrm>
            <a:off x="4501867" y="679701"/>
            <a:ext cx="3381035" cy="123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l="73198" r="3241" b="71102"/>
          <a:stretch/>
        </p:blipFill>
        <p:spPr>
          <a:xfrm>
            <a:off x="9136001" y="892034"/>
            <a:ext cx="2709631" cy="17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 l="81961" t="28834" r="2713" b="38507"/>
          <a:stretch/>
        </p:blipFill>
        <p:spPr>
          <a:xfrm>
            <a:off x="9687533" y="3117267"/>
            <a:ext cx="1762467" cy="199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l="79150" t="61899" r="4904" b="7212"/>
          <a:stretch/>
        </p:blipFill>
        <p:spPr>
          <a:xfrm>
            <a:off x="7187967" y="4212067"/>
            <a:ext cx="1833800" cy="188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5"/>
          <p:cNvPicPr preferRelativeResize="0"/>
          <p:nvPr/>
        </p:nvPicPr>
        <p:blipFill rotWithShape="1">
          <a:blip r:embed="rId3">
            <a:alphaModFix/>
          </a:blip>
          <a:srcRect l="29670" t="60924" r="29674" b="4261"/>
          <a:stretch/>
        </p:blipFill>
        <p:spPr>
          <a:xfrm>
            <a:off x="1933485" y="4674934"/>
            <a:ext cx="4675900" cy="212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5"/>
          <p:cNvPicPr preferRelativeResize="0"/>
          <p:nvPr/>
        </p:nvPicPr>
        <p:blipFill rotWithShape="1">
          <a:blip r:embed="rId3">
            <a:alphaModFix/>
          </a:blip>
          <a:srcRect l="25083" t="28657" r="55626" b="37895"/>
          <a:stretch/>
        </p:blipFill>
        <p:spPr>
          <a:xfrm>
            <a:off x="-192433" y="2505833"/>
            <a:ext cx="2218664" cy="203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>
            <a:off x="4196333" y="4544067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" name="Google Shape;301;p25"/>
          <p:cNvSpPr/>
          <p:nvPr/>
        </p:nvSpPr>
        <p:spPr>
          <a:xfrm>
            <a:off x="5766200" y="4441900"/>
            <a:ext cx="659600" cy="5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02" name="Google Shape;302;p25"/>
          <p:cNvPicPr preferRelativeResize="0"/>
          <p:nvPr/>
        </p:nvPicPr>
        <p:blipFill rotWithShape="1">
          <a:blip r:embed="rId3">
            <a:alphaModFix/>
          </a:blip>
          <a:srcRect l="50977" t="23276" r="26928" b="38769"/>
          <a:stretch/>
        </p:blipFill>
        <p:spPr>
          <a:xfrm>
            <a:off x="4508151" y="2320450"/>
            <a:ext cx="2541131" cy="231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/>
          <p:nvPr/>
        </p:nvSpPr>
        <p:spPr>
          <a:xfrm>
            <a:off x="5658433" y="2260951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" name="Google Shape;304;p25"/>
          <p:cNvSpPr/>
          <p:nvPr/>
        </p:nvSpPr>
        <p:spPr>
          <a:xfrm>
            <a:off x="6928700" y="2589717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" name="Google Shape;305;p25"/>
          <p:cNvSpPr/>
          <p:nvPr/>
        </p:nvSpPr>
        <p:spPr>
          <a:xfrm>
            <a:off x="6784233" y="3400884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6" name="Google Shape;306;p25"/>
          <p:cNvSpPr/>
          <p:nvPr/>
        </p:nvSpPr>
        <p:spPr>
          <a:xfrm>
            <a:off x="6477084" y="4212051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25"/>
          <p:cNvSpPr/>
          <p:nvPr/>
        </p:nvSpPr>
        <p:spPr>
          <a:xfrm>
            <a:off x="4006617" y="2589717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" name="Google Shape;308;p25"/>
          <p:cNvSpPr/>
          <p:nvPr/>
        </p:nvSpPr>
        <p:spPr>
          <a:xfrm>
            <a:off x="4137884" y="3632317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25"/>
          <p:cNvSpPr/>
          <p:nvPr/>
        </p:nvSpPr>
        <p:spPr>
          <a:xfrm>
            <a:off x="4508151" y="4212051"/>
            <a:ext cx="659600" cy="6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" name="Google Shape;310;p25"/>
          <p:cNvSpPr/>
          <p:nvPr/>
        </p:nvSpPr>
        <p:spPr>
          <a:xfrm>
            <a:off x="5848067" y="4314068"/>
            <a:ext cx="659600" cy="76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11" name="Google Shape;311;p25"/>
          <p:cNvCxnSpPr/>
          <p:nvPr/>
        </p:nvCxnSpPr>
        <p:spPr>
          <a:xfrm rot="10800000">
            <a:off x="3285133" y="2374033"/>
            <a:ext cx="1354800" cy="803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2" name="Google Shape;312;p25"/>
          <p:cNvCxnSpPr>
            <a:stCxn id="303" idx="2"/>
            <a:endCxn id="294" idx="2"/>
          </p:cNvCxnSpPr>
          <p:nvPr/>
        </p:nvCxnSpPr>
        <p:spPr>
          <a:xfrm rot="10800000" flipH="1">
            <a:off x="5988233" y="1918951"/>
            <a:ext cx="204000" cy="102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3" name="Google Shape;313;p25"/>
          <p:cNvCxnSpPr/>
          <p:nvPr/>
        </p:nvCxnSpPr>
        <p:spPr>
          <a:xfrm rot="10800000" flipH="1">
            <a:off x="7013867" y="2362033"/>
            <a:ext cx="1978400" cy="81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6788067" y="3624584"/>
            <a:ext cx="2633600" cy="76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5" name="Google Shape;315;p25"/>
          <p:cNvCxnSpPr/>
          <p:nvPr/>
        </p:nvCxnSpPr>
        <p:spPr>
          <a:xfrm>
            <a:off x="6534267" y="4148367"/>
            <a:ext cx="839600" cy="551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6" name="Google Shape;316;p25"/>
          <p:cNvCxnSpPr>
            <a:stCxn id="310" idx="0"/>
          </p:cNvCxnSpPr>
          <p:nvPr/>
        </p:nvCxnSpPr>
        <p:spPr>
          <a:xfrm flipH="1">
            <a:off x="6054667" y="4314068"/>
            <a:ext cx="123200" cy="961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7" name="Google Shape;317;p25"/>
          <p:cNvCxnSpPr>
            <a:stCxn id="309" idx="0"/>
            <a:endCxn id="300" idx="1"/>
          </p:cNvCxnSpPr>
          <p:nvPr/>
        </p:nvCxnSpPr>
        <p:spPr>
          <a:xfrm flipH="1">
            <a:off x="4196351" y="4212051"/>
            <a:ext cx="641600" cy="67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8" name="Google Shape;318;p25"/>
          <p:cNvCxnSpPr>
            <a:stCxn id="308" idx="3"/>
          </p:cNvCxnSpPr>
          <p:nvPr/>
        </p:nvCxnSpPr>
        <p:spPr>
          <a:xfrm rot="10800000">
            <a:off x="2182284" y="3740917"/>
            <a:ext cx="2615200" cy="233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0F894FE7-11ED-E7B1-160D-E1907D336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600" dirty="0"/>
              <a:t>Common data representations for proteins in machine learning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We covered protein structure prediction</a:t>
            </a:r>
            <a:endParaRPr dirty="0"/>
          </a:p>
        </p:txBody>
      </p:sp>
      <p:sp>
        <p:nvSpPr>
          <p:cNvPr id="61" name="Google Shape;61;p14"/>
          <p:cNvSpPr/>
          <p:nvPr/>
        </p:nvSpPr>
        <p:spPr>
          <a:xfrm>
            <a:off x="101600" y="1495593"/>
            <a:ext cx="1007200" cy="55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/>
          <p:cNvCxnSpPr/>
          <p:nvPr/>
        </p:nvCxnSpPr>
        <p:spPr>
          <a:xfrm>
            <a:off x="3106455" y="2922418"/>
            <a:ext cx="4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CA0ED5-C557-998D-D51E-8E2B25773CDD}"/>
              </a:ext>
            </a:extLst>
          </p:cNvPr>
          <p:cNvSpPr txBox="1"/>
          <p:nvPr/>
        </p:nvSpPr>
        <p:spPr>
          <a:xfrm>
            <a:off x="1108800" y="2737752"/>
            <a:ext cx="15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ILVEPRTEINS…</a:t>
            </a:r>
          </a:p>
        </p:txBody>
      </p:sp>
      <p:pic>
        <p:nvPicPr>
          <p:cNvPr id="4" name="Picture 3" descr="A blue and green structure with blue balls&#10;&#10;Description automatically generated">
            <a:extLst>
              <a:ext uri="{FF2B5EF4-FFF2-40B4-BE49-F238E27FC236}">
                <a16:creationId xmlns:a16="http://schemas.microsoft.com/office/drawing/2014/main" id="{37244F20-8C69-F73A-9BEC-44571C16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67" y="968028"/>
            <a:ext cx="5587739" cy="42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3C6ECEAE-5544-68CA-6F2D-6FFBF0EC0B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600" dirty="0"/>
              <a:t>Structure prediction vs hallucination</a:t>
            </a:r>
            <a:endParaRPr sz="3600" dirty="0"/>
          </a:p>
        </p:txBody>
      </p:sp>
      <p:pic>
        <p:nvPicPr>
          <p:cNvPr id="7" name="Picture 6" descr="A diagram of a structure&#10;&#10;Description automatically generated">
            <a:extLst>
              <a:ext uri="{FF2B5EF4-FFF2-40B4-BE49-F238E27FC236}">
                <a16:creationId xmlns:a16="http://schemas.microsoft.com/office/drawing/2014/main" id="{F2179BC3-B423-2113-86C2-3C18FE9C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58" y="1665802"/>
            <a:ext cx="9080083" cy="41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1"/>
            <a:ext cx="11205413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6324401"/>
            <a:ext cx="449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Slide credit: Sergey Ovchinnikov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03199"/>
            <a:ext cx="9566031" cy="66548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6324401"/>
            <a:ext cx="449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Slide credit: Sergey Ovchinnikov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98033" y="477700"/>
            <a:ext cx="10818267" cy="563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0" y="6324401"/>
            <a:ext cx="449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Slide credit: Sergey Ovchinnikov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0"/>
            <a:ext cx="11419332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0" y="6324401"/>
            <a:ext cx="449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Slide credit: Sergey Ovchinnikov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195</Words>
  <Application>Microsoft Macintosh PowerPoint</Application>
  <PresentationFormat>Widescreen</PresentationFormat>
  <Paragraphs>33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Hallucinating protein backbones and sequences</vt:lpstr>
      <vt:lpstr>We covered ProteinMPNN</vt:lpstr>
      <vt:lpstr>Common data representations for proteins in machine learning</vt:lpstr>
      <vt:lpstr>We covered protein structure prediction</vt:lpstr>
      <vt:lpstr>Structure prediction vs hallucination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use AlphaFold to design functional proteins?</vt:lpstr>
      <vt:lpstr>Can we use AlphaFold to design functional proteins?</vt:lpstr>
      <vt:lpstr>Hallucination Demonstration via ColabDesign</vt:lpstr>
      <vt:lpstr>ColabDesign Demonstration</vt:lpstr>
      <vt:lpstr>Slide 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</dc:title>
  <dc:creator>Deniz Akpinaroglu</dc:creator>
  <cp:lastModifiedBy>Deniz Akpinaroglu</cp:lastModifiedBy>
  <cp:revision>31</cp:revision>
  <dcterms:created xsi:type="dcterms:W3CDTF">2023-06-07T23:55:33Z</dcterms:created>
  <dcterms:modified xsi:type="dcterms:W3CDTF">2023-07-14T17:56:17Z</dcterms:modified>
</cp:coreProperties>
</file>