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59" r:id="rId4"/>
    <p:sldId id="298" r:id="rId5"/>
    <p:sldId id="299" r:id="rId6"/>
    <p:sldId id="282" r:id="rId7"/>
    <p:sldId id="297" r:id="rId8"/>
    <p:sldId id="301" r:id="rId9"/>
    <p:sldId id="284" r:id="rId10"/>
    <p:sldId id="286" r:id="rId11"/>
    <p:sldId id="288" r:id="rId12"/>
    <p:sldId id="293" r:id="rId13"/>
    <p:sldId id="295" r:id="rId14"/>
    <p:sldId id="266" r:id="rId15"/>
    <p:sldId id="267" r:id="rId16"/>
    <p:sldId id="268" r:id="rId17"/>
    <p:sldId id="300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Petersen" userId="413d9d669f506454" providerId="LiveId" clId="{8F076158-7B61-4B41-9BEE-D8E62F891BB8}"/>
    <pc:docChg chg="undo custSel addSld delSld modSld sldOrd">
      <pc:chgData name="Brian Petersen" userId="413d9d669f506454" providerId="LiveId" clId="{8F076158-7B61-4B41-9BEE-D8E62F891BB8}" dt="2022-04-05T21:53:29.635" v="73" actId="404"/>
      <pc:docMkLst>
        <pc:docMk/>
      </pc:docMkLst>
      <pc:sldChg chg="modSp mod">
        <pc:chgData name="Brian Petersen" userId="413d9d669f506454" providerId="LiveId" clId="{8F076158-7B61-4B41-9BEE-D8E62F891BB8}" dt="2022-04-05T21:53:29.635" v="73" actId="404"/>
        <pc:sldMkLst>
          <pc:docMk/>
          <pc:sldMk cId="2815280550" sldId="256"/>
        </pc:sldMkLst>
        <pc:spChg chg="mod">
          <ac:chgData name="Brian Petersen" userId="413d9d669f506454" providerId="LiveId" clId="{8F076158-7B61-4B41-9BEE-D8E62F891BB8}" dt="2022-04-05T21:53:29.635" v="73" actId="404"/>
          <ac:spMkLst>
            <pc:docMk/>
            <pc:sldMk cId="2815280550" sldId="256"/>
            <ac:spMk id="102" creationId="{00000000-0000-0000-0000-000000000000}"/>
          </ac:spMkLst>
        </pc:spChg>
      </pc:sldChg>
      <pc:sldChg chg="modSp mod">
        <pc:chgData name="Brian Petersen" userId="413d9d669f506454" providerId="LiveId" clId="{8F076158-7B61-4B41-9BEE-D8E62F891BB8}" dt="2022-04-05T19:35:03.724" v="17" actId="20577"/>
        <pc:sldMkLst>
          <pc:docMk/>
          <pc:sldMk cId="3106706219" sldId="269"/>
        </pc:sldMkLst>
        <pc:spChg chg="mod">
          <ac:chgData name="Brian Petersen" userId="413d9d669f506454" providerId="LiveId" clId="{8F076158-7B61-4B41-9BEE-D8E62F891BB8}" dt="2022-04-05T19:35:03.724" v="17" actId="20577"/>
          <ac:spMkLst>
            <pc:docMk/>
            <pc:sldMk cId="3106706219" sldId="269"/>
            <ac:spMk id="369" creationId="{00000000-0000-0000-0000-000000000000}"/>
          </ac:spMkLst>
        </pc:spChg>
      </pc:sldChg>
      <pc:sldChg chg="ord">
        <pc:chgData name="Brian Petersen" userId="413d9d669f506454" providerId="LiveId" clId="{8F076158-7B61-4B41-9BEE-D8E62F891BB8}" dt="2022-04-05T19:13:17.658" v="6"/>
        <pc:sldMkLst>
          <pc:docMk/>
          <pc:sldMk cId="1120527135" sldId="288"/>
        </pc:sldMkLst>
      </pc:sldChg>
      <pc:sldChg chg="add del mod modShow">
        <pc:chgData name="Brian Petersen" userId="413d9d669f506454" providerId="LiveId" clId="{8F076158-7B61-4B41-9BEE-D8E62F891BB8}" dt="2022-04-05T19:06:49.308" v="4" actId="47"/>
        <pc:sldMkLst>
          <pc:docMk/>
          <pc:sldMk cId="858193318" sldId="290"/>
        </pc:sldMkLst>
      </pc:sldChg>
      <pc:sldChg chg="del">
        <pc:chgData name="Brian Petersen" userId="413d9d669f506454" providerId="LiveId" clId="{8F076158-7B61-4B41-9BEE-D8E62F891BB8}" dt="2022-04-05T19:06:46.331" v="3" actId="47"/>
        <pc:sldMkLst>
          <pc:docMk/>
          <pc:sldMk cId="3001863794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AE9-BE38-3745-A1DE-6D40CE6C4C79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750AF-039E-B649-BE70-A7FD3B97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17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24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2fa5308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12fa5308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752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fa5308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12fa5308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7854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2fa5308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12fa5308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416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a5b627e_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a5b627e_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64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96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313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26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94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86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6" name="Google Shape;82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63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61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0"/>
          <p:cNvGrpSpPr/>
          <p:nvPr/>
        </p:nvGrpSpPr>
        <p:grpSpPr>
          <a:xfrm>
            <a:off x="-48" y="-12210"/>
            <a:ext cx="10674303" cy="912633"/>
            <a:chOff x="-13" y="-12187"/>
            <a:chExt cx="8005727" cy="1161900"/>
          </a:xfrm>
        </p:grpSpPr>
        <p:sp>
          <p:nvSpPr>
            <p:cNvPr id="154" name="Google Shape;154;p1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609600" y="134800"/>
            <a:ext cx="9754000" cy="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309433" y="1157733"/>
            <a:ext cx="10972800" cy="5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33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4" y="1334227"/>
            <a:ext cx="9752425" cy="4116299"/>
            <a:chOff x="-11" y="1378676"/>
            <a:chExt cx="7314319" cy="4116299"/>
          </a:xfrm>
        </p:grpSpPr>
        <p:sp>
          <p:nvSpPr>
            <p:cNvPr id="160" name="Google Shape;160;p11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1"/>
          <p:cNvSpPr txBox="1">
            <a:spLocks noGrp="1"/>
          </p:cNvSpPr>
          <p:nvPr>
            <p:ph type="ctrTitle"/>
          </p:nvPr>
        </p:nvSpPr>
        <p:spPr>
          <a:xfrm>
            <a:off x="914401" y="2266575"/>
            <a:ext cx="8534399" cy="13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914401" y="3600451"/>
            <a:ext cx="8534399" cy="9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80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608327" y="1704685"/>
            <a:ext cx="5384799" cy="48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2"/>
          </p:nvPr>
        </p:nvSpPr>
        <p:spPr>
          <a:xfrm>
            <a:off x="6197601" y="1704685"/>
            <a:ext cx="5384799" cy="484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7" name="Google Shape;167;p12"/>
          <p:cNvGrpSpPr/>
          <p:nvPr/>
        </p:nvGrpSpPr>
        <p:grpSpPr>
          <a:xfrm>
            <a:off x="-17" y="-12188"/>
            <a:ext cx="10674303" cy="1612600"/>
            <a:chOff x="-13" y="-12187"/>
            <a:chExt cx="8005727" cy="1161900"/>
          </a:xfrm>
        </p:grpSpPr>
        <p:sp>
          <p:nvSpPr>
            <p:cNvPr id="168" name="Google Shape;168;p12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609601" y="134801"/>
            <a:ext cx="9753999" cy="13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80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7" y="-12188"/>
            <a:ext cx="10674303" cy="1612600"/>
            <a:chOff x="-13" y="-12187"/>
            <a:chExt cx="8005727" cy="1161900"/>
          </a:xfrm>
        </p:grpSpPr>
        <p:sp>
          <p:nvSpPr>
            <p:cNvPr id="173" name="Google Shape;173;p1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609601" y="134801"/>
            <a:ext cx="9753999" cy="135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5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5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 flipH="1">
            <a:off x="11952887" y="6165015"/>
            <a:ext cx="250400" cy="6951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 flipH="1">
            <a:off x="5155703" y="6165015"/>
            <a:ext cx="6797200" cy="695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5155749" y="6165015"/>
            <a:ext cx="67972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9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9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45156" y="-93"/>
            <a:ext cx="4546416" cy="2810236"/>
            <a:chOff x="0" y="1493"/>
            <a:chExt cx="3409812" cy="2810237"/>
          </a:xfrm>
        </p:grpSpPr>
        <p:cxnSp>
          <p:nvCxnSpPr>
            <p:cNvPr id="99" name="Google Shape;99;p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9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9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9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9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9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9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9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9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7645583" y="4047857"/>
            <a:ext cx="4546416" cy="2810236"/>
            <a:chOff x="0" y="1493"/>
            <a:chExt cx="3409812" cy="2810237"/>
          </a:xfrm>
        </p:grpSpPr>
        <p:cxnSp>
          <p:nvCxnSpPr>
            <p:cNvPr id="127" name="Google Shape;127;p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9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9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9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9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p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9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33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77389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ctrTitle" idx="4294967295"/>
          </p:nvPr>
        </p:nvSpPr>
        <p:spPr>
          <a:xfrm>
            <a:off x="1828800" y="2301674"/>
            <a:ext cx="8534400" cy="133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dirty="0">
                <a:solidFill>
                  <a:schemeClr val="tx1"/>
                </a:solidFill>
              </a:rPr>
              <a:t>Packing and Relaxing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8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7"/>
          <p:cNvSpPr/>
          <p:nvPr/>
        </p:nvSpPr>
        <p:spPr>
          <a:xfrm>
            <a:off x="5090659" y="2074785"/>
            <a:ext cx="4120131" cy="269818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1085" y="0"/>
                </a:moveTo>
                <a:cubicBezTo>
                  <a:pt x="37161" y="5365"/>
                  <a:pt x="66456" y="20910"/>
                  <a:pt x="67547" y="32198"/>
                </a:cubicBezTo>
                <a:cubicBezTo>
                  <a:pt x="68638" y="43485"/>
                  <a:pt x="48848" y="57362"/>
                  <a:pt x="37630" y="67726"/>
                </a:cubicBezTo>
                <a:cubicBezTo>
                  <a:pt x="26410" y="78088"/>
                  <a:pt x="-1635" y="85674"/>
                  <a:pt x="233" y="94372"/>
                </a:cubicBezTo>
                <a:cubicBezTo>
                  <a:pt x="2102" y="103067"/>
                  <a:pt x="40900" y="120277"/>
                  <a:pt x="48848" y="119907"/>
                </a:cubicBezTo>
                <a:cubicBezTo>
                  <a:pt x="56794" y="119536"/>
                  <a:pt x="45419" y="98071"/>
                  <a:pt x="47913" y="92151"/>
                </a:cubicBezTo>
                <a:cubicBezTo>
                  <a:pt x="50405" y="86229"/>
                  <a:pt x="53989" y="85118"/>
                  <a:pt x="63806" y="84379"/>
                </a:cubicBezTo>
                <a:cubicBezTo>
                  <a:pt x="73623" y="83638"/>
                  <a:pt x="102605" y="91966"/>
                  <a:pt x="106812" y="87711"/>
                </a:cubicBezTo>
                <a:cubicBezTo>
                  <a:pt x="111020" y="83454"/>
                  <a:pt x="86867" y="71240"/>
                  <a:pt x="89050" y="58844"/>
                </a:cubicBezTo>
                <a:cubicBezTo>
                  <a:pt x="91231" y="46446"/>
                  <a:pt x="119123" y="22390"/>
                  <a:pt x="119902" y="13323"/>
                </a:cubicBezTo>
                <a:cubicBezTo>
                  <a:pt x="120680" y="4255"/>
                  <a:pt x="98087" y="5921"/>
                  <a:pt x="93724" y="444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1" name="Google Shape;701;p47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Nodes: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num_states</a:t>
            </a:r>
            <a:r>
              <a:rPr lang="en" dirty="0"/>
              <a:t>_ ( 1 per </a:t>
            </a:r>
            <a:r>
              <a:rPr lang="en" dirty="0" err="1"/>
              <a:t>rotamer</a:t>
            </a:r>
            <a:r>
              <a:rPr lang="en" dirty="0"/>
              <a:t> )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one_body_energies</a:t>
            </a:r>
            <a:r>
              <a:rPr lang="en" dirty="0"/>
              <a:t>_</a:t>
            </a:r>
            <a:endParaRPr dirty="0"/>
          </a:p>
          <a:p>
            <a:pPr marL="0" indent="0">
              <a:buNone/>
            </a:pPr>
            <a:r>
              <a:rPr lang="en" dirty="0"/>
              <a:t>      array with </a:t>
            </a:r>
            <a:r>
              <a:rPr lang="en" dirty="0" err="1"/>
              <a:t>num_states</a:t>
            </a:r>
            <a:r>
              <a:rPr lang="en" dirty="0"/>
              <a:t>_ entries</a:t>
            </a:r>
            <a:endParaRPr dirty="0"/>
          </a:p>
          <a:p>
            <a:pPr marL="0" indent="0">
              <a:buNone/>
            </a:pPr>
            <a:r>
              <a:rPr lang="en" dirty="0"/>
              <a:t>   cache </a:t>
            </a:r>
            <a:r>
              <a:rPr lang="en" i="1" dirty="0" err="1"/>
              <a:t>oldrot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Edges:</a:t>
            </a:r>
            <a:endParaRPr dirty="0"/>
          </a:p>
          <a:p>
            <a:pPr marL="0" indent="0">
              <a:buNone/>
            </a:pPr>
            <a:r>
              <a:rPr lang="en" dirty="0"/>
              <a:t>   </a:t>
            </a:r>
            <a:r>
              <a:rPr lang="en" dirty="0" err="1"/>
              <a:t>two_body_energies</a:t>
            </a:r>
            <a:r>
              <a:rPr lang="en" dirty="0"/>
              <a:t>_</a:t>
            </a:r>
            <a:endParaRPr dirty="0"/>
          </a:p>
          <a:p>
            <a:pPr marL="0" indent="0">
              <a:buNone/>
            </a:pPr>
            <a:r>
              <a:rPr lang="en" dirty="0"/>
              <a:t>      table of size</a:t>
            </a:r>
            <a:endParaRPr dirty="0"/>
          </a:p>
          <a:p>
            <a:pPr marL="0" indent="0">
              <a:buNone/>
            </a:pPr>
            <a:r>
              <a:rPr lang="en" dirty="0"/>
              <a:t>         node1.num_states_ x</a:t>
            </a:r>
            <a:endParaRPr dirty="0"/>
          </a:p>
          <a:p>
            <a:pPr marL="0" indent="0">
              <a:buNone/>
            </a:pPr>
            <a:r>
              <a:rPr lang="en" dirty="0"/>
              <a:t>         node2.num_states_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endParaRPr dirty="0"/>
          </a:p>
          <a:p>
            <a:pPr marL="0" indent="0" algn="ctr">
              <a:buNone/>
            </a:pPr>
            <a:endParaRPr i="1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5" name="Google Shape;775;p47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pack_rotamers</a:t>
            </a:r>
            <a:r>
              <a:rPr lang="en" dirty="0">
                <a:solidFill>
                  <a:schemeClr val="tx1"/>
                </a:solidFill>
              </a:rPr>
              <a:t>: </a:t>
            </a:r>
            <a:r>
              <a:rPr lang="en" dirty="0" err="1">
                <a:solidFill>
                  <a:schemeClr val="tx1"/>
                </a:solidFill>
              </a:rPr>
              <a:t>InteractionGraph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702" name="Google Shape;702;p47"/>
          <p:cNvGrpSpPr/>
          <p:nvPr/>
        </p:nvGrpSpPr>
        <p:grpSpPr>
          <a:xfrm>
            <a:off x="5090660" y="2074785"/>
            <a:ext cx="4120131" cy="2698183"/>
            <a:chOff x="2751244" y="2074850"/>
            <a:chExt cx="2005125" cy="1688475"/>
          </a:xfrm>
        </p:grpSpPr>
        <p:grpSp>
          <p:nvGrpSpPr>
            <p:cNvPr id="703" name="Google Shape;703;p47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704" name="Google Shape;704;p47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85" y="0"/>
                    </a:moveTo>
                    <a:cubicBezTo>
                      <a:pt x="37161" y="5365"/>
                      <a:pt x="66456" y="20910"/>
                      <a:pt x="67547" y="32198"/>
                    </a:cubicBezTo>
                    <a:cubicBezTo>
                      <a:pt x="68638" y="43485"/>
                      <a:pt x="48848" y="57362"/>
                      <a:pt x="37630" y="67726"/>
                    </a:cubicBezTo>
                    <a:cubicBezTo>
                      <a:pt x="26410" y="78088"/>
                      <a:pt x="-1635" y="85674"/>
                      <a:pt x="233" y="94372"/>
                    </a:cubicBezTo>
                    <a:cubicBezTo>
                      <a:pt x="2102" y="103067"/>
                      <a:pt x="40900" y="120277"/>
                      <a:pt x="48848" y="119907"/>
                    </a:cubicBezTo>
                    <a:cubicBezTo>
                      <a:pt x="56794" y="119536"/>
                      <a:pt x="45419" y="98071"/>
                      <a:pt x="47913" y="92151"/>
                    </a:cubicBezTo>
                    <a:cubicBezTo>
                      <a:pt x="50405" y="86229"/>
                      <a:pt x="53989" y="85118"/>
                      <a:pt x="63806" y="84379"/>
                    </a:cubicBezTo>
                    <a:cubicBezTo>
                      <a:pt x="73623" y="83638"/>
                      <a:pt x="102605" y="91966"/>
                      <a:pt x="106812" y="87711"/>
                    </a:cubicBezTo>
                    <a:cubicBezTo>
                      <a:pt x="111020" y="83454"/>
                      <a:pt x="86867" y="71240"/>
                      <a:pt x="89050" y="58844"/>
                    </a:cubicBezTo>
                    <a:cubicBezTo>
                      <a:pt x="91231" y="46446"/>
                      <a:pt x="119123" y="22390"/>
                      <a:pt x="119902" y="13323"/>
                    </a:cubicBezTo>
                    <a:cubicBezTo>
                      <a:pt x="120680" y="4255"/>
                      <a:pt x="98087" y="5921"/>
                      <a:pt x="93724" y="4441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705" name="Google Shape;705;p47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06" name="Google Shape;706;p47"/>
              <p:cNvGrpSpPr/>
              <p:nvPr/>
            </p:nvGrpSpPr>
            <p:grpSpPr>
              <a:xfrm>
                <a:off x="2321703" y="5636446"/>
                <a:ext cx="226421" cy="146276"/>
                <a:chOff x="2388378" y="5574533"/>
                <a:chExt cx="226421" cy="146276"/>
              </a:xfrm>
            </p:grpSpPr>
            <p:cxnSp>
              <p:nvCxnSpPr>
                <p:cNvPr id="707" name="Google Shape;707;p47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8" name="Google Shape;708;p47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47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0" name="Google Shape;710;p47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11" name="Google Shape;711;p47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12" name="Google Shape;712;p47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713" name="Google Shape;713;p47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4" name="Google Shape;714;p47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5" name="Google Shape;715;p47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6" name="Google Shape;716;p4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7" name="Google Shape;717;p47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8" name="Google Shape;718;p47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9" name="Google Shape;719;p47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20" name="Google Shape;720;p47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1" name="Google Shape;721;p47"/>
              <p:cNvGrpSpPr/>
              <p:nvPr/>
            </p:nvGrpSpPr>
            <p:grpSpPr>
              <a:xfrm rot="1099139">
                <a:off x="2295868" y="5886821"/>
                <a:ext cx="102288" cy="158272"/>
                <a:chOff x="2195821" y="5917921"/>
                <a:chExt cx="102290" cy="158275"/>
              </a:xfrm>
            </p:grpSpPr>
            <p:grpSp>
              <p:nvGrpSpPr>
                <p:cNvPr id="722" name="Google Shape;722;p47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723" name="Google Shape;723;p47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4" name="Google Shape;724;p47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25" name="Google Shape;725;p47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726" name="Google Shape;726;p4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7" name="Google Shape;727;p47"/>
              <p:cNvGrpSpPr/>
              <p:nvPr/>
            </p:nvGrpSpPr>
            <p:grpSpPr>
              <a:xfrm rot="2585240">
                <a:off x="1597975" y="6160626"/>
                <a:ext cx="102288" cy="158273"/>
                <a:chOff x="2195821" y="5917921"/>
                <a:chExt cx="102290" cy="158275"/>
              </a:xfrm>
            </p:grpSpPr>
            <p:grpSp>
              <p:nvGrpSpPr>
                <p:cNvPr id="728" name="Google Shape;728;p47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729" name="Google Shape;729;p47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0" name="Google Shape;730;p47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31" name="Google Shape;731;p47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732" name="Google Shape;732;p4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33" name="Google Shape;733;p47"/>
              <p:cNvGrpSpPr/>
              <p:nvPr/>
            </p:nvGrpSpPr>
            <p:grpSpPr>
              <a:xfrm rot="-4420469">
                <a:off x="2833491" y="5647250"/>
                <a:ext cx="102303" cy="91526"/>
                <a:chOff x="2669099" y="6097775"/>
                <a:chExt cx="102301" cy="91524"/>
              </a:xfrm>
            </p:grpSpPr>
            <p:cxnSp>
              <p:nvCxnSpPr>
                <p:cNvPr id="734" name="Google Shape;734;p47"/>
                <p:cNvCxnSpPr/>
                <p:nvPr/>
              </p:nvCxnSpPr>
              <p:spPr>
                <a:xfrm rot="10800000" flipH="1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35" name="Google Shape;735;p47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36" name="Google Shape;736;p47"/>
                <p:cNvCxnSpPr/>
                <p:nvPr/>
              </p:nvCxnSpPr>
              <p:spPr>
                <a:xfrm rot="10800000" flipH="1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37" name="Google Shape;737;p47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738" name="Google Shape;738;p47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739" name="Google Shape;739;p47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740" name="Google Shape;740;p47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1" name="Google Shape;741;p47"/>
                  <p:cNvCxnSpPr/>
                  <p:nvPr/>
                </p:nvCxnSpPr>
                <p:spPr>
                  <a:xfrm rot="10800000" flipH="1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2" name="Google Shape;742;p47"/>
                  <p:cNvCxnSpPr/>
                  <p:nvPr/>
                </p:nvCxnSpPr>
                <p:spPr>
                  <a:xfrm rot="10800000" flipH="1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3" name="Google Shape;743;p47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4" name="Google Shape;744;p47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5" name="Google Shape;745;p47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6" name="Google Shape;746;p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7" name="Google Shape;747;p47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8" name="Google Shape;748;p47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49" name="Google Shape;749;p47"/>
                  <p:cNvCxnSpPr/>
                  <p:nvPr/>
                </p:nvCxnSpPr>
                <p:spPr>
                  <a:xfrm rot="10800000" flipH="1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750" name="Google Shape;750;p47"/>
                  <p:cNvCxnSpPr/>
                  <p:nvPr/>
                </p:nvCxnSpPr>
                <p:spPr>
                  <a:xfrm rot="10800000" flipH="1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grpSp>
            <p:nvGrpSpPr>
              <p:cNvPr id="751" name="Google Shape;751;p47"/>
              <p:cNvGrpSpPr/>
              <p:nvPr/>
            </p:nvGrpSpPr>
            <p:grpSpPr>
              <a:xfrm rot="9969999">
                <a:off x="2819004" y="5369026"/>
                <a:ext cx="226422" cy="146277"/>
                <a:chOff x="2388378" y="5574533"/>
                <a:chExt cx="226421" cy="146276"/>
              </a:xfrm>
            </p:grpSpPr>
            <p:cxnSp>
              <p:nvCxnSpPr>
                <p:cNvPr id="752" name="Google Shape;752;p47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3" name="Google Shape;753;p47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4" name="Google Shape;754;p47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5" name="Google Shape;755;p47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56" name="Google Shape;756;p47"/>
              <p:cNvGrpSpPr/>
              <p:nvPr/>
            </p:nvGrpSpPr>
            <p:grpSpPr>
              <a:xfrm rot="7633688">
                <a:off x="2624478" y="5784885"/>
                <a:ext cx="170194" cy="263730"/>
                <a:chOff x="1855935" y="5936315"/>
                <a:chExt cx="138918" cy="235304"/>
              </a:xfrm>
            </p:grpSpPr>
            <p:cxnSp>
              <p:nvCxnSpPr>
                <p:cNvPr id="757" name="Google Shape;757;p47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8" name="Google Shape;758;p47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9" name="Google Shape;759;p47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0" name="Google Shape;760;p4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1" name="Google Shape;761;p47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2" name="Google Shape;762;p47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3" name="Google Shape;763;p47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4" name="Google Shape;764;p47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65" name="Google Shape;765;p47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766" name="Google Shape;766;p47"/>
              <p:cNvGrpSpPr/>
              <p:nvPr/>
            </p:nvGrpSpPr>
            <p:grpSpPr>
              <a:xfrm rot="1625883">
                <a:off x="2934124" y="5151445"/>
                <a:ext cx="297759" cy="136675"/>
                <a:chOff x="2926868" y="5168312"/>
                <a:chExt cx="297768" cy="136680"/>
              </a:xfrm>
            </p:grpSpPr>
            <p:cxnSp>
              <p:nvCxnSpPr>
                <p:cNvPr id="767" name="Google Shape;767;p47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8" name="Google Shape;768;p47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9" name="Google Shape;769;p47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0" name="Google Shape;770;p47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1" name="Google Shape;771;p47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2" name="Google Shape;772;p47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3" name="Google Shape;773;p47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774" name="Google Shape;774;p47"/>
            <p:cNvCxnSpPr/>
            <p:nvPr/>
          </p:nvCxnSpPr>
          <p:spPr>
            <a:xfrm rot="10800000" flipH="1">
              <a:off x="3712671" y="2282770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6" name="Google Shape;776;p47"/>
          <p:cNvGrpSpPr/>
          <p:nvPr/>
        </p:nvGrpSpPr>
        <p:grpSpPr>
          <a:xfrm>
            <a:off x="5434679" y="2396675"/>
            <a:ext cx="3240668" cy="2158855"/>
            <a:chOff x="3009209" y="2396675"/>
            <a:chExt cx="2430501" cy="2158854"/>
          </a:xfrm>
        </p:grpSpPr>
        <p:sp>
          <p:nvSpPr>
            <p:cNvPr id="777" name="Google Shape;777;p47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9" name="Google Shape;789;p47"/>
            <p:cNvCxnSpPr>
              <a:endCxn id="785" idx="3"/>
            </p:cNvCxnSpPr>
            <p:nvPr/>
          </p:nvCxnSpPr>
          <p:spPr>
            <a:xfrm rot="10800000" flipH="1">
              <a:off x="3370181" y="3708191"/>
              <a:ext cx="439500" cy="2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7"/>
            <p:cNvCxnSpPr>
              <a:endCxn id="786" idx="1"/>
            </p:cNvCxnSpPr>
            <p:nvPr/>
          </p:nvCxnSpPr>
          <p:spPr>
            <a:xfrm>
              <a:off x="3354559" y="4051067"/>
              <a:ext cx="134700" cy="451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7"/>
            <p:cNvCxnSpPr>
              <a:stCxn id="788" idx="3"/>
              <a:endCxn id="787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47"/>
            <p:cNvCxnSpPr>
              <a:stCxn id="787" idx="7"/>
              <a:endCxn id="786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47"/>
            <p:cNvCxnSpPr>
              <a:stCxn id="786" idx="1"/>
              <a:endCxn id="785" idx="4"/>
            </p:cNvCxnSpPr>
            <p:nvPr/>
          </p:nvCxnSpPr>
          <p:spPr>
            <a:xfrm rot="10800000" flipH="1">
              <a:off x="3489259" y="3717467"/>
              <a:ext cx="342600" cy="78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47"/>
            <p:cNvCxnSpPr>
              <a:stCxn id="786" idx="5"/>
              <a:endCxn id="784" idx="3"/>
            </p:cNvCxnSpPr>
            <p:nvPr/>
          </p:nvCxnSpPr>
          <p:spPr>
            <a:xfrm rot="10800000" flipH="1">
              <a:off x="3533383" y="3936791"/>
              <a:ext cx="573300" cy="60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5" name="Google Shape;795;p47"/>
            <p:cNvCxnSpPr>
              <a:endCxn id="785" idx="4"/>
            </p:cNvCxnSpPr>
            <p:nvPr/>
          </p:nvCxnSpPr>
          <p:spPr>
            <a:xfrm rot="10800000" flipH="1">
              <a:off x="3049943" y="3717329"/>
              <a:ext cx="781800" cy="5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47"/>
            <p:cNvCxnSpPr>
              <a:stCxn id="785" idx="5"/>
              <a:endCxn id="784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47"/>
            <p:cNvCxnSpPr>
              <a:stCxn id="788" idx="2"/>
            </p:cNvCxnSpPr>
            <p:nvPr/>
          </p:nvCxnSpPr>
          <p:spPr>
            <a:xfrm rot="10800000" flipH="1">
              <a:off x="3321820" y="3926462"/>
              <a:ext cx="790200" cy="8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47"/>
            <p:cNvCxnSpPr>
              <a:stCxn id="784" idx="0"/>
              <a:endCxn id="781" idx="7"/>
            </p:cNvCxnSpPr>
            <p:nvPr/>
          </p:nvCxnSpPr>
          <p:spPr>
            <a:xfrm rot="10800000" flipH="1">
              <a:off x="4128732" y="3411929"/>
              <a:ext cx="135300" cy="47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7"/>
            <p:cNvCxnSpPr>
              <a:stCxn id="785" idx="2"/>
              <a:endCxn id="781" idx="2"/>
            </p:cNvCxnSpPr>
            <p:nvPr/>
          </p:nvCxnSpPr>
          <p:spPr>
            <a:xfrm rot="10800000" flipH="1">
              <a:off x="3800543" y="3434129"/>
              <a:ext cx="410400" cy="25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47"/>
            <p:cNvCxnSpPr>
              <a:stCxn id="781" idx="4"/>
              <a:endCxn id="782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47"/>
            <p:cNvCxnSpPr>
              <a:stCxn id="784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47"/>
            <p:cNvCxnSpPr>
              <a:endCxn id="783" idx="4"/>
            </p:cNvCxnSpPr>
            <p:nvPr/>
          </p:nvCxnSpPr>
          <p:spPr>
            <a:xfrm rot="10800000" flipH="1">
              <a:off x="4112232" y="3451584"/>
              <a:ext cx="854700" cy="458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3" name="Google Shape;803;p47"/>
            <p:cNvCxnSpPr>
              <a:stCxn id="782" idx="7"/>
              <a:endCxn id="783" idx="4"/>
            </p:cNvCxnSpPr>
            <p:nvPr/>
          </p:nvCxnSpPr>
          <p:spPr>
            <a:xfrm rot="10800000" flipH="1">
              <a:off x="4852216" y="3451634"/>
              <a:ext cx="114600" cy="4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47"/>
            <p:cNvCxnSpPr>
              <a:endCxn id="783" idx="1"/>
            </p:cNvCxnSpPr>
            <p:nvPr/>
          </p:nvCxnSpPr>
          <p:spPr>
            <a:xfrm rot="10800000" flipH="1">
              <a:off x="4237170" y="3398322"/>
              <a:ext cx="7077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5" name="Google Shape;805;p47"/>
            <p:cNvCxnSpPr>
              <a:stCxn id="781" idx="3"/>
              <a:endCxn id="780" idx="4"/>
            </p:cNvCxnSpPr>
            <p:nvPr/>
          </p:nvCxnSpPr>
          <p:spPr>
            <a:xfrm rot="10800000" flipH="1">
              <a:off x="4220016" y="2887058"/>
              <a:ext cx="381600" cy="569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6" name="Google Shape;806;p47"/>
            <p:cNvCxnSpPr>
              <a:stCxn id="780" idx="6"/>
              <a:endCxn id="783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7"/>
            <p:cNvCxnSpPr>
              <a:endCxn id="779" idx="6"/>
            </p:cNvCxnSpPr>
            <p:nvPr/>
          </p:nvCxnSpPr>
          <p:spPr>
            <a:xfrm rot="10800000" flipH="1">
              <a:off x="4268221" y="3008140"/>
              <a:ext cx="874500" cy="394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8" name="Google Shape;808;p47"/>
            <p:cNvCxnSpPr>
              <a:endCxn id="779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47"/>
            <p:cNvCxnSpPr>
              <a:endCxn id="777" idx="5"/>
            </p:cNvCxnSpPr>
            <p:nvPr/>
          </p:nvCxnSpPr>
          <p:spPr>
            <a:xfrm rot="10800000">
              <a:off x="4348151" y="2449937"/>
              <a:ext cx="224700" cy="343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47"/>
            <p:cNvCxnSpPr>
              <a:stCxn id="780" idx="0"/>
              <a:endCxn id="778" idx="2"/>
            </p:cNvCxnSpPr>
            <p:nvPr/>
          </p:nvCxnSpPr>
          <p:spPr>
            <a:xfrm rot="10800000" flipH="1">
              <a:off x="4601554" y="2763640"/>
              <a:ext cx="775800" cy="60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47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47"/>
            <p:cNvCxnSpPr>
              <a:endCxn id="778" idx="4"/>
            </p:cNvCxnSpPr>
            <p:nvPr/>
          </p:nvCxnSpPr>
          <p:spPr>
            <a:xfrm rot="10800000" flipH="1">
              <a:off x="5119610" y="2795118"/>
              <a:ext cx="288900" cy="20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47"/>
            <p:cNvCxnSpPr>
              <a:endCxn id="777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14" name="Google Shape;814;p47"/>
            <p:cNvCxnSpPr>
              <a:endCxn id="778" idx="6"/>
            </p:cNvCxnSpPr>
            <p:nvPr/>
          </p:nvCxnSpPr>
          <p:spPr>
            <a:xfrm rot="10800000" flipH="1">
              <a:off x="4971410" y="2763918"/>
              <a:ext cx="468300" cy="623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815" name="Google Shape;815;p47"/>
          <p:cNvGrpSpPr/>
          <p:nvPr/>
        </p:nvGrpSpPr>
        <p:grpSpPr>
          <a:xfrm>
            <a:off x="1701000" y="3152775"/>
            <a:ext cx="8995933" cy="3393367"/>
            <a:chOff x="1275750" y="3152775"/>
            <a:chExt cx="6746950" cy="3393366"/>
          </a:xfrm>
        </p:grpSpPr>
        <p:cxnSp>
          <p:nvCxnSpPr>
            <p:cNvPr id="816" name="Google Shape;816;p47"/>
            <p:cNvCxnSpPr/>
            <p:nvPr/>
          </p:nvCxnSpPr>
          <p:spPr>
            <a:xfrm rot="10800000" flipH="1">
              <a:off x="4461100" y="6530541"/>
              <a:ext cx="3561600" cy="1560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47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B4A639-F090-7CFA-EC16-02867AB8CF6B}"/>
              </a:ext>
            </a:extLst>
          </p:cNvPr>
          <p:cNvSpPr txBox="1"/>
          <p:nvPr/>
        </p:nvSpPr>
        <p:spPr>
          <a:xfrm>
            <a:off x="7106856" y="36923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9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Packer: </a:t>
            </a:r>
            <a:r>
              <a:rPr lang="en" dirty="0" err="1">
                <a:solidFill>
                  <a:schemeClr val="tx1"/>
                </a:solidFill>
              </a:rPr>
              <a:t>InteractionGraph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29" name="Google Shape;829;p49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Scheme 1: </a:t>
            </a:r>
            <a:r>
              <a:rPr lang="en" sz="2000" i="1" dirty="0"/>
              <a:t>“precompute and store”</a:t>
            </a:r>
            <a:endParaRPr dirty="0"/>
          </a:p>
          <a:p>
            <a:pPr marL="0" indent="0">
              <a:buNone/>
            </a:pPr>
            <a:r>
              <a:rPr lang="en" sz="2000" dirty="0"/>
              <a:t>   compute a table E</a:t>
            </a:r>
            <a:r>
              <a:rPr lang="en" sz="2000" baseline="-25000" dirty="0"/>
              <a:t>2</a:t>
            </a:r>
            <a:r>
              <a:rPr lang="en" sz="2000" dirty="0"/>
              <a:t> for each edge in the interaction graph</a:t>
            </a:r>
            <a:endParaRPr dirty="0"/>
          </a:p>
          <a:p>
            <a:pPr marL="0" indent="0">
              <a:buNone/>
            </a:pPr>
            <a:r>
              <a:rPr lang="en" sz="2000" dirty="0"/>
              <a:t>   Example case: 20K </a:t>
            </a:r>
            <a:r>
              <a:rPr lang="en" sz="2000" dirty="0" err="1"/>
              <a:t>rotamers</a:t>
            </a:r>
            <a:r>
              <a:rPr lang="en" sz="2000" dirty="0"/>
              <a:t> over 40 positions, with 300 edges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500 </a:t>
            </a:r>
            <a:r>
              <a:rPr lang="en" sz="2000" dirty="0" err="1"/>
              <a:t>rotamers</a:t>
            </a:r>
            <a:r>
              <a:rPr lang="en" sz="2000" dirty="0"/>
              <a:t> per node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500 x 500 table on each edge*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283 MB</a:t>
            </a:r>
            <a:endParaRPr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lang="en" sz="2000" dirty="0"/>
              <a:t>Scheme 2:</a:t>
            </a:r>
            <a:endParaRPr dirty="0"/>
          </a:p>
          <a:p>
            <a:pPr marL="0" indent="0">
              <a:buNone/>
            </a:pPr>
            <a:r>
              <a:rPr lang="en" sz="2000" dirty="0"/>
              <a:t>   compute pair energies on the fly; store some, but not all</a:t>
            </a:r>
            <a:endParaRPr dirty="0"/>
          </a:p>
          <a:p>
            <a:pPr marL="0" indent="0">
              <a:buNone/>
            </a:pPr>
            <a:r>
              <a:rPr lang="en" sz="2000" dirty="0"/>
              <a:t>   Same test case, 20K </a:t>
            </a:r>
            <a:r>
              <a:rPr lang="en" sz="2000" dirty="0" err="1"/>
              <a:t>rotamers</a:t>
            </a:r>
            <a:r>
              <a:rPr lang="en" sz="2000" dirty="0"/>
              <a:t> over 40 positions, with 300 edges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500 </a:t>
            </a:r>
            <a:r>
              <a:rPr lang="en" sz="2000" dirty="0" err="1"/>
              <a:t>rotamers</a:t>
            </a:r>
            <a:r>
              <a:rPr lang="en" sz="2000" dirty="0"/>
              <a:t> per node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two 500 x 10 tables on each edge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11 MB</a:t>
            </a:r>
            <a:endParaRPr dirty="0"/>
          </a:p>
          <a:p>
            <a:pPr marL="0" indent="0">
              <a:buNone/>
            </a:pPr>
            <a:r>
              <a:rPr lang="en" sz="2000" dirty="0"/>
              <a:t>   "</a:t>
            </a:r>
            <a:r>
              <a:rPr lang="en" sz="2000" dirty="0" err="1"/>
              <a:t>LinearMemoryInteractionGraph</a:t>
            </a:r>
            <a:r>
              <a:rPr lang="en" sz="2000" dirty="0"/>
              <a:t>"</a:t>
            </a:r>
            <a:endParaRPr dirty="0"/>
          </a:p>
          <a:p>
            <a:pPr marL="0" indent="0">
              <a:buNone/>
            </a:pPr>
            <a:r>
              <a:rPr lang="en" sz="2000" dirty="0"/>
              <a:t>       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000" dirty="0" err="1">
                <a:latin typeface="Courier New"/>
                <a:ea typeface="Courier New"/>
                <a:cs typeface="Courier New"/>
                <a:sym typeface="Courier New"/>
              </a:rPr>
              <a:t>linmem_ig</a:t>
            </a: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lang="en" sz="2000" dirty="0"/>
              <a:t>, or activatable in a </a:t>
            </a:r>
            <a:r>
              <a:rPr lang="en" sz="2000" dirty="0" err="1"/>
              <a:t>PackerTask</a:t>
            </a:r>
            <a:r>
              <a:rPr lang="en" sz="2000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52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Packer: Rotamer Building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9" name="Google Shape;859;p54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"Bump Check"</a:t>
            </a:r>
            <a:endParaRPr dirty="0"/>
          </a:p>
          <a:p>
            <a:pPr marL="0" indent="0">
              <a:buNone/>
            </a:pPr>
            <a:r>
              <a:rPr lang="en" dirty="0"/>
              <a:t>   Discard </a:t>
            </a:r>
            <a:r>
              <a:rPr lang="en" dirty="0" err="1"/>
              <a:t>rotamers</a:t>
            </a:r>
            <a:r>
              <a:rPr lang="en" dirty="0"/>
              <a:t> that collide with the background</a:t>
            </a:r>
            <a:endParaRPr dirty="0"/>
          </a:p>
          <a:p>
            <a:pPr marL="0" indent="0">
              <a:buNone/>
            </a:pPr>
            <a:r>
              <a:rPr lang="en" dirty="0"/>
              <a:t>   Threshold of 5 REU for Lennard Jones energies (</a:t>
            </a:r>
            <a:r>
              <a:rPr lang="en" dirty="0" err="1"/>
              <a:t>lj_atr</a:t>
            </a:r>
            <a:r>
              <a:rPr lang="en" dirty="0"/>
              <a:t>, </a:t>
            </a:r>
            <a:r>
              <a:rPr lang="en" dirty="0" err="1"/>
              <a:t>lj_rep</a:t>
            </a:r>
            <a:r>
              <a:rPr lang="en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71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Typical use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71" name="Google Shape;871;p56"/>
          <p:cNvSpPr txBox="1">
            <a:spLocks noGrp="1"/>
          </p:cNvSpPr>
          <p:nvPr>
            <p:ph type="body" idx="4294967295"/>
          </p:nvPr>
        </p:nvSpPr>
        <p:spPr>
          <a:xfrm>
            <a:off x="0" y="1179513"/>
            <a:ext cx="109728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rosetta.protocols.minimization_packing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operations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packer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operations.InitializeFromCommandLine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operations.RestrictToRepacking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packer.task_factory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packer.apply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281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73152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>
                <a:solidFill>
                  <a:schemeClr val="tx1"/>
                </a:solidFill>
              </a:rPr>
              <a:t>Relax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4294967295"/>
          </p:nvPr>
        </p:nvSpPr>
        <p:spPr>
          <a:xfrm>
            <a:off x="0" y="1179513"/>
            <a:ext cx="82296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Relaxation attempts to find nearby energy minima.  It is more rigorous than minimization alone.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Default is 5 cycles of packing-&gt;minimization, while ramping up repulsive VDW weight (</a:t>
            </a:r>
            <a:r>
              <a:rPr lang="en-US" dirty="0" err="1"/>
              <a:t>fa_rep</a:t>
            </a:r>
            <a:r>
              <a:rPr lang="en-US" dirty="0"/>
              <a:t>)</a:t>
            </a:r>
            <a:endParaRPr dirty="0"/>
          </a:p>
          <a:p>
            <a:pPr marL="0" indent="0">
              <a:buNone/>
            </a:pPr>
            <a:br>
              <a:rPr lang="en-US" dirty="0"/>
            </a:br>
            <a:r>
              <a:rPr lang="en-US" i="1" dirty="0"/>
              <a:t>Inputs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ScoreFunction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TaskFactory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MoveMap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0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73152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err="1">
                <a:solidFill>
                  <a:schemeClr val="tx1"/>
                </a:solidFill>
              </a:rPr>
              <a:t>protocols.relax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3" name="Google Shape;343;p31"/>
          <p:cNvSpPr txBox="1">
            <a:spLocks noGrp="1"/>
          </p:cNvSpPr>
          <p:nvPr>
            <p:ph type="body" idx="4294967295"/>
          </p:nvPr>
        </p:nvSpPr>
        <p:spPr>
          <a:xfrm>
            <a:off x="0" y="1179513"/>
            <a:ext cx="82296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Three main flavors: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ClassicRelax</a:t>
            </a:r>
            <a:r>
              <a:rPr lang="en" dirty="0"/>
              <a:t> - A combination of small and shear 	moves - </a:t>
            </a:r>
            <a:r>
              <a:rPr lang="en" b="1" dirty="0"/>
              <a:t>deprecated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FastRelax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- Ramp repulsive </a:t>
            </a:r>
            <a:r>
              <a:rPr lang="en" dirty="0" err="1"/>
              <a:t>vdw</a:t>
            </a:r>
            <a:r>
              <a:rPr lang="en" dirty="0"/>
              <a:t> while minimizing 	with intermittent repacking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r>
              <a:rPr lang="en" i="1" dirty="0" err="1">
                <a:latin typeface="Courier New"/>
                <a:ea typeface="Courier New"/>
                <a:cs typeface="Courier New"/>
                <a:sym typeface="Courier New"/>
              </a:rPr>
              <a:t>CentroidRelax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- Ramp various energy terms while minimizing.  Not very useful currently </a:t>
            </a:r>
            <a:r>
              <a:rPr lang="en-US" dirty="0"/>
              <a:t>without centroid </a:t>
            </a:r>
            <a:r>
              <a:rPr lang="en-US" dirty="0" err="1"/>
              <a:t>rotamers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 can be done in </a:t>
            </a:r>
            <a:r>
              <a:rPr lang="en-US" dirty="0" err="1"/>
              <a:t>FastRelax</a:t>
            </a:r>
            <a:r>
              <a:rPr lang="en-US" dirty="0"/>
              <a:t> by passing a </a:t>
            </a:r>
            <a:r>
              <a:rPr lang="en-US" dirty="0" err="1"/>
              <a:t>TaskFactory</a:t>
            </a:r>
            <a:endParaRPr dirty="0"/>
          </a:p>
          <a:p>
            <a:pPr marL="0" indent="0">
              <a:buNone/>
            </a:pPr>
            <a:r>
              <a:rPr lang="e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77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7315200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dirty="0" err="1">
                <a:solidFill>
                  <a:schemeClr val="tx1"/>
                </a:solidFill>
              </a:rPr>
              <a:t>FastRelax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4294967295"/>
          </p:nvPr>
        </p:nvSpPr>
        <p:spPr>
          <a:xfrm>
            <a:off x="0" y="1179513"/>
            <a:ext cx="8229600" cy="506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FastRelax:</a:t>
            </a:r>
            <a:endParaRPr/>
          </a:p>
          <a:p>
            <a:pPr marL="0" indent="0">
              <a:buNone/>
            </a:pPr>
            <a:r>
              <a:rPr lang="en"/>
              <a:t>	Nested Loops</a:t>
            </a:r>
            <a:endParaRPr/>
          </a:p>
          <a:p>
            <a:pPr marL="0" indent="457200">
              <a:buNone/>
            </a:pPr>
            <a:r>
              <a:rPr lang="en"/>
              <a:t>for i = 1:ncycles</a:t>
            </a:r>
            <a:endParaRPr/>
          </a:p>
          <a:p>
            <a:pPr marL="0" indent="457200">
              <a:buNone/>
            </a:pPr>
            <a:r>
              <a:rPr lang="en"/>
              <a:t>	fa_rep set to 1/10</a:t>
            </a:r>
            <a:r>
              <a:rPr lang="en" baseline="30000"/>
              <a:t>th</a:t>
            </a:r>
            <a:r>
              <a:rPr lang="en"/>
              <a:t> its usual strength</a:t>
            </a:r>
            <a:endParaRPr/>
          </a:p>
          <a:p>
            <a:pPr marL="457200" indent="457200">
              <a:buNone/>
            </a:pPr>
            <a:r>
              <a:rPr lang="en"/>
              <a:t>for j = 1:nramp</a:t>
            </a:r>
            <a:endParaRPr/>
          </a:p>
          <a:p>
            <a:pPr marL="914400" indent="457200">
              <a:buNone/>
            </a:pPr>
            <a:r>
              <a:rPr lang="en"/>
              <a:t>fa_rep weight increased</a:t>
            </a:r>
            <a:endParaRPr/>
          </a:p>
          <a:p>
            <a:pPr marL="1371600" indent="0">
              <a:buNone/>
            </a:pPr>
            <a:r>
              <a:rPr lang="en"/>
              <a:t>repack</a:t>
            </a:r>
            <a:endParaRPr/>
          </a:p>
          <a:p>
            <a:pPr marL="1371600" indent="0">
              <a:buNone/>
            </a:pPr>
            <a:r>
              <a:rPr lang="en"/>
              <a:t>minimize</a:t>
            </a:r>
            <a:endParaRPr/>
          </a:p>
          <a:p>
            <a:pPr marL="0" indent="0">
              <a:buNone/>
            </a:pPr>
            <a:endParaRPr/>
          </a:p>
          <a:p>
            <a:pPr marL="914400" indent="0">
              <a:buNone/>
            </a:pPr>
            <a:r>
              <a:rPr lang="en"/>
              <a:t>		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2729702" y="4745237"/>
            <a:ext cx="5927751" cy="1482676"/>
            <a:chOff x="913674" y="3447374"/>
            <a:chExt cx="5927751" cy="1482676"/>
          </a:xfrm>
        </p:grpSpPr>
        <p:cxnSp>
          <p:nvCxnSpPr>
            <p:cNvPr id="351" name="Google Shape;351;p32"/>
            <p:cNvCxnSpPr/>
            <p:nvPr/>
          </p:nvCxnSpPr>
          <p:spPr>
            <a:xfrm rot="10800000" flipH="1">
              <a:off x="1309425" y="4498955"/>
              <a:ext cx="5532000" cy="1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p32"/>
            <p:cNvCxnSpPr/>
            <p:nvPr/>
          </p:nvCxnSpPr>
          <p:spPr>
            <a:xfrm flipH="1">
              <a:off x="1321974" y="3847475"/>
              <a:ext cx="8400" cy="66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32"/>
            <p:cNvCxnSpPr/>
            <p:nvPr/>
          </p:nvCxnSpPr>
          <p:spPr>
            <a:xfrm rot="10800000" flipH="1">
              <a:off x="1611450" y="3841349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2592838" y="3829526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32"/>
            <p:cNvCxnSpPr/>
            <p:nvPr/>
          </p:nvCxnSpPr>
          <p:spPr>
            <a:xfrm rot="10800000" flipH="1">
              <a:off x="2599850" y="384726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3581239" y="3835438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32"/>
            <p:cNvCxnSpPr/>
            <p:nvPr/>
          </p:nvCxnSpPr>
          <p:spPr>
            <a:xfrm rot="10800000" flipH="1">
              <a:off x="3581250" y="382951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32"/>
            <p:cNvCxnSpPr/>
            <p:nvPr/>
          </p:nvCxnSpPr>
          <p:spPr>
            <a:xfrm>
              <a:off x="4569639" y="3811776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32"/>
            <p:cNvCxnSpPr/>
            <p:nvPr/>
          </p:nvCxnSpPr>
          <p:spPr>
            <a:xfrm rot="10800000" flipH="1">
              <a:off x="4576650" y="382951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32"/>
            <p:cNvCxnSpPr/>
            <p:nvPr/>
          </p:nvCxnSpPr>
          <p:spPr>
            <a:xfrm>
              <a:off x="5558039" y="3817688"/>
              <a:ext cx="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32"/>
            <p:cNvCxnSpPr/>
            <p:nvPr/>
          </p:nvCxnSpPr>
          <p:spPr>
            <a:xfrm rot="10800000" flipH="1">
              <a:off x="5558050" y="3811761"/>
              <a:ext cx="974400" cy="505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2" name="Google Shape;362;p32"/>
            <p:cNvSpPr txBox="1"/>
            <p:nvPr/>
          </p:nvSpPr>
          <p:spPr>
            <a:xfrm rot="-5400000">
              <a:off x="393024" y="3968024"/>
              <a:ext cx="13056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fa_rep</a:t>
              </a:r>
              <a:endParaRPr/>
            </a:p>
          </p:txBody>
        </p:sp>
        <p:sp>
          <p:nvSpPr>
            <p:cNvPr id="363" name="Google Shape;363;p32"/>
            <p:cNvSpPr txBox="1"/>
            <p:nvPr/>
          </p:nvSpPr>
          <p:spPr>
            <a:xfrm>
              <a:off x="3172950" y="4665750"/>
              <a:ext cx="1305600" cy="2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cycle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746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594-DF5D-2741-9930-28E7387E5D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1913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FastRelax</a:t>
            </a:r>
            <a:r>
              <a:rPr lang="en-US" dirty="0">
                <a:solidFill>
                  <a:schemeClr val="tx1"/>
                </a:solidFill>
              </a:rPr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B112-BFE9-ED4A-B51D-B4D97B6A2F7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179513"/>
            <a:ext cx="10972800" cy="5062537"/>
          </a:xfrm>
        </p:spPr>
        <p:txBody>
          <a:bodyPr/>
          <a:lstStyle/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rosetta.protocols.relax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operations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pyrosetta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  <a:p>
            <a:pPr marL="152396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(‘-ex1 –ex2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include_input_sc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152396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operations.InitializeFromCommandLine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operations.RestrictToRepacking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152396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fr.task_factory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52396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fr.apply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8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E594-DF5D-2741-9930-28E7387E5D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191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Slide 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B112-BFE9-ED4A-B51D-B4D97B6A2F7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179513"/>
            <a:ext cx="10972800" cy="5062537"/>
          </a:xfrm>
        </p:spPr>
        <p:txBody>
          <a:bodyPr/>
          <a:lstStyle/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Andrew Leaver-Fay</a:t>
            </a: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Jared Adolf-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Bryfogle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39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Brian Petersen</a:t>
            </a:r>
          </a:p>
        </p:txBody>
      </p:sp>
    </p:spTree>
    <p:extLst>
      <p:ext uri="{BB962C8B-B14F-4D97-AF65-F5344CB8AC3E}">
        <p14:creationId xmlns:p14="http://schemas.microsoft.com/office/powerpoint/2010/main" val="102273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2ABD-9F32-C842-8286-81EA7B8B3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Pack </a:t>
            </a:r>
            <a:r>
              <a:rPr lang="en-US" dirty="0" err="1">
                <a:solidFill>
                  <a:schemeClr val="tx1"/>
                </a:solidFill>
              </a:rPr>
              <a:t>Rotamers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3922-C9C0-6D48-B52D-DB6FF53ED68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157288"/>
            <a:ext cx="6648450" cy="4899025"/>
          </a:xfrm>
        </p:spPr>
        <p:txBody>
          <a:bodyPr lIns="91440">
            <a:normAutofit/>
          </a:bodyPr>
          <a:lstStyle/>
          <a:p>
            <a:r>
              <a:rPr lang="en-US" dirty="0"/>
              <a:t>Predict Side-chain conformation given (</a:t>
            </a:r>
            <a:r>
              <a:rPr lang="en-US" dirty="0" err="1"/>
              <a:t>Phi,Psi</a:t>
            </a:r>
            <a:r>
              <a:rPr lang="en-US" dirty="0"/>
              <a:t>)</a:t>
            </a:r>
          </a:p>
          <a:p>
            <a:r>
              <a:rPr lang="en-US" dirty="0"/>
              <a:t>Backbone/Side-chains dependent on each other</a:t>
            </a:r>
          </a:p>
          <a:p>
            <a:pPr lvl="1"/>
            <a:r>
              <a:rPr lang="en-US" dirty="0"/>
              <a:t>Any change in Backbone usually requires new prediction of side-chain conformation.</a:t>
            </a:r>
          </a:p>
          <a:p>
            <a:pPr marL="761981" lvl="1" indent="0">
              <a:buNone/>
            </a:pPr>
            <a:endParaRPr lang="en-US" dirty="0"/>
          </a:p>
          <a:p>
            <a:r>
              <a:rPr lang="en-US" dirty="0"/>
              <a:t>Use of a ‘Backbone </a:t>
            </a:r>
            <a:r>
              <a:rPr lang="en-US" dirty="0" err="1"/>
              <a:t>Dependant</a:t>
            </a:r>
            <a:r>
              <a:rPr lang="en-US" dirty="0"/>
              <a:t> </a:t>
            </a:r>
            <a:r>
              <a:rPr lang="en-US" dirty="0" err="1"/>
              <a:t>Rotamer</a:t>
            </a:r>
            <a:r>
              <a:rPr lang="en-US" dirty="0"/>
              <a:t> Library’ of the possible conformations of each residue given (</a:t>
            </a:r>
            <a:r>
              <a:rPr lang="en-US" dirty="0" err="1"/>
              <a:t>Phi,Psi</a:t>
            </a:r>
            <a:r>
              <a:rPr lang="en-US" dirty="0"/>
              <a:t>) + their probability distribution through bioinformatic analysis of the PDB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Rot|Phi,Psi</a:t>
            </a:r>
            <a:r>
              <a:rPr lang="en-US" dirty="0"/>
              <a:t>)</a:t>
            </a:r>
          </a:p>
          <a:p>
            <a:pPr marL="761981" lvl="1" indent="0">
              <a:buNone/>
            </a:pPr>
            <a:endParaRPr lang="en-US" dirty="0"/>
          </a:p>
          <a:p>
            <a:r>
              <a:rPr lang="en-US" dirty="0"/>
              <a:t>Use of the </a:t>
            </a:r>
            <a:r>
              <a:rPr lang="en-US" dirty="0" err="1"/>
              <a:t>Rotamer</a:t>
            </a:r>
            <a:r>
              <a:rPr lang="en-US" dirty="0"/>
              <a:t> Library and an energy function to ‘Pack’ specific side-chains in a model.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BA0AE7-1011-4444-AA55-40E2E26ACCCE}"/>
              </a:ext>
            </a:extLst>
          </p:cNvPr>
          <p:cNvGrpSpPr/>
          <p:nvPr/>
        </p:nvGrpSpPr>
        <p:grpSpPr>
          <a:xfrm>
            <a:off x="7331750" y="5844209"/>
            <a:ext cx="3895554" cy="618866"/>
            <a:chOff x="7615168" y="6139656"/>
            <a:chExt cx="3589338" cy="417512"/>
          </a:xfrm>
        </p:grpSpPr>
        <p:pic>
          <p:nvPicPr>
            <p:cNvPr id="6" name="Picture 5" descr="Scwrl4Title.png">
              <a:extLst>
                <a:ext uri="{FF2B5EF4-FFF2-40B4-BE49-F238E27FC236}">
                  <a16:creationId xmlns:a16="http://schemas.microsoft.com/office/drawing/2014/main" id="{C971FA97-3908-CA46-A2E7-F1E91EF9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71"/>
            <a:stretch>
              <a:fillRect/>
            </a:stretch>
          </p:blipFill>
          <p:spPr bwMode="auto">
            <a:xfrm>
              <a:off x="7615168" y="6139656"/>
              <a:ext cx="3589338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9426B7E-DC86-A348-B45B-9CF57F71F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8450" y="6266848"/>
              <a:ext cx="6336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i="1" dirty="0">
                  <a:solidFill>
                    <a:prstClr val="black"/>
                  </a:solidFill>
                </a:rPr>
                <a:t>Proteins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1696DE-E965-274E-8C45-F38BA1280181}"/>
              </a:ext>
            </a:extLst>
          </p:cNvPr>
          <p:cNvGrpSpPr/>
          <p:nvPr/>
        </p:nvGrpSpPr>
        <p:grpSpPr>
          <a:xfrm>
            <a:off x="1862586" y="5844209"/>
            <a:ext cx="3690076" cy="724883"/>
            <a:chOff x="2313782" y="5661818"/>
            <a:chExt cx="3040719" cy="520889"/>
          </a:xfrm>
        </p:grpSpPr>
        <p:pic>
          <p:nvPicPr>
            <p:cNvPr id="9" name="Picture 6" descr="bbDep2010Title.png">
              <a:extLst>
                <a:ext uri="{FF2B5EF4-FFF2-40B4-BE49-F238E27FC236}">
                  <a16:creationId xmlns:a16="http://schemas.microsoft.com/office/drawing/2014/main" id="{90261203-46AE-A440-91D7-5BC2A228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82" y="5661818"/>
              <a:ext cx="28686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0F769755-4CF1-F649-8AB5-A917FD41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076" y="5904894"/>
              <a:ext cx="7334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4pPr>
              <a:lvl5pPr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i="1" dirty="0">
                  <a:solidFill>
                    <a:prstClr val="black"/>
                  </a:solidFill>
                </a:rPr>
                <a:t>Structure</a:t>
              </a:r>
            </a:p>
          </p:txBody>
        </p:sp>
      </p:grpSp>
      <p:pic>
        <p:nvPicPr>
          <p:cNvPr id="11" name="Picture 10" descr="ValineGPlus.jpg">
            <a:extLst>
              <a:ext uri="{FF2B5EF4-FFF2-40B4-BE49-F238E27FC236}">
                <a16:creationId xmlns:a16="http://schemas.microsoft.com/office/drawing/2014/main" id="{00C71744-8ADF-6F4D-A9EC-81AD9A38B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8" y="2031051"/>
            <a:ext cx="3200366" cy="333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90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7315200" cy="1350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Packer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4294967295"/>
          </p:nvPr>
        </p:nvSpPr>
        <p:spPr>
          <a:xfrm>
            <a:off x="0" y="1704975"/>
            <a:ext cx="8229600" cy="4840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Optimize </a:t>
            </a:r>
            <a:r>
              <a:rPr lang="en" dirty="0" err="1"/>
              <a:t>rotamers</a:t>
            </a:r>
            <a:r>
              <a:rPr lang="en" dirty="0"/>
              <a:t> on a fixed backbone.</a:t>
            </a:r>
            <a:endParaRPr dirty="0"/>
          </a:p>
          <a:p>
            <a:pPr marL="0" indent="0">
              <a:buNone/>
            </a:pPr>
            <a:r>
              <a:rPr lang="en" dirty="0"/>
              <a:t>   Inputs:</a:t>
            </a:r>
            <a:endParaRPr dirty="0"/>
          </a:p>
          <a:p>
            <a:pPr marL="0" indent="0">
              <a:buNone/>
            </a:pPr>
            <a:r>
              <a:rPr lang="en" dirty="0"/>
              <a:t>      Pose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ScoreFunction</a:t>
            </a:r>
            <a:endParaRPr dirty="0"/>
          </a:p>
          <a:p>
            <a:pPr marL="0" indent="0">
              <a:buNone/>
            </a:pPr>
            <a:r>
              <a:rPr lang="en" dirty="0"/>
              <a:t>      </a:t>
            </a:r>
            <a:r>
              <a:rPr lang="en" dirty="0" err="1"/>
              <a:t>PackerTask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Steps:</a:t>
            </a:r>
            <a:endParaRPr dirty="0"/>
          </a:p>
          <a:p>
            <a:pPr marL="0" indent="0">
              <a:buNone/>
            </a:pPr>
            <a:r>
              <a:rPr lang="en" dirty="0"/>
              <a:t>   1. Detect neighbors</a:t>
            </a:r>
            <a:endParaRPr dirty="0"/>
          </a:p>
          <a:p>
            <a:pPr marL="0" indent="0">
              <a:buNone/>
            </a:pPr>
            <a:r>
              <a:rPr lang="en" dirty="0"/>
              <a:t>   2. Build </a:t>
            </a:r>
            <a:r>
              <a:rPr lang="en" dirty="0" err="1"/>
              <a:t>rotamers</a:t>
            </a:r>
            <a:endParaRPr dirty="0"/>
          </a:p>
          <a:p>
            <a:pPr marL="0" indent="0">
              <a:buNone/>
            </a:pPr>
            <a:r>
              <a:rPr lang="en" dirty="0"/>
              <a:t>   3. Create an </a:t>
            </a:r>
            <a:r>
              <a:rPr lang="en" dirty="0" err="1"/>
              <a:t>InteractionGraph</a:t>
            </a:r>
            <a:endParaRPr dirty="0"/>
          </a:p>
          <a:p>
            <a:pPr marL="0" indent="0">
              <a:buNone/>
            </a:pPr>
            <a:r>
              <a:rPr lang="en" dirty="0"/>
              <a:t>      a. Compute 1-body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   b. Compute 2-body </a:t>
            </a:r>
            <a:r>
              <a:rPr lang="en" dirty="0" err="1"/>
              <a:t>rotamer</a:t>
            </a:r>
            <a:r>
              <a:rPr lang="en" dirty="0"/>
              <a:t> energies</a:t>
            </a:r>
            <a:endParaRPr dirty="0"/>
          </a:p>
          <a:p>
            <a:pPr marL="0" indent="0">
              <a:buNone/>
            </a:pPr>
            <a:r>
              <a:rPr lang="en" dirty="0"/>
              <a:t>   4. Run simulated annealing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Control: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1" dirty="0" err="1"/>
              <a:t>TaskFactory</a:t>
            </a:r>
            <a:r>
              <a:rPr lang="en-US" b="1" dirty="0"/>
              <a:t> -&gt;</a:t>
            </a:r>
            <a:r>
              <a:rPr lang="en-US" b="1" dirty="0" err="1"/>
              <a:t>PackerTask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     Given to </a:t>
            </a:r>
            <a:r>
              <a:rPr lang="en-US" dirty="0" err="1"/>
              <a:t>PackRotamersMover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7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2ABD-9F32-C842-8286-81EA7B8B3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753600" cy="1350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3922-C9C0-6D48-B52D-DB6FF53ED68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704975"/>
            <a:ext cx="10972800" cy="4840288"/>
          </a:xfrm>
        </p:spPr>
        <p:txBody>
          <a:bodyPr/>
          <a:lstStyle/>
          <a:p>
            <a:r>
              <a:rPr lang="en-US" dirty="0"/>
              <a:t>Class that creates/builds another class (OOP design pattern)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 err="1"/>
              <a:t>TaskFactory</a:t>
            </a:r>
            <a:r>
              <a:rPr lang="en-US" dirty="0"/>
              <a:t> builds a </a:t>
            </a:r>
            <a:r>
              <a:rPr lang="en-US" b="1" dirty="0" err="1"/>
              <a:t>PackerTask</a:t>
            </a:r>
            <a:r>
              <a:rPr lang="en-US" b="1" dirty="0"/>
              <a:t> from instructions </a:t>
            </a:r>
          </a:p>
          <a:p>
            <a:pPr marL="5715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715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operation )</a:t>
            </a:r>
          </a:p>
          <a:p>
            <a:pPr marL="5715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packer_task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factory.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create_task_and_apply_taskoperations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(pose)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MANY factories exist in Rosetta</a:t>
            </a:r>
          </a:p>
          <a:p>
            <a:pPr lvl="1"/>
            <a:r>
              <a:rPr lang="en-US" dirty="0"/>
              <a:t>ex: </a:t>
            </a:r>
            <a:r>
              <a:rPr lang="en-US" b="1" dirty="0" err="1"/>
              <a:t>MoverFactory</a:t>
            </a:r>
            <a:r>
              <a:rPr lang="en-US" dirty="0"/>
              <a:t> that creates a mover from a string for </a:t>
            </a:r>
            <a:r>
              <a:rPr lang="en-US" dirty="0" err="1"/>
              <a:t>RosettaScripts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230B-A792-D343-907E-3DA0867D1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9753600" cy="1350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Design and Packing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E45-7596-C64F-85C8-BE2B829A768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704975"/>
            <a:ext cx="10972800" cy="4840288"/>
          </a:xfrm>
        </p:spPr>
        <p:txBody>
          <a:bodyPr/>
          <a:lstStyle/>
          <a:p>
            <a:r>
              <a:rPr lang="en-US" dirty="0"/>
              <a:t>In Rosetta, Design and packing go hand in hand. </a:t>
            </a:r>
          </a:p>
          <a:p>
            <a:pPr lvl="1"/>
            <a:r>
              <a:rPr lang="en-US" dirty="0"/>
              <a:t>Design is packing with </a:t>
            </a:r>
            <a:r>
              <a:rPr lang="en-US" dirty="0" err="1"/>
              <a:t>rotamers</a:t>
            </a:r>
            <a:r>
              <a:rPr lang="en-US" dirty="0"/>
              <a:t> of different AA</a:t>
            </a:r>
          </a:p>
          <a:p>
            <a:endParaRPr lang="en-US" dirty="0"/>
          </a:p>
          <a:p>
            <a:r>
              <a:rPr lang="en-US" b="1" dirty="0"/>
              <a:t>Design is default ON in Rosetta.</a:t>
            </a:r>
          </a:p>
          <a:p>
            <a:r>
              <a:rPr lang="en-US" b="1" dirty="0"/>
              <a:t>ALL AA are default ON in Rosetta.</a:t>
            </a:r>
          </a:p>
          <a:p>
            <a:endParaRPr lang="en-US" b="1" dirty="0"/>
          </a:p>
          <a:p>
            <a:r>
              <a:rPr lang="en-US" b="1" dirty="0"/>
              <a:t>Instructions (</a:t>
            </a:r>
            <a:r>
              <a:rPr lang="en-US" b="1" dirty="0" err="1"/>
              <a:t>TaskOperations</a:t>
            </a:r>
            <a:r>
              <a:rPr lang="en-US" b="1" dirty="0"/>
              <a:t>) turn things OFF</a:t>
            </a:r>
          </a:p>
          <a:p>
            <a:r>
              <a:rPr lang="en-US" b="1" dirty="0"/>
              <a:t>CANNOT turn things back on !</a:t>
            </a:r>
          </a:p>
          <a:p>
            <a:pPr lvl="1"/>
            <a:r>
              <a:rPr lang="en-US" b="1" dirty="0"/>
              <a:t>Think of it like an ice sculpture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DE53-554E-974E-8B89-92C24357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589" y="2044148"/>
            <a:ext cx="3522511" cy="19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3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TaskFactory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List of </a:t>
            </a:r>
            <a:r>
              <a:rPr lang="en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TaskOperations</a:t>
            </a:r>
            <a:r>
              <a:rPr lang="en" dirty="0"/>
              <a:t> which are instructions for which amino acids and </a:t>
            </a:r>
            <a:r>
              <a:rPr lang="en" dirty="0" err="1"/>
              <a:t>rotamers</a:t>
            </a:r>
            <a:r>
              <a:rPr lang="en" dirty="0"/>
              <a:t> to use at which positions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Examples: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InitiliazeFromCommandLine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ReadResFile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ResfileCommandOperation</a:t>
            </a:r>
            <a:endParaRPr lang="en" dirty="0"/>
          </a:p>
          <a:p>
            <a:pPr indent="-304792">
              <a:buFont typeface="Arial"/>
              <a:buAutoNum type="arabicParenR"/>
            </a:pPr>
            <a:r>
              <a:rPr lang="en" dirty="0" err="1"/>
              <a:t>RestrictToRepacking</a:t>
            </a:r>
            <a:endParaRPr lang="en" dirty="0"/>
          </a:p>
          <a:p>
            <a:pPr indent="-304792">
              <a:buFont typeface="Arial"/>
              <a:buAutoNum type="arabicParenR"/>
            </a:pPr>
            <a:endParaRPr lang="en" dirty="0"/>
          </a:p>
          <a:p>
            <a:pPr marL="304793" indent="0"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4793" indent="0"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rosetta.core.pack.task.operation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as operations</a:t>
            </a:r>
          </a:p>
          <a:p>
            <a:pPr marL="304793" indent="0"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rosetta.protocols.task_operations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as operations2</a:t>
            </a:r>
          </a:p>
        </p:txBody>
      </p:sp>
    </p:spTree>
    <p:extLst>
      <p:ext uri="{BB962C8B-B14F-4D97-AF65-F5344CB8AC3E}">
        <p14:creationId xmlns:p14="http://schemas.microsoft.com/office/powerpoint/2010/main" val="21284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TaskFactory</a:t>
            </a:r>
            <a:r>
              <a:rPr lang="en" dirty="0">
                <a:solidFill>
                  <a:schemeClr val="tx1"/>
                </a:solidFill>
              </a:rPr>
              <a:t>-&gt;</a:t>
            </a:r>
            <a:r>
              <a:rPr lang="en" b="1" dirty="0" err="1">
                <a:solidFill>
                  <a:schemeClr val="tx1"/>
                </a:solidFill>
              </a:rPr>
              <a:t>PackerTask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" dirty="0"/>
              <a:t>Final Bag of instructions for which amino acids and </a:t>
            </a:r>
            <a:r>
              <a:rPr lang="en" dirty="0" err="1"/>
              <a:t>rotamers</a:t>
            </a:r>
            <a:r>
              <a:rPr lang="en" dirty="0"/>
              <a:t> to use at which positions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Three peculiarities: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/>
              <a:t>Knows the sequence of the starting Pose</a:t>
            </a:r>
            <a:endParaRPr dirty="0"/>
          </a:p>
          <a:p>
            <a:pPr indent="-304792">
              <a:buFont typeface="Arial"/>
              <a:buAutoNum type="arabicParenR"/>
            </a:pPr>
            <a:r>
              <a:rPr lang="en" dirty="0"/>
              <a:t>All operations are </a:t>
            </a:r>
            <a:r>
              <a:rPr lang="en" i="1" dirty="0"/>
              <a:t>commutative</a:t>
            </a:r>
            <a:r>
              <a:rPr lang="en" dirty="0"/>
              <a:t>                                                                  </a:t>
            </a:r>
            <a:r>
              <a:rPr lang="en" i="1" dirty="0"/>
              <a:t>i.e. </a:t>
            </a:r>
            <a:r>
              <a:rPr lang="en" dirty="0"/>
              <a:t>order independent</a:t>
            </a:r>
          </a:p>
          <a:p>
            <a:pPr indent="-304792">
              <a:buFont typeface="Arial"/>
              <a:buAutoNum type="arabicParenR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473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TaskFactory</a:t>
            </a:r>
            <a:r>
              <a:rPr lang="en" dirty="0">
                <a:solidFill>
                  <a:schemeClr val="tx1"/>
                </a:solidFill>
              </a:rPr>
              <a:t> vs </a:t>
            </a:r>
            <a:r>
              <a:rPr lang="en" dirty="0" err="1">
                <a:solidFill>
                  <a:schemeClr val="tx1"/>
                </a:solidFill>
              </a:rPr>
              <a:t>PackerTask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25" name="Google Shape;525;p43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en-US" dirty="0"/>
              <a:t>Some protocols such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FastRelax</a:t>
            </a:r>
            <a:r>
              <a:rPr lang="en-US" dirty="0"/>
              <a:t> allow setting either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setting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TaskFactory</a:t>
            </a:r>
            <a:r>
              <a:rPr lang="en-US" dirty="0"/>
              <a:t>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PackerTask</a:t>
            </a:r>
            <a:r>
              <a:rPr lang="en-US" dirty="0"/>
              <a:t> is re-created at each packing round</a:t>
            </a:r>
          </a:p>
          <a:p>
            <a:pPr marL="0" indent="0">
              <a:buNone/>
            </a:pPr>
            <a:r>
              <a:rPr lang="en-US" dirty="0"/>
              <a:t>-&gt; Allows instructions to respond to changing pose </a:t>
            </a:r>
            <a:r>
              <a:rPr lang="en-US" b="1" i="1" dirty="0"/>
              <a:t>state</a:t>
            </a:r>
          </a:p>
          <a:p>
            <a:pPr marL="0" indent="0">
              <a:buNone/>
            </a:pPr>
            <a:r>
              <a:rPr lang="en-US" dirty="0"/>
              <a:t>  -&gt; </a:t>
            </a:r>
            <a:r>
              <a:rPr lang="en-US" dirty="0" err="1"/>
              <a:t>ie</a:t>
            </a:r>
            <a:r>
              <a:rPr lang="en-US" dirty="0"/>
              <a:t> ‘neighbor </a:t>
            </a:r>
            <a:r>
              <a:rPr lang="en-US" dirty="0" err="1"/>
              <a:t>recomputation</a:t>
            </a:r>
            <a:r>
              <a:rPr lang="en-US" dirty="0"/>
              <a:t>’, etc.</a:t>
            </a:r>
            <a:endParaRPr dirty="0"/>
          </a:p>
          <a:p>
            <a:pPr marL="0" indent="0">
              <a:buNone/>
            </a:pPr>
            <a:endParaRPr dirty="0"/>
          </a:p>
          <a:p>
            <a:pPr indent="-304792">
              <a:buFont typeface="Arial"/>
              <a:buAutoNum type="arabicParenR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7747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body" idx="4294967295"/>
          </p:nvPr>
        </p:nvSpPr>
        <p:spPr>
          <a:xfrm>
            <a:off x="0" y="1157288"/>
            <a:ext cx="109728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867"/>
              <a:t>4. Run simulated annealing</a:t>
            </a:r>
            <a:endParaRPr/>
          </a:p>
          <a:p>
            <a:pPr marL="0" indent="0">
              <a:buNone/>
            </a:pPr>
            <a:r>
              <a:rPr lang="en" sz="1867"/>
              <a:t>   for ( int i = 1; i &lt;= num_outer_iterations; ++i ) {</a:t>
            </a:r>
            <a:endParaRPr/>
          </a:p>
          <a:p>
            <a:pPr marL="0" indent="0">
              <a:buNone/>
            </a:pPr>
            <a:r>
              <a:rPr lang="en" sz="1867"/>
              <a:t>      for ( int j = 1; j &lt;= num_inner_iterations; ++j ) {</a:t>
            </a:r>
            <a:endParaRPr/>
          </a:p>
          <a:p>
            <a:pPr marL="0" indent="0">
              <a:buNone/>
            </a:pPr>
            <a:r>
              <a:rPr lang="en" sz="1867"/>
              <a:t>         int newrot = pick_random_rotamer();</a:t>
            </a:r>
            <a:endParaRPr/>
          </a:p>
          <a:p>
            <a:pPr marL="0" indent="0">
              <a:buNone/>
            </a:pPr>
            <a:r>
              <a:rPr lang="en" sz="1867"/>
              <a:t>         compute deltaE = E( newrot ) - E( oldrot )</a:t>
            </a:r>
            <a:endParaRPr/>
          </a:p>
          <a:p>
            <a:pPr marL="0" indent="0">
              <a:buNone/>
            </a:pPr>
            <a:r>
              <a:rPr lang="en" sz="1867"/>
              <a:t>         if ( metropolis_accept( temp, deltaE )) {</a:t>
            </a:r>
            <a:endParaRPr/>
          </a:p>
          <a:p>
            <a:pPr marL="0" indent="0">
              <a:buNone/>
            </a:pPr>
            <a:r>
              <a:rPr lang="en" sz="1867"/>
              <a:t>              accept random_rotamer;</a:t>
            </a:r>
            <a:endParaRPr/>
          </a:p>
          <a:p>
            <a:pPr marL="0" indent="0">
              <a:buNone/>
            </a:pPr>
            <a:r>
              <a:rPr lang="en" sz="1867"/>
              <a:t>          }</a:t>
            </a:r>
            <a:endParaRPr/>
          </a:p>
          <a:p>
            <a:pPr marL="0" indent="0">
              <a:buNone/>
            </a:pPr>
            <a:r>
              <a:rPr lang="en" sz="1867"/>
              <a:t>      }</a:t>
            </a:r>
            <a:endParaRPr/>
          </a:p>
          <a:p>
            <a:pPr marL="0" indent="0">
              <a:buNone/>
            </a:pPr>
            <a:r>
              <a:rPr lang="en" sz="1867"/>
              <a:t>      decrease_temperature( temp );</a:t>
            </a:r>
            <a:endParaRPr/>
          </a:p>
          <a:p>
            <a:pPr marL="0" indent="0">
              <a:buNone/>
            </a:pPr>
            <a:r>
              <a:rPr lang="en" sz="1867"/>
              <a:t>   }</a:t>
            </a:r>
            <a:endParaRPr/>
          </a:p>
          <a:p>
            <a:pPr marL="0" indent="0">
              <a:buNone/>
            </a:pPr>
            <a:endParaRPr sz="1867"/>
          </a:p>
          <a:p>
            <a:pPr marL="0" indent="0">
              <a:buNone/>
            </a:pPr>
            <a:r>
              <a:rPr lang="en" sz="1867"/>
              <a:t>deltaE: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title" idx="4294967295"/>
          </p:nvPr>
        </p:nvSpPr>
        <p:spPr>
          <a:xfrm>
            <a:off x="0" y="134938"/>
            <a:ext cx="9753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pack_rotamers</a:t>
            </a:r>
            <a:r>
              <a:rPr lang="en" dirty="0">
                <a:solidFill>
                  <a:schemeClr val="tx1"/>
                </a:solidFill>
              </a:rPr>
              <a:t>: Sim. Annealing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39" name="Google Shape;539;p45"/>
          <p:cNvGrpSpPr/>
          <p:nvPr/>
        </p:nvGrpSpPr>
        <p:grpSpPr>
          <a:xfrm>
            <a:off x="1918659" y="4855549"/>
            <a:ext cx="2673500" cy="1688475"/>
            <a:chOff x="1438994" y="4855550"/>
            <a:chExt cx="2005125" cy="1688475"/>
          </a:xfrm>
        </p:grpSpPr>
        <p:grpSp>
          <p:nvGrpSpPr>
            <p:cNvPr id="540" name="Google Shape;540;p45"/>
            <p:cNvGrpSpPr/>
            <p:nvPr/>
          </p:nvGrpSpPr>
          <p:grpSpPr>
            <a:xfrm rot="7633688">
              <a:off x="2624478" y="5784885"/>
              <a:ext cx="170194" cy="263730"/>
              <a:chOff x="1855935" y="5936315"/>
              <a:chExt cx="138918" cy="235304"/>
            </a:xfrm>
          </p:grpSpPr>
          <p:cxnSp>
            <p:nvCxnSpPr>
              <p:cNvPr id="541" name="Google Shape;541;p45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45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45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" name="Google Shape;544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5" name="Google Shape;545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6" name="Google Shape;546;p45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7" name="Google Shape;547;p45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45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49" name="Google Shape;549;p45"/>
            <p:cNvSpPr/>
            <p:nvPr/>
          </p:nvSpPr>
          <p:spPr>
            <a:xfrm>
              <a:off x="1438994" y="4855550"/>
              <a:ext cx="2005125" cy="16884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85" y="0"/>
                  </a:moveTo>
                  <a:cubicBezTo>
                    <a:pt x="37161" y="5365"/>
                    <a:pt x="66456" y="20910"/>
                    <a:pt x="67547" y="32198"/>
                  </a:cubicBezTo>
                  <a:cubicBezTo>
                    <a:pt x="68638" y="43485"/>
                    <a:pt x="48848" y="57362"/>
                    <a:pt x="37630" y="67726"/>
                  </a:cubicBezTo>
                  <a:cubicBezTo>
                    <a:pt x="26410" y="78088"/>
                    <a:pt x="-1635" y="85674"/>
                    <a:pt x="233" y="94372"/>
                  </a:cubicBezTo>
                  <a:cubicBezTo>
                    <a:pt x="2102" y="103067"/>
                    <a:pt x="40900" y="120277"/>
                    <a:pt x="48848" y="119907"/>
                  </a:cubicBezTo>
                  <a:cubicBezTo>
                    <a:pt x="56794" y="119536"/>
                    <a:pt x="45419" y="98071"/>
                    <a:pt x="47913" y="92151"/>
                  </a:cubicBezTo>
                  <a:cubicBezTo>
                    <a:pt x="50405" y="86229"/>
                    <a:pt x="53989" y="85118"/>
                    <a:pt x="63806" y="84379"/>
                  </a:cubicBezTo>
                  <a:cubicBezTo>
                    <a:pt x="73623" y="83638"/>
                    <a:pt x="102605" y="91966"/>
                    <a:pt x="106812" y="87711"/>
                  </a:cubicBezTo>
                  <a:cubicBezTo>
                    <a:pt x="111020" y="83454"/>
                    <a:pt x="86867" y="71240"/>
                    <a:pt x="89050" y="58844"/>
                  </a:cubicBezTo>
                  <a:cubicBezTo>
                    <a:pt x="91231" y="46446"/>
                    <a:pt x="119123" y="22390"/>
                    <a:pt x="119902" y="13323"/>
                  </a:cubicBezTo>
                  <a:cubicBezTo>
                    <a:pt x="120680" y="4255"/>
                    <a:pt x="98087" y="5921"/>
                    <a:pt x="93724" y="44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50" name="Google Shape;550;p45"/>
            <p:cNvCxnSpPr/>
            <p:nvPr/>
          </p:nvCxnSpPr>
          <p:spPr>
            <a:xfrm rot="10800000" flipH="1">
              <a:off x="2397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2" name="Google Shape;552;p45"/>
            <p:cNvGrpSpPr/>
            <p:nvPr/>
          </p:nvGrpSpPr>
          <p:grpSpPr>
            <a:xfrm>
              <a:off x="2321703" y="5636446"/>
              <a:ext cx="226421" cy="146276"/>
              <a:chOff x="2388378" y="5574533"/>
              <a:chExt cx="226421" cy="146276"/>
            </a:xfrm>
          </p:grpSpPr>
          <p:cxnSp>
            <p:nvCxnSpPr>
              <p:cNvPr id="553" name="Google Shape;553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4" name="Google Shape;554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5" name="Google Shape;555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6" name="Google Shape;556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7" name="Google Shape;557;p45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58" name="Google Shape;558;p45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59" name="Google Shape;559;p45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p45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45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3" name="Google Shape;563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4" name="Google Shape;564;p45"/>
              <p:cNvCxnSpPr/>
              <p:nvPr/>
            </p:nvCxnSpPr>
            <p:spPr>
              <a:xfrm rot="10800000" flipH="1">
                <a:off x="1855935" y="6049420"/>
                <a:ext cx="68700" cy="22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45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6" name="Google Shape;566;p4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67" name="Google Shape;567;p45"/>
            <p:cNvGrpSpPr/>
            <p:nvPr/>
          </p:nvGrpSpPr>
          <p:grpSpPr>
            <a:xfrm rot="1099139">
              <a:off x="2295868" y="5886821"/>
              <a:ext cx="102288" cy="158272"/>
              <a:chOff x="2195821" y="5917921"/>
              <a:chExt cx="102290" cy="158275"/>
            </a:xfrm>
          </p:grpSpPr>
          <p:grpSp>
            <p:nvGrpSpPr>
              <p:cNvPr id="568" name="Google Shape;568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69" name="Google Shape;569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0" name="Google Shape;570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1" name="Google Shape;571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2" name="Google Shape;572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3" name="Google Shape;573;p45"/>
            <p:cNvGrpSpPr/>
            <p:nvPr/>
          </p:nvGrpSpPr>
          <p:grpSpPr>
            <a:xfrm rot="2585240">
              <a:off x="1597975" y="6160626"/>
              <a:ext cx="102288" cy="158273"/>
              <a:chOff x="2195821" y="5917921"/>
              <a:chExt cx="102290" cy="158275"/>
            </a:xfrm>
          </p:grpSpPr>
          <p:grpSp>
            <p:nvGrpSpPr>
              <p:cNvPr id="574" name="Google Shape;574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75" name="Google Shape;575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6" name="Google Shape;576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7" name="Google Shape;577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8" name="Google Shape;578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79" name="Google Shape;579;p45"/>
            <p:cNvGrpSpPr/>
            <p:nvPr/>
          </p:nvGrpSpPr>
          <p:grpSpPr>
            <a:xfrm rot="-4420469">
              <a:off x="2833491" y="5647250"/>
              <a:ext cx="102303" cy="91526"/>
              <a:chOff x="2669099" y="6097775"/>
              <a:chExt cx="102301" cy="91524"/>
            </a:xfrm>
          </p:grpSpPr>
          <p:cxnSp>
            <p:nvCxnSpPr>
              <p:cNvPr id="580" name="Google Shape;580;p45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45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p45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3" name="Google Shape;583;p45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84" name="Google Shape;584;p4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585" name="Google Shape;585;p45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86" name="Google Shape;586;p4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7" name="Google Shape;587;p45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8" name="Google Shape;588;p45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9" name="Google Shape;589;p45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0" name="Google Shape;590;p45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1" name="Google Shape;591;p45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2" name="Google Shape;592;p45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3" name="Google Shape;593;p45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4" name="Google Shape;594;p4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5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6" name="Google Shape;596;p4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97" name="Google Shape;597;p45"/>
            <p:cNvGrpSpPr/>
            <p:nvPr/>
          </p:nvGrpSpPr>
          <p:grpSpPr>
            <a:xfrm rot="9969999">
              <a:off x="2819004" y="5369026"/>
              <a:ext cx="226422" cy="146277"/>
              <a:chOff x="2388378" y="5574533"/>
              <a:chExt cx="226421" cy="146276"/>
            </a:xfrm>
          </p:grpSpPr>
          <p:cxnSp>
            <p:nvCxnSpPr>
              <p:cNvPr id="598" name="Google Shape;598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02" name="Google Shape;602;p45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03" name="Google Shape;603;p45"/>
            <p:cNvGrpSpPr/>
            <p:nvPr/>
          </p:nvGrpSpPr>
          <p:grpSpPr>
            <a:xfrm rot="1625883">
              <a:off x="2934124" y="5151445"/>
              <a:ext cx="297759" cy="136675"/>
              <a:chOff x="2926868" y="5168312"/>
              <a:chExt cx="297768" cy="136680"/>
            </a:xfrm>
          </p:grpSpPr>
          <p:cxnSp>
            <p:nvCxnSpPr>
              <p:cNvPr id="604" name="Google Shape;604;p4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5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4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7" name="Google Shape;607;p45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8" name="Google Shape;608;p45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9" name="Google Shape;609;p45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0" name="Google Shape;610;p45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1" name="Google Shape;611;p45"/>
          <p:cNvGrpSpPr/>
          <p:nvPr/>
        </p:nvGrpSpPr>
        <p:grpSpPr>
          <a:xfrm>
            <a:off x="5474659" y="4855549"/>
            <a:ext cx="2673500" cy="1688475"/>
            <a:chOff x="4105994" y="4855550"/>
            <a:chExt cx="2005125" cy="1688475"/>
          </a:xfrm>
        </p:grpSpPr>
        <p:grpSp>
          <p:nvGrpSpPr>
            <p:cNvPr id="612" name="Google Shape;612;p45"/>
            <p:cNvGrpSpPr/>
            <p:nvPr/>
          </p:nvGrpSpPr>
          <p:grpSpPr>
            <a:xfrm rot="-7021577">
              <a:off x="5331228" y="5865092"/>
              <a:ext cx="226422" cy="146276"/>
              <a:chOff x="2388378" y="5574533"/>
              <a:chExt cx="226421" cy="146276"/>
            </a:xfrm>
          </p:grpSpPr>
          <p:cxnSp>
            <p:nvCxnSpPr>
              <p:cNvPr id="613" name="Google Shape;613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5" name="Google Shape;615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17" name="Google Shape;617;p45"/>
            <p:cNvSpPr/>
            <p:nvPr/>
          </p:nvSpPr>
          <p:spPr>
            <a:xfrm>
              <a:off x="4105994" y="4855550"/>
              <a:ext cx="2005125" cy="16884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85" y="0"/>
                  </a:moveTo>
                  <a:cubicBezTo>
                    <a:pt x="37161" y="5365"/>
                    <a:pt x="66456" y="20910"/>
                    <a:pt x="67547" y="32198"/>
                  </a:cubicBezTo>
                  <a:cubicBezTo>
                    <a:pt x="68638" y="43485"/>
                    <a:pt x="48848" y="57362"/>
                    <a:pt x="37630" y="67726"/>
                  </a:cubicBezTo>
                  <a:cubicBezTo>
                    <a:pt x="26410" y="78088"/>
                    <a:pt x="-1635" y="85674"/>
                    <a:pt x="233" y="94372"/>
                  </a:cubicBezTo>
                  <a:cubicBezTo>
                    <a:pt x="2102" y="103067"/>
                    <a:pt x="40900" y="120277"/>
                    <a:pt x="48848" y="119907"/>
                  </a:cubicBezTo>
                  <a:cubicBezTo>
                    <a:pt x="56794" y="119536"/>
                    <a:pt x="45419" y="98071"/>
                    <a:pt x="47913" y="92151"/>
                  </a:cubicBezTo>
                  <a:cubicBezTo>
                    <a:pt x="50405" y="86229"/>
                    <a:pt x="53989" y="85118"/>
                    <a:pt x="63806" y="84379"/>
                  </a:cubicBezTo>
                  <a:cubicBezTo>
                    <a:pt x="73623" y="83638"/>
                    <a:pt x="102605" y="91966"/>
                    <a:pt x="106812" y="87711"/>
                  </a:cubicBezTo>
                  <a:cubicBezTo>
                    <a:pt x="111020" y="83454"/>
                    <a:pt x="86867" y="71240"/>
                    <a:pt x="89050" y="58844"/>
                  </a:cubicBezTo>
                  <a:cubicBezTo>
                    <a:pt x="91231" y="46446"/>
                    <a:pt x="119123" y="22390"/>
                    <a:pt x="119902" y="13323"/>
                  </a:cubicBezTo>
                  <a:cubicBezTo>
                    <a:pt x="120680" y="4255"/>
                    <a:pt x="98087" y="5921"/>
                    <a:pt x="93724" y="444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45"/>
            <p:cNvCxnSpPr/>
            <p:nvPr/>
          </p:nvCxnSpPr>
          <p:spPr>
            <a:xfrm rot="10800000" flipH="1">
              <a:off x="5064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20" name="Google Shape;620;p45"/>
            <p:cNvGrpSpPr/>
            <p:nvPr/>
          </p:nvGrpSpPr>
          <p:grpSpPr>
            <a:xfrm>
              <a:off x="4988703" y="5636446"/>
              <a:ext cx="226421" cy="146276"/>
              <a:chOff x="2388378" y="5574533"/>
              <a:chExt cx="226421" cy="146276"/>
            </a:xfrm>
          </p:grpSpPr>
          <p:cxnSp>
            <p:nvCxnSpPr>
              <p:cNvPr id="621" name="Google Shape;621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5" name="Google Shape;625;p45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26" name="Google Shape;626;p45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627" name="Google Shape;627;p45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8" name="Google Shape;628;p45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5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1" name="Google Shape;631;p45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2" name="Google Shape;632;p45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3" name="Google Shape;633;p45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4" name="Google Shape;634;p4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5" name="Google Shape;635;p45"/>
            <p:cNvGrpSpPr/>
            <p:nvPr/>
          </p:nvGrpSpPr>
          <p:grpSpPr>
            <a:xfrm rot="1099139">
              <a:off x="4962868" y="5886821"/>
              <a:ext cx="102288" cy="158272"/>
              <a:chOff x="2195821" y="5917921"/>
              <a:chExt cx="102290" cy="158275"/>
            </a:xfrm>
          </p:grpSpPr>
          <p:grpSp>
            <p:nvGrpSpPr>
              <p:cNvPr id="636" name="Google Shape;636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637" name="Google Shape;637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8" name="Google Shape;638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9" name="Google Shape;639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0" name="Google Shape;640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1" name="Google Shape;641;p45"/>
            <p:cNvGrpSpPr/>
            <p:nvPr/>
          </p:nvGrpSpPr>
          <p:grpSpPr>
            <a:xfrm rot="2585240">
              <a:off x="4264976" y="6160626"/>
              <a:ext cx="102288" cy="158273"/>
              <a:chOff x="2195821" y="5917921"/>
              <a:chExt cx="102290" cy="158275"/>
            </a:xfrm>
          </p:grpSpPr>
          <p:grpSp>
            <p:nvGrpSpPr>
              <p:cNvPr id="642" name="Google Shape;642;p4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643" name="Google Shape;643;p45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4" name="Google Shape;644;p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5" name="Google Shape;645;p45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6" name="Google Shape;646;p45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7" name="Google Shape;647;p45"/>
            <p:cNvGrpSpPr/>
            <p:nvPr/>
          </p:nvGrpSpPr>
          <p:grpSpPr>
            <a:xfrm rot="-4420469">
              <a:off x="5500492" y="5647250"/>
              <a:ext cx="102303" cy="91526"/>
              <a:chOff x="2669099" y="6097775"/>
              <a:chExt cx="102301" cy="91524"/>
            </a:xfrm>
          </p:grpSpPr>
          <p:cxnSp>
            <p:nvCxnSpPr>
              <p:cNvPr id="648" name="Google Shape;648;p45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9" name="Google Shape;649;p45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45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1" name="Google Shape;651;p45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652" name="Google Shape;652;p4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53" name="Google Shape;653;p45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654" name="Google Shape;654;p4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5" name="Google Shape;655;p45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6" name="Google Shape;656;p45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7" name="Google Shape;657;p45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8" name="Google Shape;658;p45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9" name="Google Shape;659;p45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0" name="Google Shape;660;p45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1" name="Google Shape;661;p45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2" name="Google Shape;662;p4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3" name="Google Shape;663;p45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4" name="Google Shape;664;p4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65" name="Google Shape;665;p45"/>
            <p:cNvGrpSpPr/>
            <p:nvPr/>
          </p:nvGrpSpPr>
          <p:grpSpPr>
            <a:xfrm rot="9969999">
              <a:off x="5486004" y="5369026"/>
              <a:ext cx="226422" cy="146277"/>
              <a:chOff x="2388378" y="5574533"/>
              <a:chExt cx="226421" cy="146276"/>
            </a:xfrm>
          </p:grpSpPr>
          <p:cxnSp>
            <p:nvCxnSpPr>
              <p:cNvPr id="666" name="Google Shape;666;p45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4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45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9" name="Google Shape;669;p4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0" name="Google Shape;670;p45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71" name="Google Shape;671;p45"/>
            <p:cNvGrpSpPr/>
            <p:nvPr/>
          </p:nvGrpSpPr>
          <p:grpSpPr>
            <a:xfrm rot="1625883">
              <a:off x="5601124" y="5151445"/>
              <a:ext cx="297759" cy="136675"/>
              <a:chOff x="2926868" y="5168312"/>
              <a:chExt cx="297768" cy="136680"/>
            </a:xfrm>
          </p:grpSpPr>
          <p:cxnSp>
            <p:nvCxnSpPr>
              <p:cNvPr id="672" name="Google Shape;672;p4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45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4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45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6" name="Google Shape;676;p45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7" name="Google Shape;677;p45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45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679" name="Google Shape;679;p45"/>
          <p:cNvSpPr/>
          <p:nvPr/>
        </p:nvSpPr>
        <p:spPr>
          <a:xfrm>
            <a:off x="4399667" y="5446875"/>
            <a:ext cx="1427199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45"/>
          <p:cNvGrpSpPr/>
          <p:nvPr/>
        </p:nvGrpSpPr>
        <p:grpSpPr>
          <a:xfrm>
            <a:off x="2844567" y="5677149"/>
            <a:ext cx="4559624" cy="322075"/>
            <a:chOff x="2133425" y="5677150"/>
            <a:chExt cx="3419718" cy="322074"/>
          </a:xfrm>
        </p:grpSpPr>
        <p:grpSp>
          <p:nvGrpSpPr>
            <p:cNvPr id="681" name="Google Shape;681;p45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682" name="Google Shape;682;p45"/>
              <p:cNvCxnSpPr/>
              <p:nvPr/>
            </p:nvCxnSpPr>
            <p:spPr>
              <a:xfrm rot="10800000" flipH="1">
                <a:off x="2133425" y="5986625"/>
                <a:ext cx="618900" cy="125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3" name="Google Shape;683;p45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4" name="Google Shape;684;p4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45"/>
              <p:cNvCxnSpPr/>
              <p:nvPr/>
            </p:nvCxnSpPr>
            <p:spPr>
              <a:xfrm rot="10800000" flipH="1">
                <a:off x="2752325" y="5714949"/>
                <a:ext cx="138000" cy="25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6" name="Google Shape;686;p45"/>
            <p:cNvCxnSpPr/>
            <p:nvPr/>
          </p:nvCxnSpPr>
          <p:spPr>
            <a:xfrm rot="10800000" flipH="1">
              <a:off x="4796243" y="5986625"/>
              <a:ext cx="618900" cy="125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5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5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89" name="Google Shape;689;p45"/>
            <p:cNvCxnSpPr/>
            <p:nvPr/>
          </p:nvCxnSpPr>
          <p:spPr>
            <a:xfrm rot="10800000" flipH="1">
              <a:off x="5415143" y="5714949"/>
              <a:ext cx="138000" cy="255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8849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1066</Words>
  <Application>Microsoft Macintosh PowerPoint</Application>
  <PresentationFormat>Widescreen</PresentationFormat>
  <Paragraphs>183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Noto Sans Symbols</vt:lpstr>
      <vt:lpstr>Custom Theme</vt:lpstr>
      <vt:lpstr>Packing and Relaxing</vt:lpstr>
      <vt:lpstr>Pack Rotamers</vt:lpstr>
      <vt:lpstr>Packer</vt:lpstr>
      <vt:lpstr>Factory</vt:lpstr>
      <vt:lpstr>Design and Packing</vt:lpstr>
      <vt:lpstr>TaskFactory</vt:lpstr>
      <vt:lpstr>TaskFactory-&gt;PackerTask</vt:lpstr>
      <vt:lpstr>TaskFactory vs PackerTask</vt:lpstr>
      <vt:lpstr>pack_rotamers: Sim. Annealing</vt:lpstr>
      <vt:lpstr>pack_rotamers: InteractionGraph</vt:lpstr>
      <vt:lpstr>Packer: InteractionGraph</vt:lpstr>
      <vt:lpstr>Packer: Rotamer Building</vt:lpstr>
      <vt:lpstr>Typical use</vt:lpstr>
      <vt:lpstr>Relax</vt:lpstr>
      <vt:lpstr>protocols.relax</vt:lpstr>
      <vt:lpstr>FastRelax</vt:lpstr>
      <vt:lpstr>FastRelax Examples</vt:lpstr>
      <vt:lpstr>Slide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Adolf-Bryfogle</dc:creator>
  <cp:lastModifiedBy>Deniz Akpinaroglu</cp:lastModifiedBy>
  <cp:revision>30</cp:revision>
  <dcterms:created xsi:type="dcterms:W3CDTF">2019-01-08T00:29:01Z</dcterms:created>
  <dcterms:modified xsi:type="dcterms:W3CDTF">2023-06-13T03:59:31Z</dcterms:modified>
</cp:coreProperties>
</file>