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be4f61ef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be4f61ef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and 5 vary based on situation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be4f61ef8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dbe4f61ef8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Rosetta splits the LJ potential at the function’s minimum (di,j = σi,j) into two components that can be weighted separately: attractive (fa_atr) and repulsive (fa_rep). By decomposing the function this way, we can alter component weights without changing the minimum-energy distance or introducing any derivative discontinuities. Many conformational sampling protocols in Rosetta take advantage of this splitting by slowly increasing the weight of the repulsive component to traverse rugged energy landscapes and to prevent structures from unfolding during sampling.</a:t>
            </a:r>
            <a:endParaRPr/>
          </a:p>
          <a:p>
            <a:pPr marL="0" lvl="0" indent="0" algn="l" rtl="0">
              <a:spcBef>
                <a:spcPts val="0"/>
              </a:spcBef>
              <a:spcAft>
                <a:spcPts val="0"/>
              </a:spcAft>
              <a:buNone/>
            </a:pPr>
            <a:endParaRPr/>
          </a:p>
          <a:p>
            <a:pPr marL="0" lvl="0" indent="0" algn="l" rtl="0">
              <a:spcBef>
                <a:spcPts val="0"/>
              </a:spcBef>
              <a:spcAft>
                <a:spcPts val="0"/>
              </a:spcAft>
              <a:buNone/>
            </a:pPr>
            <a:r>
              <a:rPr lang="en"/>
              <a:t>Why split fa_rep/atr?</a:t>
            </a:r>
            <a:endParaRPr/>
          </a:p>
          <a:p>
            <a:pPr marL="0" lvl="0" indent="0" algn="l" rtl="0">
              <a:spcBef>
                <a:spcPts val="0"/>
              </a:spcBef>
              <a:spcAft>
                <a:spcPts val="0"/>
              </a:spcAft>
              <a:buNone/>
            </a:pPr>
            <a:r>
              <a:rPr lang="en"/>
              <a:t>It allows you to weight them separately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be4f61ef8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be4f61ef8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interactions with water</a:t>
            </a:r>
            <a:endParaRPr/>
          </a:p>
          <a:p>
            <a:pPr marL="0" lvl="0" indent="0" algn="l" rtl="0">
              <a:spcBef>
                <a:spcPts val="0"/>
              </a:spcBef>
              <a:spcAft>
                <a:spcPts val="0"/>
              </a:spcAft>
              <a:buNone/>
            </a:pPr>
            <a:r>
              <a:rPr lang="en"/>
              <a:t>Modeling all those interactions is hard and slow</a:t>
            </a:r>
            <a:endParaRPr/>
          </a:p>
          <a:p>
            <a:pPr marL="0" lvl="0" indent="0" algn="l" rtl="0">
              <a:spcBef>
                <a:spcPts val="0"/>
              </a:spcBef>
              <a:spcAft>
                <a:spcPts val="0"/>
              </a:spcAft>
              <a:buNone/>
            </a:pPr>
            <a:endParaRPr/>
          </a:p>
          <a:p>
            <a:pPr marL="0" lvl="0" indent="0" algn="l" rtl="0">
              <a:spcBef>
                <a:spcPts val="0"/>
              </a:spcBef>
              <a:spcAft>
                <a:spcPts val="0"/>
              </a:spcAft>
              <a:buNone/>
            </a:pPr>
            <a:r>
              <a:rPr lang="en"/>
              <a:t>Described the desolvation energy, the energy required to squeeze water out of the way as two atoms approach each other</a:t>
            </a:r>
            <a:endParaRPr/>
          </a:p>
          <a:p>
            <a:pPr marL="0" lvl="0" indent="0" algn="l" rtl="0">
              <a:lnSpc>
                <a:spcPct val="115000"/>
              </a:lnSpc>
              <a:spcBef>
                <a:spcPts val="1200"/>
              </a:spcBef>
              <a:spcAft>
                <a:spcPts val="0"/>
              </a:spcAft>
              <a:buNone/>
            </a:pPr>
            <a:r>
              <a:rPr lang="en">
                <a:solidFill>
                  <a:schemeClr val="dk1"/>
                </a:solidFill>
              </a:rPr>
              <a:t>fa_sol</a:t>
            </a:r>
            <a:r>
              <a:rPr lang="en" sz="1200">
                <a:solidFill>
                  <a:schemeClr val="dk1"/>
                </a:solidFill>
              </a:rPr>
              <a:t>, that assumes bulk water is uniformly distributed around the atoms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lk_ball_wtd</a:t>
            </a:r>
            <a:r>
              <a:rPr lang="en" sz="1200">
                <a:solidFill>
                  <a:schemeClr val="dk1"/>
                </a:solidFill>
              </a:rPr>
              <a:t>, that accounts for specific waters nearby polar atoms that form the solvation shell</a:t>
            </a:r>
            <a:endParaRPr sz="1200">
              <a:solidFill>
                <a:schemeClr val="dk1"/>
              </a:solidFill>
            </a:endParaRPr>
          </a:p>
          <a:p>
            <a:pPr marL="0" lvl="0" indent="0" algn="l" rtl="0">
              <a:spcBef>
                <a:spcPts val="1200"/>
              </a:spcBef>
              <a:spcAft>
                <a:spcPts val="0"/>
              </a:spcAft>
              <a:buNone/>
            </a:pPr>
            <a:endParaRPr/>
          </a:p>
          <a:p>
            <a:pPr marL="0" lvl="0" indent="0" algn="l" rtl="0">
              <a:spcBef>
                <a:spcPts val="0"/>
              </a:spcBef>
              <a:spcAft>
                <a:spcPts val="0"/>
              </a:spcAft>
              <a:buNone/>
            </a:pPr>
            <a:r>
              <a:rPr lang="en"/>
              <a:t>Isotropic: same in all directions</a:t>
            </a:r>
            <a:endParaRPr/>
          </a:p>
          <a:p>
            <a:pPr marL="0" lvl="0" indent="0" algn="l" rtl="0">
              <a:spcBef>
                <a:spcPts val="0"/>
              </a:spcBef>
              <a:spcAft>
                <a:spcPts val="0"/>
              </a:spcAft>
              <a:buNone/>
            </a:pPr>
            <a:r>
              <a:rPr lang="en"/>
              <a:t>Anisotropic: vary depending on direction</a:t>
            </a:r>
            <a:endParaRPr/>
          </a:p>
          <a:p>
            <a:pPr marL="0" lvl="0" indent="0" algn="l" rtl="0">
              <a:spcBef>
                <a:spcPts val="0"/>
              </a:spcBef>
              <a:spcAft>
                <a:spcPts val="0"/>
              </a:spcAft>
              <a:buNone/>
            </a:pPr>
            <a:r>
              <a:rPr lang="en"/>
              <a:t>Figure 2 shows comparisons of fa_sol, lk_ball (eq 17), and the sum of fa_sol and lk_ball_wtd for the example of an asparagine NH2 desolvated from three different approach angles. As the approach angle varies, the sum of lk_ball_wtd and fa_sol creates a larger desolvation penalty when water sites are occluded and a smaller penalty otherwise, relative to fa_sol alone.</a:t>
            </a:r>
            <a:endParaRPr/>
          </a:p>
          <a:p>
            <a:pPr marL="0" lvl="0" indent="0" algn="l" rtl="0">
              <a:spcBef>
                <a:spcPts val="0"/>
              </a:spcBef>
              <a:spcAft>
                <a:spcPts val="0"/>
              </a:spcAft>
              <a:buNone/>
            </a:pPr>
            <a:r>
              <a:rPr lang="en"/>
              <a:t> 2. Two-component Lazaridis–Karplus solvation model. Rosetta uses two energy terms to evaluate the desolvation of protein side chains: an isotropic term (fa_sol) and an anisotropic term (lk_ball_wtd). (A) and (B) demonstrate the difference between isotropic and anisotropic solvation of the NH2 group by CH3 on the asparagine side chain.</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be4f61ef8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be4f61ef8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Hydrogen bonds are partially covalent interactions that form when a nucleophilic heavy atom donates electron density to a polar hydrogen.(77) At short ranges (&lt;2.5 Å), they exhibit geometries that maximize orbital overlap.(78) The interactions between hydrogen-bonding groups are also partially described by electrostatics.</a:t>
            </a:r>
            <a:endParaRPr/>
          </a:p>
          <a:p>
            <a:pPr marL="0" lvl="0" indent="0" algn="l" rtl="0">
              <a:spcBef>
                <a:spcPts val="0"/>
              </a:spcBef>
              <a:spcAft>
                <a:spcPts val="0"/>
              </a:spcAft>
              <a:buNone/>
            </a:pPr>
            <a:endParaRPr/>
          </a:p>
          <a:p>
            <a:pPr marL="0" lvl="0" indent="0" algn="l" rtl="0">
              <a:spcBef>
                <a:spcPts val="0"/>
              </a:spcBef>
              <a:spcAft>
                <a:spcPts val="0"/>
              </a:spcAft>
              <a:buNone/>
            </a:pPr>
            <a:r>
              <a:rPr lang="en"/>
              <a:t> (A) Degrees of freedom evaluated by the hydrogen-bonding term: the acceptor–donor distance, dHA; the angle between the base, acceptor, and hydrogen, θBAH; the angle between the acceptor, hydrogen, and donor, θAHD; and the dihedral angle corresponding to rotation around the base–acceptor bond, ϕB2BAH. (B) Lambert azimuthal projection of the EhbondB2BAH energy landscape for an sp2-hybridized acceptor.(49) (C) EhbondB2BAH energy landscape for an sp3-hybridized acceptor. (D–F) Example energies for hydrogen bonding of the histidine imidazole ring acceptor with a protein backbone amide: (D) energy EhbondHA vs the acceptor–donor distance dHA; (E) energy EhbondBAH vs the base–acceptor–hydrogen angle θBAH; (F) energy EhbondAHD vs the acceptor–hydrogen–donor angle θAHD.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be4f61ef8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be4f61ef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However, with disulfide bonds and proline (discussed below), the extra bonds cannot be represented with a tree (since a tree graph is acyclic) and thus must be treated explicitly.</a:t>
            </a:r>
            <a:endParaRPr/>
          </a:p>
          <a:p>
            <a:pPr marL="0" lvl="0" indent="0" algn="l" rtl="0">
              <a:spcBef>
                <a:spcPts val="0"/>
              </a:spcBef>
              <a:spcAft>
                <a:spcPts val="0"/>
              </a:spcAft>
              <a:buNone/>
            </a:pPr>
            <a:r>
              <a:rPr lang="en"/>
              <a:t> Orientation-dependent disulfide bonding model. (A) Degrees of freedom evaluated by the disulfide bonding energy: the sulfur–sulfur distance, dSS; the angle formed by Cβ and the two sulfur atoms, θCβSS; the dihedral angle corresponding to rotation about the Cβ–sulfur bond, ϕCαCβSS; and the dihedral angle corresponding to rotation about the S–S bond, ϕCβSSCβ. (B–E) Plots of the energy terms (B) EdslfSS(dSS), (C) EdslfCSS(θCβSS), (D) EdslfCβSSCβ(ϕCβSSCβ), and (E) EdslfCαCβSS(ϕCαCβSS)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be4f61ef8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be4f61ef8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pose lab, you explored phi and psi angles, who can tell me what they are and what you learned?</a:t>
            </a:r>
            <a:endParaRPr/>
          </a:p>
          <a:p>
            <a:pPr marL="0" lvl="0" indent="0" algn="l" rtl="0">
              <a:spcBef>
                <a:spcPts val="0"/>
              </a:spcBef>
              <a:spcAft>
                <a:spcPts val="0"/>
              </a:spcAft>
              <a:buNone/>
            </a:pPr>
            <a:endParaRPr/>
          </a:p>
          <a:p>
            <a:pPr marL="0" lvl="0" indent="0" algn="l" rtl="0">
              <a:spcBef>
                <a:spcPts val="0"/>
              </a:spcBef>
              <a:spcAft>
                <a:spcPts val="0"/>
              </a:spcAft>
              <a:buNone/>
            </a:pPr>
            <a:r>
              <a:rPr lang="en"/>
              <a:t>The terms we’ve been talking about so far have been evaluated between pairs of atoms, but we also need to evaluate the internal energies of residues side chains and backbones</a:t>
            </a:r>
            <a:endParaRPr/>
          </a:p>
          <a:p>
            <a:pPr marL="0" lvl="0" indent="0" algn="l" rtl="0">
              <a:spcBef>
                <a:spcPts val="0"/>
              </a:spcBef>
              <a:spcAft>
                <a:spcPts val="0"/>
              </a:spcAft>
              <a:buNone/>
            </a:pPr>
            <a:endParaRPr/>
          </a:p>
          <a:p>
            <a:pPr marL="0" lvl="0" indent="0" algn="l" rtl="0">
              <a:spcBef>
                <a:spcPts val="0"/>
              </a:spcBef>
              <a:spcAft>
                <a:spcPts val="0"/>
              </a:spcAft>
              <a:buNone/>
            </a:pPr>
            <a:r>
              <a:rPr lang="en"/>
              <a:t>Figure 5. Backbone torsion energies. (A) The angle ϕ is defined by the backbone atoms Ci–1–N–Cα–C, and the angle ψ is defined by N–Cα–C–Ni+1. (B, C) Backbone-dependent torsion energies (Erama_prepro) for the lysine residue (B) without a proline at i + 1 and (C) with a proline at i + 1. (D) Ep_aa_pp of lysine.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be4f61ef8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be4f61ef8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main angles</a:t>
            </a:r>
            <a:endParaRPr/>
          </a:p>
          <a:p>
            <a:pPr marL="0" lvl="0" indent="0" algn="l" rtl="0">
              <a:spcBef>
                <a:spcPts val="0"/>
              </a:spcBef>
              <a:spcAft>
                <a:spcPts val="0"/>
              </a:spcAft>
              <a:buNone/>
            </a:pPr>
            <a:r>
              <a:rPr lang="en"/>
              <a:t>(1) observing a specific rotamer given the backbone dihedral angles; (2) observing specific χ angles given the rotamer; and (3) observing the terminal χ angle distribution, which is either Gaussian-like or continuous when the terminal χ angle is sp2-hybridized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f1d09ef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f1d09ef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 Rosetta implements three additional energy terms to model torsional degrees of freedom with acute preferences: (A) omega torsion, corresponding to rotation about C–N; (B) proline secondary omega torsion, corresponding to rotation about C–N related to the Cδ in the ring; (C) tyrosine terminal χ torsion. (D) Omega energy. (E) Proline closure energy. (F) Tyrosine planarity energy, hydroxyl hydrogen prefers to be in the plane of the aromatic ring..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f1d09ef3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f1d09ef3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f1d09ef3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f1d09ef3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be4f61ef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be4f61ef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00f8038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00f8038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00f80381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00f80381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00f80381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00f80381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a:solidFill>
                  <a:schemeClr val="dk1"/>
                </a:solidFill>
              </a:rPr>
              <a:t>Unique – sequence does not have any other configuration with a comparable free energy. Hence the free energy minimum must be </a:t>
            </a:r>
            <a:r>
              <a:rPr lang="en" i="1">
                <a:solidFill>
                  <a:schemeClr val="dk1"/>
                </a:solidFill>
              </a:rPr>
              <a:t>unchallenged</a:t>
            </a:r>
            <a:r>
              <a:rPr lang="en">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Stability – Small changes in the surrounding environment cannot give rise to changes in the minimum configuration. This can be pictured as a free energy surface that looks more like a funnel (with the native state in the bottom of it) rather than like a soup plate (with several closely related low-energy states); the free energy surface around the native state must be rather steep and high, in order to provide stability.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Kinetical accessibility – Means that the path in the free energy surface from the unfolded to the folded state must be reasonably smooth or, in other words, that the folding of the chain must not involve highly complex changes in the shape (like knots or other high order conformations).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Exceptions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PTMs, proteins sequence is changed</a:t>
            </a:r>
            <a:endParaRPr>
              <a:solidFill>
                <a:schemeClr val="dk1"/>
              </a:solidFill>
            </a:endParaRPr>
          </a:p>
          <a:p>
            <a:pPr marL="0" lvl="0" indent="0" algn="l" rtl="0">
              <a:lnSpc>
                <a:spcPct val="115000"/>
              </a:lnSpc>
              <a:spcBef>
                <a:spcPts val="1200"/>
              </a:spcBef>
              <a:spcAft>
                <a:spcPts val="0"/>
              </a:spcAft>
              <a:buNone/>
            </a:pPr>
            <a:r>
              <a:rPr lang="en">
                <a:solidFill>
                  <a:schemeClr val="dk1"/>
                </a:solidFill>
              </a:rPr>
              <a:t>Charperones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Proteins that have multiple states</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be4f61ef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be4f61ef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be4f61ef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be4f61ef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a:t>
            </a:r>
            <a:endParaRPr/>
          </a:p>
          <a:p>
            <a:pPr marL="0" lvl="0" indent="0" algn="l" rtl="0">
              <a:spcBef>
                <a:spcPts val="0"/>
              </a:spcBef>
              <a:spcAft>
                <a:spcPts val="0"/>
              </a:spcAft>
              <a:buNone/>
            </a:pPr>
            <a:r>
              <a:rPr lang="en"/>
              <a:t>Faster, efficient</a:t>
            </a:r>
            <a:endParaRPr/>
          </a:p>
          <a:p>
            <a:pPr marL="0" lvl="0" indent="0" algn="l" rtl="0">
              <a:spcBef>
                <a:spcPts val="0"/>
              </a:spcBef>
              <a:spcAft>
                <a:spcPts val="0"/>
              </a:spcAft>
              <a:buNone/>
            </a:pPr>
            <a:r>
              <a:rPr lang="en"/>
              <a:t>Lower resolution, easier to find a minimum</a:t>
            </a:r>
            <a:endParaRPr/>
          </a:p>
          <a:p>
            <a:pPr marL="0" lvl="0" indent="0" algn="l" rtl="0">
              <a:spcBef>
                <a:spcPts val="0"/>
              </a:spcBef>
              <a:spcAft>
                <a:spcPts val="0"/>
              </a:spcAft>
              <a:buNone/>
            </a:pPr>
            <a:endParaRPr/>
          </a:p>
          <a:p>
            <a:pPr marL="0" lvl="0" indent="0" algn="l" rtl="0">
              <a:spcBef>
                <a:spcPts val="0"/>
              </a:spcBef>
              <a:spcAft>
                <a:spcPts val="0"/>
              </a:spcAft>
              <a:buNone/>
            </a:pPr>
            <a:r>
              <a:rPr lang="en"/>
              <a:t>Early stages of folding, then switch to </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be4f61ef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be4f61ef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some things you notice about the energy landscape?</a:t>
            </a:r>
            <a:endParaRPr/>
          </a:p>
          <a:p>
            <a:pPr marL="0" lvl="0" indent="0" algn="l" rtl="0">
              <a:spcBef>
                <a:spcPts val="0"/>
              </a:spcBef>
              <a:spcAft>
                <a:spcPts val="0"/>
              </a:spcAft>
              <a:buNone/>
            </a:pPr>
            <a:endParaRPr/>
          </a:p>
          <a:p>
            <a:pPr marL="0" lvl="0" indent="0" algn="l" rtl="0">
              <a:spcBef>
                <a:spcPts val="0"/>
              </a:spcBef>
              <a:spcAft>
                <a:spcPts val="0"/>
              </a:spcAft>
              <a:buNone/>
            </a:pPr>
            <a:r>
              <a:rPr lang="en"/>
              <a:t>Smoother, Easier to traverse and find minimum</a:t>
            </a:r>
            <a:endParaRPr/>
          </a:p>
          <a:p>
            <a:pPr marL="0" lvl="0" indent="0" algn="l" rtl="0">
              <a:spcBef>
                <a:spcPts val="0"/>
              </a:spcBef>
              <a:spcAft>
                <a:spcPts val="0"/>
              </a:spcAft>
              <a:buNone/>
            </a:pPr>
            <a:endParaRPr/>
          </a:p>
          <a:p>
            <a:pPr marL="0" lvl="0" indent="0" algn="l" rtl="0">
              <a:spcBef>
                <a:spcPts val="0"/>
              </a:spcBef>
              <a:spcAft>
                <a:spcPts val="0"/>
              </a:spcAft>
              <a:buNone/>
            </a:pPr>
            <a:r>
              <a:rPr lang="en"/>
              <a:t>What needs to be true about this thi score function?</a:t>
            </a:r>
            <a:endParaRPr/>
          </a:p>
          <a:p>
            <a:pPr marL="0" lvl="0" indent="0" algn="l" rtl="0">
              <a:spcBef>
                <a:spcPts val="0"/>
              </a:spcBef>
              <a:spcAft>
                <a:spcPts val="0"/>
              </a:spcAft>
              <a:buNone/>
            </a:pPr>
            <a:endParaRPr/>
          </a:p>
          <a:p>
            <a:pPr marL="0" lvl="0" indent="0" algn="l" rtl="0">
              <a:spcBef>
                <a:spcPts val="0"/>
              </a:spcBef>
              <a:spcAft>
                <a:spcPts val="0"/>
              </a:spcAft>
              <a:buNone/>
            </a:pPr>
            <a:r>
              <a:rPr lang="en"/>
              <a:t>Differentiable at all places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be4f61ef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be4f61ef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Avenir"/>
              <a:buNone/>
              <a:defRPr sz="5200">
                <a:latin typeface="Avenir"/>
                <a:ea typeface="Avenir"/>
                <a:cs typeface="Avenir"/>
                <a:sym typeface="Avenir"/>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Avenir"/>
              <a:buNone/>
              <a:defRPr sz="2800">
                <a:latin typeface="Avenir"/>
                <a:ea typeface="Avenir"/>
                <a:cs typeface="Avenir"/>
                <a:sym typeface="Aveni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4533900"/>
            <a:ext cx="9144000" cy="609600"/>
          </a:xfrm>
          <a:prstGeom prst="rect">
            <a:avLst/>
          </a:prstGeom>
          <a:solidFill>
            <a:srgbClr val="1A2C64"/>
          </a:solidFill>
          <a:ln>
            <a:noFill/>
          </a:ln>
          <a:effectLst>
            <a:outerShdw blurRad="40000" dist="23000" dir="5400000" rotWithShape="0">
              <a:srgbClr val="80808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E6B9B8"/>
              </a:solidFill>
              <a:latin typeface="Calibri"/>
              <a:ea typeface="Calibri"/>
              <a:cs typeface="Calibri"/>
              <a:sym typeface="Calibri"/>
            </a:endParaRPr>
          </a:p>
        </p:txBody>
      </p:sp>
      <p:pic>
        <p:nvPicPr>
          <p:cNvPr id="14" name="Google Shape;14;p2"/>
          <p:cNvPicPr preferRelativeResize="0"/>
          <p:nvPr/>
        </p:nvPicPr>
        <p:blipFill rotWithShape="1">
          <a:blip r:embed="rId2">
            <a:alphaModFix/>
          </a:blip>
          <a:srcRect/>
          <a:stretch/>
        </p:blipFill>
        <p:spPr>
          <a:xfrm>
            <a:off x="231326" y="4690534"/>
            <a:ext cx="2436286" cy="2963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solidFill>
            <a:srgbClr val="1A2C64"/>
          </a:solidFill>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Avenir"/>
              <a:buNone/>
              <a:defRPr sz="3600">
                <a:solidFill>
                  <a:srgbClr val="FFFFFF"/>
                </a:solidFill>
                <a:latin typeface="Avenir"/>
                <a:ea typeface="Avenir"/>
                <a:cs typeface="Avenir"/>
                <a:sym typeface="Avenir"/>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3"/>
          <p:cNvSpPr/>
          <p:nvPr/>
        </p:nvSpPr>
        <p:spPr>
          <a:xfrm>
            <a:off x="0" y="4533900"/>
            <a:ext cx="9144000" cy="609600"/>
          </a:xfrm>
          <a:prstGeom prst="rect">
            <a:avLst/>
          </a:prstGeom>
          <a:solidFill>
            <a:srgbClr val="1A2C64"/>
          </a:solidFill>
          <a:ln>
            <a:noFill/>
          </a:ln>
          <a:effectLst>
            <a:outerShdw blurRad="40000" dist="23000" dir="5400000" rotWithShape="0">
              <a:srgbClr val="80808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E6B9B8"/>
              </a:solidFill>
              <a:latin typeface="Calibri"/>
              <a:ea typeface="Calibri"/>
              <a:cs typeface="Calibri"/>
              <a:sym typeface="Calibri"/>
            </a:endParaRPr>
          </a:p>
        </p:txBody>
      </p:sp>
      <p:pic>
        <p:nvPicPr>
          <p:cNvPr id="19" name="Google Shape;19;p3"/>
          <p:cNvPicPr preferRelativeResize="0"/>
          <p:nvPr/>
        </p:nvPicPr>
        <p:blipFill rotWithShape="1">
          <a:blip r:embed="rId2">
            <a:alphaModFix/>
          </a:blip>
          <a:srcRect/>
          <a:stretch/>
        </p:blipFill>
        <p:spPr>
          <a:xfrm>
            <a:off x="231326" y="4690534"/>
            <a:ext cx="2436286" cy="2963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0" y="0"/>
            <a:ext cx="9144000" cy="701700"/>
          </a:xfrm>
          <a:prstGeom prst="rect">
            <a:avLst/>
          </a:prstGeom>
          <a:solidFill>
            <a:srgbClr val="1A2C64"/>
          </a:solidFill>
        </p:spPr>
        <p:txBody>
          <a:bodyPr spcFirstLastPara="1" wrap="square" lIns="91425" tIns="91425" rIns="91425" bIns="91425" anchor="t" anchorCtr="0">
            <a:noAutofit/>
          </a:bodyPr>
          <a:lstStyle>
            <a:lvl1pPr lvl="0" rtl="0">
              <a:spcBef>
                <a:spcPts val="0"/>
              </a:spcBef>
              <a:spcAft>
                <a:spcPts val="0"/>
              </a:spcAft>
              <a:buClr>
                <a:srgbClr val="FFFFFF"/>
              </a:buClr>
              <a:buSzPts val="3000"/>
              <a:buFont typeface="Avenir"/>
              <a:buNone/>
              <a:defRPr sz="3000">
                <a:solidFill>
                  <a:srgbClr val="FFFFFF"/>
                </a:solidFill>
                <a:latin typeface="Avenir"/>
                <a:ea typeface="Avenir"/>
                <a:cs typeface="Avenir"/>
                <a:sym typeface="Avenir"/>
              </a:defRPr>
            </a:lvl1pPr>
            <a:lvl2pPr lvl="1" rtl="0">
              <a:spcBef>
                <a:spcPts val="0"/>
              </a:spcBef>
              <a:spcAft>
                <a:spcPts val="0"/>
              </a:spcAft>
              <a:buSzPts val="2800"/>
              <a:buFont typeface="Avenir"/>
              <a:buNone/>
              <a:defRPr>
                <a:latin typeface="Avenir"/>
                <a:ea typeface="Avenir"/>
                <a:cs typeface="Avenir"/>
                <a:sym typeface="Avenir"/>
              </a:defRPr>
            </a:lvl2pPr>
            <a:lvl3pPr lvl="2" rtl="0">
              <a:spcBef>
                <a:spcPts val="0"/>
              </a:spcBef>
              <a:spcAft>
                <a:spcPts val="0"/>
              </a:spcAft>
              <a:buSzPts val="2800"/>
              <a:buFont typeface="Avenir"/>
              <a:buNone/>
              <a:defRPr>
                <a:latin typeface="Avenir"/>
                <a:ea typeface="Avenir"/>
                <a:cs typeface="Avenir"/>
                <a:sym typeface="Avenir"/>
              </a:defRPr>
            </a:lvl3pPr>
            <a:lvl4pPr lvl="3" rtl="0">
              <a:spcBef>
                <a:spcPts val="0"/>
              </a:spcBef>
              <a:spcAft>
                <a:spcPts val="0"/>
              </a:spcAft>
              <a:buSzPts val="2800"/>
              <a:buFont typeface="Avenir"/>
              <a:buNone/>
              <a:defRPr>
                <a:latin typeface="Avenir"/>
                <a:ea typeface="Avenir"/>
                <a:cs typeface="Avenir"/>
                <a:sym typeface="Avenir"/>
              </a:defRPr>
            </a:lvl4pPr>
            <a:lvl5pPr lvl="4" rtl="0">
              <a:spcBef>
                <a:spcPts val="0"/>
              </a:spcBef>
              <a:spcAft>
                <a:spcPts val="0"/>
              </a:spcAft>
              <a:buSzPts val="2800"/>
              <a:buFont typeface="Avenir"/>
              <a:buNone/>
              <a:defRPr>
                <a:latin typeface="Avenir"/>
                <a:ea typeface="Avenir"/>
                <a:cs typeface="Avenir"/>
                <a:sym typeface="Avenir"/>
              </a:defRPr>
            </a:lvl5pPr>
            <a:lvl6pPr lvl="5" rtl="0">
              <a:spcBef>
                <a:spcPts val="0"/>
              </a:spcBef>
              <a:spcAft>
                <a:spcPts val="0"/>
              </a:spcAft>
              <a:buSzPts val="2800"/>
              <a:buFont typeface="Avenir"/>
              <a:buNone/>
              <a:defRPr>
                <a:latin typeface="Avenir"/>
                <a:ea typeface="Avenir"/>
                <a:cs typeface="Avenir"/>
                <a:sym typeface="Avenir"/>
              </a:defRPr>
            </a:lvl6pPr>
            <a:lvl7pPr lvl="6" rtl="0">
              <a:spcBef>
                <a:spcPts val="0"/>
              </a:spcBef>
              <a:spcAft>
                <a:spcPts val="0"/>
              </a:spcAft>
              <a:buSzPts val="2800"/>
              <a:buFont typeface="Avenir"/>
              <a:buNone/>
              <a:defRPr>
                <a:latin typeface="Avenir"/>
                <a:ea typeface="Avenir"/>
                <a:cs typeface="Avenir"/>
                <a:sym typeface="Avenir"/>
              </a:defRPr>
            </a:lvl7pPr>
            <a:lvl8pPr lvl="7" rtl="0">
              <a:spcBef>
                <a:spcPts val="0"/>
              </a:spcBef>
              <a:spcAft>
                <a:spcPts val="0"/>
              </a:spcAft>
              <a:buSzPts val="2800"/>
              <a:buFont typeface="Avenir"/>
              <a:buNone/>
              <a:defRPr>
                <a:latin typeface="Avenir"/>
                <a:ea typeface="Avenir"/>
                <a:cs typeface="Avenir"/>
                <a:sym typeface="Avenir"/>
              </a:defRPr>
            </a:lvl8pPr>
            <a:lvl9pPr lvl="8" rtl="0">
              <a:spcBef>
                <a:spcPts val="0"/>
              </a:spcBef>
              <a:spcAft>
                <a:spcPts val="0"/>
              </a:spcAft>
              <a:buSzPts val="2800"/>
              <a:buFont typeface="Avenir"/>
              <a:buNone/>
              <a:defRPr>
                <a:latin typeface="Avenir"/>
                <a:ea typeface="Avenir"/>
                <a:cs typeface="Avenir"/>
                <a:sym typeface="Avenir"/>
              </a:defRPr>
            </a:lvl9pPr>
          </a:lstStyle>
          <a:p>
            <a:endParaRPr/>
          </a:p>
        </p:txBody>
      </p:sp>
      <p:sp>
        <p:nvSpPr>
          <p:cNvPr id="22" name="Google Shape;22;p4"/>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Avenir"/>
              <a:buChar char="●"/>
              <a:defRPr>
                <a:latin typeface="Avenir"/>
                <a:ea typeface="Avenir"/>
                <a:cs typeface="Avenir"/>
                <a:sym typeface="Avenir"/>
              </a:defRPr>
            </a:lvl1pPr>
            <a:lvl2pPr marL="914400" lvl="1" indent="-317500" rtl="0">
              <a:spcBef>
                <a:spcPts val="1600"/>
              </a:spcBef>
              <a:spcAft>
                <a:spcPts val="0"/>
              </a:spcAft>
              <a:buSzPts val="1400"/>
              <a:buFont typeface="Avenir"/>
              <a:buChar char="○"/>
              <a:defRPr>
                <a:latin typeface="Avenir"/>
                <a:ea typeface="Avenir"/>
                <a:cs typeface="Avenir"/>
                <a:sym typeface="Avenir"/>
              </a:defRPr>
            </a:lvl2pPr>
            <a:lvl3pPr marL="1371600" lvl="2" indent="-317500" rtl="0">
              <a:spcBef>
                <a:spcPts val="1600"/>
              </a:spcBef>
              <a:spcAft>
                <a:spcPts val="0"/>
              </a:spcAft>
              <a:buSzPts val="1400"/>
              <a:buFont typeface="Avenir"/>
              <a:buChar char="■"/>
              <a:defRPr>
                <a:latin typeface="Avenir"/>
                <a:ea typeface="Avenir"/>
                <a:cs typeface="Avenir"/>
                <a:sym typeface="Avenir"/>
              </a:defRPr>
            </a:lvl3pPr>
            <a:lvl4pPr marL="1828800" lvl="3" indent="-317500" rtl="0">
              <a:spcBef>
                <a:spcPts val="1600"/>
              </a:spcBef>
              <a:spcAft>
                <a:spcPts val="0"/>
              </a:spcAft>
              <a:buSzPts val="1400"/>
              <a:buFont typeface="Avenir"/>
              <a:buChar char="●"/>
              <a:defRPr>
                <a:latin typeface="Avenir"/>
                <a:ea typeface="Avenir"/>
                <a:cs typeface="Avenir"/>
                <a:sym typeface="Avenir"/>
              </a:defRPr>
            </a:lvl4pPr>
            <a:lvl5pPr marL="2286000" lvl="4" indent="-317500" rtl="0">
              <a:spcBef>
                <a:spcPts val="1600"/>
              </a:spcBef>
              <a:spcAft>
                <a:spcPts val="0"/>
              </a:spcAft>
              <a:buSzPts val="1400"/>
              <a:buFont typeface="Avenir"/>
              <a:buChar char="○"/>
              <a:defRPr>
                <a:latin typeface="Avenir"/>
                <a:ea typeface="Avenir"/>
                <a:cs typeface="Avenir"/>
                <a:sym typeface="Avenir"/>
              </a:defRPr>
            </a:lvl5pPr>
            <a:lvl6pPr marL="2743200" lvl="5" indent="-317500" rtl="0">
              <a:spcBef>
                <a:spcPts val="1600"/>
              </a:spcBef>
              <a:spcAft>
                <a:spcPts val="0"/>
              </a:spcAft>
              <a:buSzPts val="1400"/>
              <a:buFont typeface="Avenir"/>
              <a:buChar char="■"/>
              <a:defRPr>
                <a:latin typeface="Avenir"/>
                <a:ea typeface="Avenir"/>
                <a:cs typeface="Avenir"/>
                <a:sym typeface="Avenir"/>
              </a:defRPr>
            </a:lvl6pPr>
            <a:lvl7pPr marL="3200400" lvl="6" indent="-317500" rtl="0">
              <a:spcBef>
                <a:spcPts val="1600"/>
              </a:spcBef>
              <a:spcAft>
                <a:spcPts val="0"/>
              </a:spcAft>
              <a:buSzPts val="1400"/>
              <a:buFont typeface="Avenir"/>
              <a:buChar char="●"/>
              <a:defRPr>
                <a:latin typeface="Avenir"/>
                <a:ea typeface="Avenir"/>
                <a:cs typeface="Avenir"/>
                <a:sym typeface="Avenir"/>
              </a:defRPr>
            </a:lvl7pPr>
            <a:lvl8pPr marL="3657600" lvl="7" indent="-317500" rtl="0">
              <a:spcBef>
                <a:spcPts val="1600"/>
              </a:spcBef>
              <a:spcAft>
                <a:spcPts val="0"/>
              </a:spcAft>
              <a:buSzPts val="1400"/>
              <a:buFont typeface="Avenir"/>
              <a:buChar char="○"/>
              <a:defRPr>
                <a:latin typeface="Avenir"/>
                <a:ea typeface="Avenir"/>
                <a:cs typeface="Avenir"/>
                <a:sym typeface="Avenir"/>
              </a:defRPr>
            </a:lvl8pPr>
            <a:lvl9pPr marL="4114800" lvl="8" indent="-317500" rtl="0">
              <a:spcBef>
                <a:spcPts val="1600"/>
              </a:spcBef>
              <a:spcAft>
                <a:spcPts val="1600"/>
              </a:spcAft>
              <a:buSzPts val="1400"/>
              <a:buFont typeface="Avenir"/>
              <a:buChar char="■"/>
              <a:defRPr>
                <a:latin typeface="Avenir"/>
                <a:ea typeface="Avenir"/>
                <a:cs typeface="Avenir"/>
                <a:sym typeface="Aveni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highlight>
                  <a:srgbClr val="FFFFFF"/>
                </a:highlight>
              </a:defRPr>
            </a:lvl1pPr>
            <a:lvl2pPr lvl="1" rtl="0">
              <a:buNone/>
              <a:defRPr>
                <a:highlight>
                  <a:srgbClr val="FFFFFF"/>
                </a:highlight>
              </a:defRPr>
            </a:lvl2pPr>
            <a:lvl3pPr lvl="2" rtl="0">
              <a:buNone/>
              <a:defRPr>
                <a:highlight>
                  <a:srgbClr val="FFFFFF"/>
                </a:highlight>
              </a:defRPr>
            </a:lvl3pPr>
            <a:lvl4pPr lvl="3" rtl="0">
              <a:buNone/>
              <a:defRPr>
                <a:highlight>
                  <a:srgbClr val="FFFFFF"/>
                </a:highlight>
              </a:defRPr>
            </a:lvl4pPr>
            <a:lvl5pPr lvl="4" rtl="0">
              <a:buNone/>
              <a:defRPr>
                <a:highlight>
                  <a:srgbClr val="FFFFFF"/>
                </a:highlight>
              </a:defRPr>
            </a:lvl5pPr>
            <a:lvl6pPr lvl="5" rtl="0">
              <a:buNone/>
              <a:defRPr>
                <a:highlight>
                  <a:srgbClr val="FFFFFF"/>
                </a:highlight>
              </a:defRPr>
            </a:lvl6pPr>
            <a:lvl7pPr lvl="6" rtl="0">
              <a:buNone/>
              <a:defRPr>
                <a:highlight>
                  <a:srgbClr val="FFFFFF"/>
                </a:highlight>
              </a:defRPr>
            </a:lvl7pPr>
            <a:lvl8pPr lvl="7" rtl="0">
              <a:buNone/>
              <a:defRPr>
                <a:highlight>
                  <a:srgbClr val="FFFFFF"/>
                </a:highlight>
              </a:defRPr>
            </a:lvl8pPr>
            <a:lvl9pPr lvl="8" rtl="0">
              <a:buNone/>
              <a:defRPr>
                <a:highlight>
                  <a:srgbClr val="FFFFFF"/>
                </a:highlight>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p:nvPr/>
        </p:nvSpPr>
        <p:spPr>
          <a:xfrm>
            <a:off x="0" y="4533900"/>
            <a:ext cx="9144000" cy="609600"/>
          </a:xfrm>
          <a:prstGeom prst="rect">
            <a:avLst/>
          </a:prstGeom>
          <a:solidFill>
            <a:srgbClr val="1A2C64"/>
          </a:solidFill>
          <a:ln>
            <a:noFill/>
          </a:ln>
          <a:effectLst>
            <a:outerShdw blurRad="40000" dist="23000" dir="5400000" rotWithShape="0">
              <a:srgbClr val="80808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E6B9B8"/>
              </a:solidFill>
              <a:latin typeface="Calibri"/>
              <a:ea typeface="Calibri"/>
              <a:cs typeface="Calibri"/>
              <a:sym typeface="Calibri"/>
            </a:endParaRPr>
          </a:p>
        </p:txBody>
      </p:sp>
      <p:pic>
        <p:nvPicPr>
          <p:cNvPr id="25" name="Google Shape;25;p4"/>
          <p:cNvPicPr preferRelativeResize="0"/>
          <p:nvPr/>
        </p:nvPicPr>
        <p:blipFill rotWithShape="1">
          <a:blip r:embed="rId2">
            <a:alphaModFix/>
          </a:blip>
          <a:srcRect/>
          <a:stretch/>
        </p:blipFill>
        <p:spPr>
          <a:xfrm>
            <a:off x="214337" y="4690534"/>
            <a:ext cx="2257363" cy="2963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9" name="Google Shape;49;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021/acs.jctc.7b00125"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idx="4294967295"/>
          </p:nvPr>
        </p:nvSpPr>
        <p:spPr>
          <a:xfrm>
            <a:off x="0" y="744538"/>
            <a:ext cx="8521700" cy="20526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Score functions</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you find the energy of a protein?</a:t>
            </a:r>
            <a:endParaRPr/>
          </a:p>
        </p:txBody>
      </p:sp>
      <p:sp>
        <p:nvSpPr>
          <p:cNvPr id="124" name="Google Shape;124;p22"/>
          <p:cNvSpPr txBox="1">
            <a:spLocks noGrp="1"/>
          </p:cNvSpPr>
          <p:nvPr>
            <p:ph type="body" idx="4294967295"/>
          </p:nvPr>
        </p:nvSpPr>
        <p:spPr>
          <a:xfrm>
            <a:off x="0" y="1619250"/>
            <a:ext cx="4260850" cy="2660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Add up the energies of each residue!</a:t>
            </a:r>
            <a:endParaRPr/>
          </a:p>
          <a:p>
            <a:pPr marL="0" lvl="0" indent="0" algn="l" rtl="0">
              <a:spcBef>
                <a:spcPts val="1600"/>
              </a:spcBef>
              <a:spcAft>
                <a:spcPts val="1600"/>
              </a:spcAft>
              <a:buNone/>
            </a:pPr>
            <a:r>
              <a:rPr lang="en"/>
              <a:t>ΔEtotal is the </a:t>
            </a:r>
            <a:r>
              <a:rPr lang="en" b="1"/>
              <a:t>linear combination</a:t>
            </a:r>
            <a:r>
              <a:rPr lang="en"/>
              <a:t> of energy terms Ei for geometric degrees of freedom (Θ) and chemical identities (aa), scaled by weights (w)</a:t>
            </a:r>
            <a:endParaRPr/>
          </a:p>
        </p:txBody>
      </p:sp>
      <p:sp>
        <p:nvSpPr>
          <p:cNvPr id="126" name="Google Shape;126;p22"/>
          <p:cNvSpPr txBox="1">
            <a:spLocks noGrp="1"/>
          </p:cNvSpPr>
          <p:nvPr>
            <p:ph type="body" idx="4294967295"/>
          </p:nvPr>
        </p:nvSpPr>
        <p:spPr>
          <a:xfrm>
            <a:off x="4883150" y="1282700"/>
            <a:ext cx="4260850" cy="2660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interactions considered:</a:t>
            </a:r>
            <a:endParaRPr/>
          </a:p>
          <a:p>
            <a:pPr marL="457200" lvl="0" indent="-342900" algn="l" rtl="0">
              <a:spcBef>
                <a:spcPts val="1600"/>
              </a:spcBef>
              <a:spcAft>
                <a:spcPts val="0"/>
              </a:spcAft>
              <a:buSzPts val="1800"/>
              <a:buAutoNum type="arabicPeriod"/>
            </a:pPr>
            <a:r>
              <a:rPr lang="en"/>
              <a:t>Nonbonded atom pairs</a:t>
            </a:r>
            <a:endParaRPr/>
          </a:p>
          <a:p>
            <a:pPr marL="457200" lvl="0" indent="-342900" algn="l" rtl="0">
              <a:spcBef>
                <a:spcPts val="0"/>
              </a:spcBef>
              <a:spcAft>
                <a:spcPts val="0"/>
              </a:spcAft>
              <a:buSzPts val="1800"/>
              <a:buAutoNum type="arabicPeriod"/>
            </a:pPr>
            <a:r>
              <a:rPr lang="en"/>
              <a:t>Hydrogen and disulfide bonds</a:t>
            </a:r>
            <a:endParaRPr/>
          </a:p>
          <a:p>
            <a:pPr marL="457200" lvl="0" indent="-342900" algn="l" rtl="0">
              <a:spcBef>
                <a:spcPts val="0"/>
              </a:spcBef>
              <a:spcAft>
                <a:spcPts val="0"/>
              </a:spcAft>
              <a:buSzPts val="1800"/>
              <a:buAutoNum type="arabicPeriod"/>
            </a:pPr>
            <a:r>
              <a:rPr lang="en"/>
              <a:t>Backbone and sidechain torsions</a:t>
            </a:r>
            <a:endParaRPr/>
          </a:p>
          <a:p>
            <a:pPr marL="457200" lvl="0" indent="-342900" algn="l" rtl="0">
              <a:spcBef>
                <a:spcPts val="0"/>
              </a:spcBef>
              <a:spcAft>
                <a:spcPts val="0"/>
              </a:spcAft>
              <a:buSzPts val="1800"/>
              <a:buAutoNum type="arabicPeriod"/>
            </a:pPr>
            <a:r>
              <a:rPr lang="en"/>
              <a:t>Other features</a:t>
            </a:r>
            <a:endParaRPr/>
          </a:p>
          <a:p>
            <a:pPr marL="457200" lvl="0" indent="-342900" algn="l" rtl="0">
              <a:spcBef>
                <a:spcPts val="0"/>
              </a:spcBef>
              <a:spcAft>
                <a:spcPts val="0"/>
              </a:spcAft>
              <a:buSzPts val="1800"/>
              <a:buAutoNum type="arabicPeriod"/>
            </a:pPr>
            <a:r>
              <a:rPr lang="en"/>
              <a:t>Other environments</a:t>
            </a:r>
            <a:endParaRPr/>
          </a:p>
        </p:txBody>
      </p:sp>
      <p:pic>
        <p:nvPicPr>
          <p:cNvPr id="125" name="Google Shape;125;p22"/>
          <p:cNvPicPr preferRelativeResize="0"/>
          <p:nvPr/>
        </p:nvPicPr>
        <p:blipFill>
          <a:blip r:embed="rId3">
            <a:alphaModFix/>
          </a:blip>
          <a:stretch>
            <a:fillRect/>
          </a:stretch>
        </p:blipFill>
        <p:spPr>
          <a:xfrm>
            <a:off x="462775" y="1282500"/>
            <a:ext cx="2701425" cy="61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Van der Waals and electrostatics</a:t>
            </a:r>
            <a:endParaRPr/>
          </a:p>
        </p:txBody>
      </p:sp>
      <p:sp>
        <p:nvSpPr>
          <p:cNvPr id="132" name="Google Shape;132;p23"/>
          <p:cNvSpPr txBox="1">
            <a:spLocks noGrp="1"/>
          </p:cNvSpPr>
          <p:nvPr>
            <p:ph type="body" idx="4294967295"/>
          </p:nvPr>
        </p:nvSpPr>
        <p:spPr>
          <a:xfrm>
            <a:off x="919163" y="3849688"/>
            <a:ext cx="8224837" cy="6334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Energy goes to zero at far enough distances</a:t>
            </a:r>
            <a:endParaRPr/>
          </a:p>
        </p:txBody>
      </p:sp>
      <p:pic>
        <p:nvPicPr>
          <p:cNvPr id="133" name="Google Shape;133;p23"/>
          <p:cNvPicPr preferRelativeResize="0"/>
          <p:nvPr/>
        </p:nvPicPr>
        <p:blipFill>
          <a:blip r:embed="rId3">
            <a:alphaModFix/>
          </a:blip>
          <a:stretch>
            <a:fillRect/>
          </a:stretch>
        </p:blipFill>
        <p:spPr>
          <a:xfrm>
            <a:off x="1014625" y="1050475"/>
            <a:ext cx="6953250" cy="1807845"/>
          </a:xfrm>
          <a:prstGeom prst="rect">
            <a:avLst/>
          </a:prstGeom>
          <a:noFill/>
          <a:ln>
            <a:noFill/>
          </a:ln>
        </p:spPr>
      </p:pic>
      <p:pic>
        <p:nvPicPr>
          <p:cNvPr id="134" name="Google Shape;134;p23"/>
          <p:cNvPicPr preferRelativeResize="0"/>
          <p:nvPr/>
        </p:nvPicPr>
        <p:blipFill>
          <a:blip r:embed="rId4">
            <a:alphaModFix/>
          </a:blip>
          <a:stretch>
            <a:fillRect/>
          </a:stretch>
        </p:blipFill>
        <p:spPr>
          <a:xfrm>
            <a:off x="470373" y="2958325"/>
            <a:ext cx="2712150" cy="779100"/>
          </a:xfrm>
          <a:prstGeom prst="rect">
            <a:avLst/>
          </a:prstGeom>
          <a:noFill/>
          <a:ln>
            <a:noFill/>
          </a:ln>
        </p:spPr>
      </p:pic>
      <p:pic>
        <p:nvPicPr>
          <p:cNvPr id="135" name="Google Shape;135;p23"/>
          <p:cNvPicPr preferRelativeResize="0"/>
          <p:nvPr/>
        </p:nvPicPr>
        <p:blipFill>
          <a:blip r:embed="rId5">
            <a:alphaModFix/>
          </a:blip>
          <a:stretch>
            <a:fillRect/>
          </a:stretch>
        </p:blipFill>
        <p:spPr>
          <a:xfrm>
            <a:off x="3582700" y="2846175"/>
            <a:ext cx="2449475" cy="1003400"/>
          </a:xfrm>
          <a:prstGeom prst="rect">
            <a:avLst/>
          </a:prstGeom>
          <a:noFill/>
          <a:ln>
            <a:noFill/>
          </a:ln>
        </p:spPr>
      </p:pic>
      <p:pic>
        <p:nvPicPr>
          <p:cNvPr id="136" name="Google Shape;136;p23"/>
          <p:cNvPicPr preferRelativeResize="0"/>
          <p:nvPr/>
        </p:nvPicPr>
        <p:blipFill>
          <a:blip r:embed="rId6">
            <a:alphaModFix/>
          </a:blip>
          <a:stretch>
            <a:fillRect/>
          </a:stretch>
        </p:blipFill>
        <p:spPr>
          <a:xfrm>
            <a:off x="6432350" y="2958334"/>
            <a:ext cx="2061600" cy="92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Solvation energy</a:t>
            </a:r>
            <a:endParaRPr/>
          </a:p>
        </p:txBody>
      </p:sp>
      <p:sp>
        <p:nvSpPr>
          <p:cNvPr id="142" name="Google Shape;142;p24"/>
          <p:cNvSpPr txBox="1">
            <a:spLocks noGrp="1"/>
          </p:cNvSpPr>
          <p:nvPr>
            <p:ph type="body" idx="4294967295"/>
          </p:nvPr>
        </p:nvSpPr>
        <p:spPr>
          <a:xfrm>
            <a:off x="0" y="863600"/>
            <a:ext cx="8521700" cy="48418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Q: What is the most energy-intensive part of the protein to model?</a:t>
            </a:r>
            <a:endParaRPr/>
          </a:p>
        </p:txBody>
      </p:sp>
      <p:sp>
        <p:nvSpPr>
          <p:cNvPr id="144" name="Google Shape;144;p24"/>
          <p:cNvSpPr txBox="1">
            <a:spLocks noGrp="1"/>
          </p:cNvSpPr>
          <p:nvPr>
            <p:ph type="body" idx="4294967295"/>
          </p:nvPr>
        </p:nvSpPr>
        <p:spPr>
          <a:xfrm>
            <a:off x="5432425" y="1347788"/>
            <a:ext cx="3711575" cy="12239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Proteins bury hydrophobics and expose hydrophilics</a:t>
            </a:r>
            <a:endParaRPr/>
          </a:p>
          <a:p>
            <a:pPr marL="0" lvl="0" indent="0" algn="l" rtl="0">
              <a:spcBef>
                <a:spcPts val="1600"/>
              </a:spcBef>
              <a:spcAft>
                <a:spcPts val="0"/>
              </a:spcAft>
              <a:buNone/>
            </a:pPr>
            <a:r>
              <a:rPr lang="en"/>
              <a:t>Rosetta represents solvent as bulk water with the Lazaridis–Karplus (LK) implicit Gaussian exclusion</a:t>
            </a:r>
            <a:endParaRPr/>
          </a:p>
          <a:p>
            <a:pPr marL="457200" lvl="0" indent="-342900" algn="l" rtl="0">
              <a:spcBef>
                <a:spcPts val="1600"/>
              </a:spcBef>
              <a:spcAft>
                <a:spcPts val="0"/>
              </a:spcAft>
              <a:buSzPts val="1800"/>
              <a:buChar char="●"/>
            </a:pPr>
            <a:r>
              <a:rPr lang="en"/>
              <a:t>fa_sol:  bulk water</a:t>
            </a:r>
            <a:endParaRPr/>
          </a:p>
          <a:p>
            <a:pPr marL="457200" lvl="0" indent="-342900" algn="l" rtl="0">
              <a:spcBef>
                <a:spcPts val="0"/>
              </a:spcBef>
              <a:spcAft>
                <a:spcPts val="0"/>
              </a:spcAft>
              <a:buSzPts val="1800"/>
              <a:buChar char="●"/>
            </a:pPr>
            <a:r>
              <a:rPr lang="en"/>
              <a:t>lk_ball_wtd: water near polar atoms</a:t>
            </a:r>
            <a:endParaRPr/>
          </a:p>
        </p:txBody>
      </p:sp>
      <p:pic>
        <p:nvPicPr>
          <p:cNvPr id="143" name="Google Shape;143;p24"/>
          <p:cNvPicPr preferRelativeResize="0"/>
          <p:nvPr/>
        </p:nvPicPr>
        <p:blipFill>
          <a:blip r:embed="rId3">
            <a:alphaModFix/>
          </a:blip>
          <a:stretch>
            <a:fillRect/>
          </a:stretch>
        </p:blipFill>
        <p:spPr>
          <a:xfrm>
            <a:off x="359550" y="1348350"/>
            <a:ext cx="4762500" cy="278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Hydrogen bonds</a:t>
            </a:r>
            <a:endParaRPr/>
          </a:p>
        </p:txBody>
      </p:sp>
      <p:sp>
        <p:nvSpPr>
          <p:cNvPr id="150" name="Google Shape;150;p25"/>
          <p:cNvSpPr txBox="1">
            <a:spLocks noGrp="1"/>
          </p:cNvSpPr>
          <p:nvPr>
            <p:ph type="body" idx="4294967295"/>
          </p:nvPr>
        </p:nvSpPr>
        <p:spPr>
          <a:xfrm>
            <a:off x="5643563" y="863600"/>
            <a:ext cx="3500437"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H-bonding has electrostatic and covalent components</a:t>
            </a:r>
            <a:endParaRPr/>
          </a:p>
          <a:p>
            <a:pPr marL="0" lvl="0" indent="0" algn="l" rtl="0">
              <a:spcBef>
                <a:spcPts val="1600"/>
              </a:spcBef>
              <a:spcAft>
                <a:spcPts val="0"/>
              </a:spcAft>
              <a:buNone/>
            </a:pPr>
            <a:r>
              <a:rPr lang="en"/>
              <a:t>Rosetta’s hydrogen-bonding model evaluates energies by comparing to bonds in 8000 crystal structures</a:t>
            </a:r>
            <a:endParaRPr/>
          </a:p>
          <a:p>
            <a:pPr marL="0" lvl="0" indent="0" algn="l" rtl="0">
              <a:spcBef>
                <a:spcPts val="1600"/>
              </a:spcBef>
              <a:spcAft>
                <a:spcPts val="1600"/>
              </a:spcAft>
              <a:buNone/>
            </a:pPr>
            <a:r>
              <a:rPr lang="en"/>
              <a:t>D-F are examples of His-amide H-bonding energies</a:t>
            </a:r>
            <a:endParaRPr/>
          </a:p>
        </p:txBody>
      </p:sp>
      <p:pic>
        <p:nvPicPr>
          <p:cNvPr id="151" name="Google Shape;151;p25"/>
          <p:cNvPicPr preferRelativeResize="0"/>
          <p:nvPr/>
        </p:nvPicPr>
        <p:blipFill>
          <a:blip r:embed="rId3">
            <a:alphaModFix/>
          </a:blip>
          <a:stretch>
            <a:fillRect/>
          </a:stretch>
        </p:blipFill>
        <p:spPr>
          <a:xfrm>
            <a:off x="336625" y="1209675"/>
            <a:ext cx="4762500" cy="272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Disulfide bonds</a:t>
            </a:r>
            <a:endParaRPr/>
          </a:p>
        </p:txBody>
      </p:sp>
      <p:sp>
        <p:nvSpPr>
          <p:cNvPr id="157" name="Google Shape;157;p26"/>
          <p:cNvSpPr txBox="1">
            <a:spLocks noGrp="1"/>
          </p:cNvSpPr>
          <p:nvPr>
            <p:ph type="body" idx="4294967295"/>
          </p:nvPr>
        </p:nvSpPr>
        <p:spPr>
          <a:xfrm>
            <a:off x="3570288" y="863600"/>
            <a:ext cx="5573712"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Disulfides require a map that explicitly models the bonds, so there’s more degrees of freedom</a:t>
            </a:r>
            <a:endParaRPr/>
          </a:p>
          <a:p>
            <a:pPr marL="0" lvl="0" indent="0" algn="l" rtl="0">
              <a:spcBef>
                <a:spcPts val="1600"/>
              </a:spcBef>
              <a:spcAft>
                <a:spcPts val="0"/>
              </a:spcAft>
              <a:buNone/>
            </a:pPr>
            <a:r>
              <a:rPr lang="en"/>
              <a:t>Rosetta uses an orientation-dependent model to calculate covalently bonded cysteine pairs</a:t>
            </a:r>
            <a:endParaRPr/>
          </a:p>
          <a:p>
            <a:pPr marL="457200" lvl="0" indent="-342900" algn="l" rtl="0">
              <a:lnSpc>
                <a:spcPct val="100000"/>
              </a:lnSpc>
              <a:spcBef>
                <a:spcPts val="1600"/>
              </a:spcBef>
              <a:spcAft>
                <a:spcPts val="0"/>
              </a:spcAft>
              <a:buSzPts val="1800"/>
              <a:buChar char="●"/>
            </a:pPr>
            <a:r>
              <a:rPr lang="en"/>
              <a:t>Dslf_fa13 takes into account sulfur-sulfur distances, S-S bond angles, dihedrals</a:t>
            </a:r>
            <a:endParaRPr/>
          </a:p>
        </p:txBody>
      </p:sp>
      <p:pic>
        <p:nvPicPr>
          <p:cNvPr id="158" name="Google Shape;158;p26"/>
          <p:cNvPicPr preferRelativeResize="0"/>
          <p:nvPr/>
        </p:nvPicPr>
        <p:blipFill>
          <a:blip r:embed="rId3">
            <a:alphaModFix/>
          </a:blip>
          <a:stretch>
            <a:fillRect/>
          </a:stretch>
        </p:blipFill>
        <p:spPr>
          <a:xfrm>
            <a:off x="499575" y="863550"/>
            <a:ext cx="2500805" cy="3416400"/>
          </a:xfrm>
          <a:prstGeom prst="rect">
            <a:avLst/>
          </a:prstGeom>
          <a:noFill/>
          <a:ln>
            <a:noFill/>
          </a:ln>
        </p:spPr>
      </p:pic>
      <p:pic>
        <p:nvPicPr>
          <p:cNvPr id="159" name="Google Shape;159;p26"/>
          <p:cNvPicPr preferRelativeResize="0"/>
          <p:nvPr/>
        </p:nvPicPr>
        <p:blipFill>
          <a:blip r:embed="rId4">
            <a:alphaModFix/>
          </a:blip>
          <a:stretch>
            <a:fillRect/>
          </a:stretch>
        </p:blipFill>
        <p:spPr>
          <a:xfrm>
            <a:off x="3922500" y="3462900"/>
            <a:ext cx="4451680" cy="55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Ramachandran-based backbone scoring</a:t>
            </a:r>
            <a:endParaRPr/>
          </a:p>
        </p:txBody>
      </p:sp>
      <p:sp>
        <p:nvSpPr>
          <p:cNvPr id="165" name="Google Shape;165;p27"/>
          <p:cNvSpPr txBox="1">
            <a:spLocks noGrp="1"/>
          </p:cNvSpPr>
          <p:nvPr>
            <p:ph type="body" idx="4294967295"/>
          </p:nvPr>
        </p:nvSpPr>
        <p:spPr>
          <a:xfrm>
            <a:off x="5068888" y="863600"/>
            <a:ext cx="4075112"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Determining energies of backbone ϕ and ψ angles using 4000 Ramachandran maps, then evaluated using bicubic interpolation</a:t>
            </a:r>
            <a:endParaRPr/>
          </a:p>
          <a:p>
            <a:pPr marL="457200" lvl="0" indent="-342900" algn="l" rtl="0">
              <a:spcBef>
                <a:spcPts val="1600"/>
              </a:spcBef>
              <a:spcAft>
                <a:spcPts val="0"/>
              </a:spcAft>
              <a:buSzPts val="1800"/>
              <a:buChar char="●"/>
            </a:pPr>
            <a:r>
              <a:rPr lang="en" i="1"/>
              <a:t>rama_prepro</a:t>
            </a:r>
            <a:endParaRPr i="1"/>
          </a:p>
          <a:p>
            <a:pPr marL="0" lvl="0" indent="0" algn="l" rtl="0">
              <a:spcBef>
                <a:spcPts val="1600"/>
              </a:spcBef>
              <a:spcAft>
                <a:spcPts val="0"/>
              </a:spcAft>
              <a:buNone/>
            </a:pPr>
            <a:r>
              <a:rPr lang="en"/>
              <a:t>Bayesian probability of conformation, given existing backbone</a:t>
            </a:r>
            <a:endParaRPr/>
          </a:p>
          <a:p>
            <a:pPr marL="457200" lvl="0" indent="-342900" algn="l" rtl="0">
              <a:spcBef>
                <a:spcPts val="1600"/>
              </a:spcBef>
              <a:spcAft>
                <a:spcPts val="0"/>
              </a:spcAft>
              <a:buSzPts val="1800"/>
              <a:buChar char="●"/>
            </a:pPr>
            <a:r>
              <a:rPr lang="en" i="1"/>
              <a:t>p_aa_pp</a:t>
            </a:r>
            <a:endParaRPr/>
          </a:p>
          <a:p>
            <a:pPr marL="0" lvl="0" indent="0" algn="l" rtl="0">
              <a:spcBef>
                <a:spcPts val="1600"/>
              </a:spcBef>
              <a:spcAft>
                <a:spcPts val="1600"/>
              </a:spcAft>
              <a:buNone/>
            </a:pPr>
            <a:endParaRPr/>
          </a:p>
        </p:txBody>
      </p:sp>
      <p:pic>
        <p:nvPicPr>
          <p:cNvPr id="166" name="Google Shape;166;p27"/>
          <p:cNvPicPr preferRelativeResize="0"/>
          <p:nvPr/>
        </p:nvPicPr>
        <p:blipFill>
          <a:blip r:embed="rId3">
            <a:alphaModFix/>
          </a:blip>
          <a:stretch>
            <a:fillRect/>
          </a:stretch>
        </p:blipFill>
        <p:spPr>
          <a:xfrm>
            <a:off x="238350" y="1297288"/>
            <a:ext cx="4762500" cy="1552575"/>
          </a:xfrm>
          <a:prstGeom prst="rect">
            <a:avLst/>
          </a:prstGeom>
          <a:noFill/>
          <a:ln>
            <a:noFill/>
          </a:ln>
        </p:spPr>
      </p:pic>
      <p:pic>
        <p:nvPicPr>
          <p:cNvPr id="167" name="Google Shape;167;p27"/>
          <p:cNvPicPr preferRelativeResize="0"/>
          <p:nvPr/>
        </p:nvPicPr>
        <p:blipFill>
          <a:blip r:embed="rId4">
            <a:alphaModFix/>
          </a:blip>
          <a:stretch>
            <a:fillRect/>
          </a:stretch>
        </p:blipFill>
        <p:spPr>
          <a:xfrm>
            <a:off x="448625" y="3029188"/>
            <a:ext cx="3248025" cy="457200"/>
          </a:xfrm>
          <a:prstGeom prst="rect">
            <a:avLst/>
          </a:prstGeom>
          <a:noFill/>
          <a:ln>
            <a:noFill/>
          </a:ln>
        </p:spPr>
      </p:pic>
      <p:pic>
        <p:nvPicPr>
          <p:cNvPr id="168" name="Google Shape;168;p27"/>
          <p:cNvPicPr preferRelativeResize="0"/>
          <p:nvPr/>
        </p:nvPicPr>
        <p:blipFill>
          <a:blip r:embed="rId5">
            <a:alphaModFix/>
          </a:blip>
          <a:stretch>
            <a:fillRect/>
          </a:stretch>
        </p:blipFill>
        <p:spPr>
          <a:xfrm>
            <a:off x="919875" y="3892688"/>
            <a:ext cx="1524000" cy="33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Sidechain Conformations</a:t>
            </a:r>
            <a:endParaRPr/>
          </a:p>
        </p:txBody>
      </p:sp>
      <p:sp>
        <p:nvSpPr>
          <p:cNvPr id="174" name="Google Shape;174;p28"/>
          <p:cNvSpPr txBox="1">
            <a:spLocks noGrp="1"/>
          </p:cNvSpPr>
          <p:nvPr>
            <p:ph type="body" idx="4294967295"/>
          </p:nvPr>
        </p:nvSpPr>
        <p:spPr>
          <a:xfrm>
            <a:off x="5103813" y="863600"/>
            <a:ext cx="4040187"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Sidechains mostly are in discrete rotamers, which each have an associated probability</a:t>
            </a:r>
            <a:endParaRPr/>
          </a:p>
          <a:p>
            <a:pPr marL="457200" lvl="0" indent="-342900" algn="l" rtl="0">
              <a:spcBef>
                <a:spcPts val="1600"/>
              </a:spcBef>
              <a:spcAft>
                <a:spcPts val="0"/>
              </a:spcAft>
              <a:buSzPts val="1800"/>
              <a:buChar char="●"/>
            </a:pPr>
            <a:r>
              <a:rPr lang="en"/>
              <a:t>Sp3 and sp2 hybridization determines if aa has rotamers</a:t>
            </a:r>
            <a:endParaRPr/>
          </a:p>
          <a:p>
            <a:pPr marL="457200" lvl="0" indent="-342900" algn="l" rtl="0">
              <a:spcBef>
                <a:spcPts val="0"/>
              </a:spcBef>
              <a:spcAft>
                <a:spcPts val="0"/>
              </a:spcAft>
              <a:buSzPts val="1800"/>
              <a:buChar char="●"/>
            </a:pPr>
            <a:r>
              <a:rPr lang="en"/>
              <a:t>Similar probability distribution is used to determine scores for sidechains</a:t>
            </a:r>
            <a:endParaRPr/>
          </a:p>
        </p:txBody>
      </p:sp>
      <p:pic>
        <p:nvPicPr>
          <p:cNvPr id="175" name="Google Shape;175;p28"/>
          <p:cNvPicPr preferRelativeResize="0"/>
          <p:nvPr/>
        </p:nvPicPr>
        <p:blipFill>
          <a:blip r:embed="rId3">
            <a:alphaModFix/>
          </a:blip>
          <a:stretch>
            <a:fillRect/>
          </a:stretch>
        </p:blipFill>
        <p:spPr>
          <a:xfrm>
            <a:off x="311700" y="863549"/>
            <a:ext cx="4259850"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Special case side chains</a:t>
            </a:r>
            <a:endParaRPr/>
          </a:p>
        </p:txBody>
      </p:sp>
      <p:sp>
        <p:nvSpPr>
          <p:cNvPr id="181" name="Google Shape;181;p29"/>
          <p:cNvSpPr txBox="1">
            <a:spLocks noGrp="1"/>
          </p:cNvSpPr>
          <p:nvPr>
            <p:ph type="body" idx="4294967295"/>
          </p:nvPr>
        </p:nvSpPr>
        <p:spPr>
          <a:xfrm>
            <a:off x="0" y="863600"/>
            <a:ext cx="8521700" cy="7016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Certain residues require more parameters</a:t>
            </a:r>
            <a:endParaRPr/>
          </a:p>
        </p:txBody>
      </p:sp>
      <p:pic>
        <p:nvPicPr>
          <p:cNvPr id="182" name="Google Shape;182;p29"/>
          <p:cNvPicPr preferRelativeResize="0"/>
          <p:nvPr/>
        </p:nvPicPr>
        <p:blipFill>
          <a:blip r:embed="rId3">
            <a:alphaModFix/>
          </a:blip>
          <a:stretch>
            <a:fillRect/>
          </a:stretch>
        </p:blipFill>
        <p:spPr>
          <a:xfrm>
            <a:off x="2109750" y="1828200"/>
            <a:ext cx="4762500" cy="232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score functions</a:t>
            </a:r>
            <a:endParaRPr/>
          </a:p>
        </p:txBody>
      </p:sp>
      <p:sp>
        <p:nvSpPr>
          <p:cNvPr id="193" name="Google Shape;193;p31"/>
          <p:cNvSpPr txBox="1">
            <a:spLocks noGrp="1"/>
          </p:cNvSpPr>
          <p:nvPr>
            <p:ph type="body" idx="4294967295"/>
          </p:nvPr>
        </p:nvSpPr>
        <p:spPr>
          <a:xfrm>
            <a:off x="0" y="863600"/>
            <a:ext cx="8521700"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Score functions can contain different weights or different parameters to look at different tasks</a:t>
            </a:r>
            <a:endParaRPr/>
          </a:p>
          <a:p>
            <a:pPr marL="457200" lvl="0" indent="-342900" algn="l" rtl="0">
              <a:spcBef>
                <a:spcPts val="1600"/>
              </a:spcBef>
              <a:spcAft>
                <a:spcPts val="0"/>
              </a:spcAft>
              <a:buSzPts val="1800"/>
              <a:buChar char="●"/>
            </a:pPr>
            <a:r>
              <a:rPr lang="en"/>
              <a:t>Including other biomolecules (carbohydrates, DNA/RNA)</a:t>
            </a:r>
            <a:endParaRPr/>
          </a:p>
          <a:p>
            <a:pPr marL="457200" lvl="0" indent="-342900" algn="l" rtl="0">
              <a:spcBef>
                <a:spcPts val="0"/>
              </a:spcBef>
              <a:spcAft>
                <a:spcPts val="0"/>
              </a:spcAft>
              <a:buSzPts val="1800"/>
              <a:buChar char="●"/>
            </a:pPr>
            <a:r>
              <a:rPr lang="en"/>
              <a:t>Modeling in non-aqueous environments (membrane)</a:t>
            </a:r>
            <a:endParaRPr/>
          </a:p>
          <a:p>
            <a:pPr marL="457200" lvl="0" indent="-342900" algn="l" rtl="0">
              <a:spcBef>
                <a:spcPts val="0"/>
              </a:spcBef>
              <a:spcAft>
                <a:spcPts val="0"/>
              </a:spcAft>
              <a:buSzPts val="1800"/>
              <a:buChar char="●"/>
            </a:pPr>
            <a:r>
              <a:rPr lang="en"/>
              <a:t>Modeling extreme pHs</a:t>
            </a:r>
            <a:endParaRPr/>
          </a:p>
          <a:p>
            <a:pPr marL="457200" lvl="0" indent="-342900" algn="l" rtl="0">
              <a:spcBef>
                <a:spcPts val="0"/>
              </a:spcBef>
              <a:spcAft>
                <a:spcPts val="0"/>
              </a:spcAft>
              <a:buSzPts val="1800"/>
              <a:buChar char="●"/>
            </a:pPr>
            <a:r>
              <a:rPr lang="en"/>
              <a:t>Docking has a different weight patch</a:t>
            </a:r>
            <a:endParaRPr/>
          </a:p>
          <a:p>
            <a:pPr marL="457200" lvl="0" indent="-342900" algn="l" rtl="0">
              <a:spcBef>
                <a:spcPts val="0"/>
              </a:spcBef>
              <a:spcAft>
                <a:spcPts val="0"/>
              </a:spcAft>
              <a:buSzPts val="1800"/>
              <a:buChar char="●"/>
            </a:pPr>
            <a:r>
              <a:rPr lang="en"/>
              <a:t>Symmetric proteins need to account for symmetry</a:t>
            </a:r>
            <a:endParaRPr/>
          </a:p>
          <a:p>
            <a:pPr marL="457200" lvl="0" indent="-342900" algn="l" rtl="0">
              <a:spcBef>
                <a:spcPts val="0"/>
              </a:spcBef>
              <a:spcAft>
                <a:spcPts val="0"/>
              </a:spcAft>
              <a:buSzPts val="1800"/>
              <a:buChar char="●"/>
            </a:pPr>
            <a:r>
              <a:rPr lang="en"/>
              <a:t>And more!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notes</a:t>
            </a:r>
            <a:endParaRPr/>
          </a:p>
        </p:txBody>
      </p:sp>
      <p:sp>
        <p:nvSpPr>
          <p:cNvPr id="199" name="Google Shape;199;p32"/>
          <p:cNvSpPr txBox="1">
            <a:spLocks noGrp="1"/>
          </p:cNvSpPr>
          <p:nvPr>
            <p:ph type="body" idx="4294967295"/>
          </p:nvPr>
        </p:nvSpPr>
        <p:spPr>
          <a:xfrm>
            <a:off x="0" y="863600"/>
            <a:ext cx="8521700" cy="3416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Scorefunction calculates in Rosetta Energy Units, which have no real meaning</a:t>
            </a:r>
            <a:endParaRPr sz="2000"/>
          </a:p>
          <a:p>
            <a:pPr marL="914400" lvl="1" indent="-330200" algn="l" rtl="0">
              <a:spcBef>
                <a:spcPts val="0"/>
              </a:spcBef>
              <a:spcAft>
                <a:spcPts val="0"/>
              </a:spcAft>
              <a:buSzPts val="1600"/>
              <a:buChar char="○"/>
            </a:pPr>
            <a:r>
              <a:rPr lang="en" sz="1600" i="1"/>
              <a:t>Ref2015 </a:t>
            </a:r>
            <a:r>
              <a:rPr lang="en" sz="1600"/>
              <a:t>has been calibrated to be roughly equivalent to kcal/mole</a:t>
            </a:r>
            <a:endParaRPr sz="1600"/>
          </a:p>
          <a:p>
            <a:pPr marL="457200" lvl="0" indent="-355600" algn="l" rtl="0">
              <a:spcBef>
                <a:spcPts val="0"/>
              </a:spcBef>
              <a:spcAft>
                <a:spcPts val="0"/>
              </a:spcAft>
              <a:buSzPts val="2000"/>
              <a:buChar char="●"/>
            </a:pPr>
            <a:r>
              <a:rPr lang="en" sz="2000"/>
              <a:t>Scores are calculated per-residue</a:t>
            </a:r>
            <a:endParaRPr sz="2000"/>
          </a:p>
          <a:p>
            <a:pPr marL="914400" lvl="1" indent="-342900" algn="l" rtl="0">
              <a:spcBef>
                <a:spcPts val="0"/>
              </a:spcBef>
              <a:spcAft>
                <a:spcPts val="0"/>
              </a:spcAft>
              <a:buSzPts val="1800"/>
              <a:buChar char="○"/>
            </a:pPr>
            <a:r>
              <a:rPr lang="en" sz="1800"/>
              <a:t>That means you can’t compare scores between entirely different proteins</a:t>
            </a:r>
            <a:endParaRPr sz="1800"/>
          </a:p>
          <a:p>
            <a:pPr marL="457200" lvl="0" indent="-342900" algn="l" rtl="0">
              <a:spcBef>
                <a:spcPts val="0"/>
              </a:spcBef>
              <a:spcAft>
                <a:spcPts val="0"/>
              </a:spcAft>
              <a:buSzPts val="1800"/>
              <a:buChar char="●"/>
            </a:pPr>
            <a:r>
              <a:rPr lang="en"/>
              <a:t>Scoring is essential to many protocols</a:t>
            </a:r>
            <a:endParaRPr/>
          </a:p>
          <a:p>
            <a:pPr marL="914400" lvl="1" indent="-330200" algn="l" rtl="0">
              <a:spcBef>
                <a:spcPts val="0"/>
              </a:spcBef>
              <a:spcAft>
                <a:spcPts val="0"/>
              </a:spcAft>
              <a:buSzPts val="1600"/>
              <a:buChar char="○"/>
            </a:pPr>
            <a:r>
              <a:rPr lang="en" sz="1600"/>
              <a:t>You must score your pose or your protocol will fail</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Rosetta energy function – ref2015</a:t>
            </a:r>
            <a:endParaRPr dirty="0"/>
          </a:p>
        </p:txBody>
      </p:sp>
      <p:sp>
        <p:nvSpPr>
          <p:cNvPr id="67" name="Google Shape;67;p14"/>
          <p:cNvSpPr txBox="1">
            <a:spLocks noGrp="1"/>
          </p:cNvSpPr>
          <p:nvPr>
            <p:ph type="body" idx="4294967295"/>
          </p:nvPr>
        </p:nvSpPr>
        <p:spPr>
          <a:xfrm>
            <a:off x="0" y="2954338"/>
            <a:ext cx="8521700" cy="13255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 </a:t>
            </a:r>
            <a:r>
              <a:rPr lang="en" u="sng">
                <a:solidFill>
                  <a:schemeClr val="hlink"/>
                </a:solidFill>
                <a:hlinkClick r:id="rId3"/>
              </a:rPr>
              <a:t>https://doi.org/10.1021/acs.jctc.7b00125</a:t>
            </a:r>
            <a:endParaRPr/>
          </a:p>
          <a:p>
            <a:pPr marL="0" lvl="0" indent="0" algn="l" rtl="0">
              <a:spcBef>
                <a:spcPts val="1600"/>
              </a:spcBef>
              <a:spcAft>
                <a:spcPts val="0"/>
              </a:spcAft>
              <a:buNone/>
            </a:pPr>
            <a:r>
              <a:rPr lang="en"/>
              <a:t>This paper describes the </a:t>
            </a:r>
            <a:r>
              <a:rPr lang="en" i="1"/>
              <a:t>ref2015</a:t>
            </a:r>
            <a:r>
              <a:rPr lang="en"/>
              <a:t> score function, the default used today</a:t>
            </a:r>
            <a:endParaRPr/>
          </a:p>
          <a:p>
            <a:pPr marL="0" lvl="0" indent="0" algn="l" rtl="0">
              <a:spcBef>
                <a:spcPts val="1600"/>
              </a:spcBef>
              <a:spcAft>
                <a:spcPts val="1600"/>
              </a:spcAft>
              <a:buNone/>
            </a:pPr>
            <a:r>
              <a:rPr lang="en"/>
              <a:t>If you find yourself with free time today you might want to check this out</a:t>
            </a:r>
            <a:endParaRPr/>
          </a:p>
        </p:txBody>
      </p:sp>
      <p:pic>
        <p:nvPicPr>
          <p:cNvPr id="68" name="Google Shape;68;p14"/>
          <p:cNvPicPr preferRelativeResize="0"/>
          <p:nvPr/>
        </p:nvPicPr>
        <p:blipFill>
          <a:blip r:embed="rId4">
            <a:alphaModFix/>
          </a:blip>
          <a:stretch>
            <a:fillRect/>
          </a:stretch>
        </p:blipFill>
        <p:spPr>
          <a:xfrm>
            <a:off x="279359" y="942299"/>
            <a:ext cx="8585281" cy="162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idx="4294967295"/>
          </p:nvPr>
        </p:nvSpPr>
        <p:spPr>
          <a:xfrm>
            <a:off x="0" y="2151063"/>
            <a:ext cx="8521700" cy="8413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drives Rosetta?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Levinthal’s Paradox - You cannot brute force folding</a:t>
            </a:r>
            <a:endParaRPr/>
          </a:p>
        </p:txBody>
      </p:sp>
      <p:sp>
        <p:nvSpPr>
          <p:cNvPr id="79" name="Google Shape;79;p16"/>
          <p:cNvSpPr txBox="1">
            <a:spLocks noGrp="1"/>
          </p:cNvSpPr>
          <p:nvPr>
            <p:ph type="body" idx="4294967295"/>
          </p:nvPr>
        </p:nvSpPr>
        <p:spPr>
          <a:xfrm>
            <a:off x="0" y="863600"/>
            <a:ext cx="8521700"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small proteins fold spontaneously on a millisecond or even microsecond time scale, even though there is a massive conformational space.</a:t>
            </a:r>
            <a:endParaRPr/>
          </a:p>
          <a:p>
            <a:pPr marL="0" lvl="0" indent="0" algn="l" rtl="0">
              <a:spcBef>
                <a:spcPts val="1600"/>
              </a:spcBef>
              <a:spcAft>
                <a:spcPts val="0"/>
              </a:spcAft>
              <a:buNone/>
            </a:pPr>
            <a:r>
              <a:rPr lang="en"/>
              <a:t>How many possible configurations are there for the typical 300-residue protein?</a:t>
            </a:r>
            <a:endParaRPr/>
          </a:p>
          <a:p>
            <a:pPr marL="0" lvl="0" indent="0" algn="l" rtl="0">
              <a:spcBef>
                <a:spcPts val="1600"/>
              </a:spcBef>
              <a:spcAft>
                <a:spcPts val="0"/>
              </a:spcAft>
              <a:buNone/>
            </a:pPr>
            <a:r>
              <a:rPr lang="en"/>
              <a:t>How do you traverse the sample space?</a:t>
            </a:r>
            <a:endParaRPr/>
          </a:p>
          <a:p>
            <a:pPr marL="0" lvl="0" indent="0" algn="l" rtl="0">
              <a:spcBef>
                <a:spcPts val="1600"/>
              </a:spcBef>
              <a:spcAft>
                <a:spcPts val="0"/>
              </a:spcAft>
              <a:buClr>
                <a:schemeClr val="dk1"/>
              </a:buClr>
              <a:buSzPts val="1100"/>
              <a:buFont typeface="Arial"/>
              <a:buNone/>
            </a:pPr>
            <a:r>
              <a:rPr lang="en"/>
              <a:t>Protein folding is a problem for people not proteins?</a:t>
            </a:r>
            <a:endParaRPr/>
          </a:p>
          <a:p>
            <a:pPr marL="0" lvl="0" indent="0" algn="l" rtl="0">
              <a:spcBef>
                <a:spcPts val="1600"/>
              </a:spcBef>
              <a:spcAft>
                <a:spcPts val="1600"/>
              </a:spcAft>
              <a:buNone/>
            </a:pPr>
            <a:r>
              <a:rPr lang="en"/>
              <a:t>	</a:t>
            </a:r>
            <a:r>
              <a:rPr lang="en" i="1"/>
              <a:t>This a classic joke, must be told every time the Levinthal Paradox is mentioned</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Anfinsen’s Dogma - Native is lowest-energy state</a:t>
            </a:r>
            <a:endParaRPr/>
          </a:p>
        </p:txBody>
      </p:sp>
      <p:sp>
        <p:nvSpPr>
          <p:cNvPr id="85" name="Google Shape;85;p17"/>
          <p:cNvSpPr txBox="1">
            <a:spLocks noGrp="1"/>
          </p:cNvSpPr>
          <p:nvPr>
            <p:ph type="body" idx="4294967295"/>
          </p:nvPr>
        </p:nvSpPr>
        <p:spPr>
          <a:xfrm>
            <a:off x="5130800" y="863600"/>
            <a:ext cx="4013200"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 determined only by sequence</a:t>
            </a:r>
            <a:endParaRPr/>
          </a:p>
          <a:p>
            <a:pPr marL="0" lvl="0" indent="0" algn="l" rtl="0">
              <a:spcBef>
                <a:spcPts val="1600"/>
              </a:spcBef>
              <a:spcAft>
                <a:spcPts val="0"/>
              </a:spcAft>
              <a:buNone/>
            </a:pPr>
            <a:r>
              <a:rPr lang="en"/>
              <a:t>The native structure is a unique, stable and kinetically accessible minimum of the free energy</a:t>
            </a:r>
            <a:endParaRPr/>
          </a:p>
          <a:p>
            <a:pPr marL="0" lvl="0" indent="0" algn="l" rtl="0">
              <a:spcBef>
                <a:spcPts val="1600"/>
              </a:spcBef>
              <a:spcAft>
                <a:spcPts val="1600"/>
              </a:spcAft>
              <a:buNone/>
            </a:pPr>
            <a:r>
              <a:rPr lang="en"/>
              <a:t>What are some exceptions?</a:t>
            </a:r>
            <a:endParaRPr/>
          </a:p>
        </p:txBody>
      </p:sp>
      <p:pic>
        <p:nvPicPr>
          <p:cNvPr id="86" name="Google Shape;86;p17"/>
          <p:cNvPicPr preferRelativeResize="0"/>
          <p:nvPr/>
        </p:nvPicPr>
        <p:blipFill>
          <a:blip r:embed="rId3">
            <a:alphaModFix/>
          </a:blip>
          <a:stretch>
            <a:fillRect/>
          </a:stretch>
        </p:blipFill>
        <p:spPr>
          <a:xfrm>
            <a:off x="325201" y="863550"/>
            <a:ext cx="3552300" cy="3685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idx="4294967295"/>
          </p:nvPr>
        </p:nvSpPr>
        <p:spPr>
          <a:xfrm>
            <a:off x="0" y="2151063"/>
            <a:ext cx="8521700" cy="8413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a score function for?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means of representing a pose</a:t>
            </a:r>
            <a:endParaRPr/>
          </a:p>
        </p:txBody>
      </p:sp>
      <p:sp>
        <p:nvSpPr>
          <p:cNvPr id="97" name="Google Shape;97;p19"/>
          <p:cNvSpPr txBox="1">
            <a:spLocks noGrp="1"/>
          </p:cNvSpPr>
          <p:nvPr>
            <p:ph type="body" idx="4294967295"/>
          </p:nvPr>
        </p:nvSpPr>
        <p:spPr>
          <a:xfrm>
            <a:off x="6935662" y="838317"/>
            <a:ext cx="3617913" cy="45878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Centroid</a:t>
            </a:r>
            <a:endParaRPr dirty="0"/>
          </a:p>
        </p:txBody>
      </p:sp>
      <p:sp>
        <p:nvSpPr>
          <p:cNvPr id="98" name="Google Shape;98;p19"/>
          <p:cNvSpPr txBox="1">
            <a:spLocks noGrp="1"/>
          </p:cNvSpPr>
          <p:nvPr>
            <p:ph type="body" idx="4294967295"/>
          </p:nvPr>
        </p:nvSpPr>
        <p:spPr>
          <a:xfrm>
            <a:off x="297837" y="838317"/>
            <a:ext cx="3616325" cy="45878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Full atom</a:t>
            </a:r>
            <a:endParaRPr dirty="0"/>
          </a:p>
        </p:txBody>
      </p:sp>
      <p:pic>
        <p:nvPicPr>
          <p:cNvPr id="99" name="Google Shape;99;p19"/>
          <p:cNvPicPr preferRelativeResize="0"/>
          <p:nvPr/>
        </p:nvPicPr>
        <p:blipFill rotWithShape="1">
          <a:blip r:embed="rId3">
            <a:alphaModFix/>
          </a:blip>
          <a:srcRect t="9651" r="21457" b="32827"/>
          <a:stretch/>
        </p:blipFill>
        <p:spPr>
          <a:xfrm>
            <a:off x="50936" y="1265554"/>
            <a:ext cx="3616800" cy="1778700"/>
          </a:xfrm>
          <a:prstGeom prst="rect">
            <a:avLst/>
          </a:prstGeom>
          <a:noFill/>
          <a:ln>
            <a:noFill/>
          </a:ln>
        </p:spPr>
      </p:pic>
      <p:pic>
        <p:nvPicPr>
          <p:cNvPr id="100" name="Google Shape;100;p19"/>
          <p:cNvPicPr preferRelativeResize="0"/>
          <p:nvPr/>
        </p:nvPicPr>
        <p:blipFill rotWithShape="1">
          <a:blip r:embed="rId4">
            <a:alphaModFix/>
          </a:blip>
          <a:srcRect r="18433" b="38164"/>
          <a:stretch/>
        </p:blipFill>
        <p:spPr>
          <a:xfrm>
            <a:off x="4805253" y="1264211"/>
            <a:ext cx="3806400" cy="1938300"/>
          </a:xfrm>
          <a:prstGeom prst="rect">
            <a:avLst/>
          </a:prstGeom>
          <a:noFill/>
          <a:ln>
            <a:noFill/>
          </a:ln>
        </p:spPr>
      </p:pic>
      <p:sp>
        <p:nvSpPr>
          <p:cNvPr id="101" name="Google Shape;101;p19"/>
          <p:cNvSpPr txBox="1"/>
          <p:nvPr/>
        </p:nvSpPr>
        <p:spPr>
          <a:xfrm>
            <a:off x="4805253" y="3430942"/>
            <a:ext cx="700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300">
                <a:solidFill>
                  <a:srgbClr val="000000"/>
                </a:solidFill>
                <a:latin typeface="Courier New"/>
                <a:ea typeface="Courier New"/>
                <a:cs typeface="Courier New"/>
                <a:sym typeface="Courier New"/>
              </a:rPr>
              <a:t>SwitchResidueTypeSetMover("centroid")</a:t>
            </a:r>
            <a:endParaRPr sz="1300">
              <a:solidFill>
                <a:srgbClr val="000000"/>
              </a:solidFill>
              <a:latin typeface="Courier New"/>
              <a:ea typeface="Courier New"/>
              <a:cs typeface="Courier New"/>
              <a:sym typeface="Courier New"/>
            </a:endParaRPr>
          </a:p>
        </p:txBody>
      </p:sp>
      <p:sp>
        <p:nvSpPr>
          <p:cNvPr id="102" name="Google Shape;102;p19"/>
          <p:cNvSpPr txBox="1"/>
          <p:nvPr/>
        </p:nvSpPr>
        <p:spPr>
          <a:xfrm>
            <a:off x="311700" y="3430950"/>
            <a:ext cx="4260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300">
                <a:solidFill>
                  <a:srgbClr val="000000"/>
                </a:solidFill>
                <a:latin typeface="Courier New"/>
                <a:ea typeface="Courier New"/>
                <a:cs typeface="Courier New"/>
                <a:sym typeface="Courier New"/>
              </a:rPr>
              <a:t>SwitchResidueTypeSetMover("fa_standard")</a:t>
            </a:r>
            <a:endParaRPr sz="1300">
              <a:solidFill>
                <a:srgbClr val="000000"/>
              </a:solidFill>
              <a:latin typeface="Courier New"/>
              <a:ea typeface="Courier New"/>
              <a:cs typeface="Courier New"/>
              <a:sym typeface="Courier New"/>
            </a:endParaRPr>
          </a:p>
        </p:txBody>
      </p:sp>
      <p:sp>
        <p:nvSpPr>
          <p:cNvPr id="103" name="Google Shape;103;p19"/>
          <p:cNvSpPr txBox="1"/>
          <p:nvPr/>
        </p:nvSpPr>
        <p:spPr>
          <a:xfrm>
            <a:off x="2106000" y="3942350"/>
            <a:ext cx="49320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en" sz="1800">
                <a:solidFill>
                  <a:schemeClr val="dk2"/>
                </a:solidFill>
                <a:latin typeface="Avenir"/>
                <a:ea typeface="Avenir"/>
                <a:cs typeface="Avenir"/>
                <a:sym typeface="Avenir"/>
              </a:rPr>
              <a:t>Why would you want two scoring functions?</a:t>
            </a:r>
            <a:endParaRPr sz="1800">
              <a:solidFill>
                <a:schemeClr val="dk2"/>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idx="4294967295"/>
          </p:nvPr>
        </p:nvSpPr>
        <p:spPr>
          <a:xfrm>
            <a:off x="0" y="0"/>
            <a:ext cx="9144000" cy="701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Centroid score functions have smooth landscapes</a:t>
            </a:r>
            <a:endParaRPr/>
          </a:p>
        </p:txBody>
      </p:sp>
      <p:pic>
        <p:nvPicPr>
          <p:cNvPr id="110" name="Google Shape;110;p20"/>
          <p:cNvPicPr preferRelativeResize="0"/>
          <p:nvPr/>
        </p:nvPicPr>
        <p:blipFill rotWithShape="1">
          <a:blip r:embed="rId3">
            <a:alphaModFix/>
          </a:blip>
          <a:srcRect l="12804" t="26863" r="8156" b="21870"/>
          <a:stretch/>
        </p:blipFill>
        <p:spPr>
          <a:xfrm>
            <a:off x="148500" y="1276709"/>
            <a:ext cx="4083900" cy="1896300"/>
          </a:xfrm>
          <a:prstGeom prst="rect">
            <a:avLst/>
          </a:prstGeom>
          <a:noFill/>
          <a:ln>
            <a:noFill/>
          </a:ln>
        </p:spPr>
      </p:pic>
      <p:sp>
        <p:nvSpPr>
          <p:cNvPr id="111" name="Google Shape;111;p20"/>
          <p:cNvSpPr txBox="1"/>
          <p:nvPr/>
        </p:nvSpPr>
        <p:spPr>
          <a:xfrm>
            <a:off x="482261" y="3616892"/>
            <a:ext cx="42825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900" b="1">
                <a:solidFill>
                  <a:srgbClr val="000000"/>
                </a:solidFill>
                <a:latin typeface="Avenir"/>
                <a:ea typeface="Avenir"/>
                <a:cs typeface="Avenir"/>
                <a:sym typeface="Avenir"/>
              </a:rPr>
              <a:t>Ideal</a:t>
            </a:r>
            <a:r>
              <a:rPr lang="en" sz="1900">
                <a:solidFill>
                  <a:srgbClr val="000000"/>
                </a:solidFill>
                <a:latin typeface="Avenir"/>
                <a:ea typeface="Avenir"/>
                <a:cs typeface="Avenir"/>
                <a:sym typeface="Avenir"/>
              </a:rPr>
              <a:t> centroid energy landscape</a:t>
            </a:r>
            <a:endParaRPr sz="1100">
              <a:latin typeface="Avenir"/>
              <a:ea typeface="Avenir"/>
              <a:cs typeface="Avenir"/>
              <a:sym typeface="Avenir"/>
            </a:endParaRPr>
          </a:p>
        </p:txBody>
      </p:sp>
      <p:pic>
        <p:nvPicPr>
          <p:cNvPr id="112" name="Google Shape;112;p20"/>
          <p:cNvPicPr preferRelativeResize="0"/>
          <p:nvPr/>
        </p:nvPicPr>
        <p:blipFill rotWithShape="1">
          <a:blip r:embed="rId4">
            <a:alphaModFix/>
          </a:blip>
          <a:srcRect l="12724" t="24652" r="8776" b="27764"/>
          <a:stretch/>
        </p:blipFill>
        <p:spPr>
          <a:xfrm>
            <a:off x="4859259" y="1035011"/>
            <a:ext cx="4006318" cy="2208074"/>
          </a:xfrm>
          <a:prstGeom prst="rect">
            <a:avLst/>
          </a:prstGeom>
          <a:noFill/>
          <a:ln>
            <a:noFill/>
          </a:ln>
        </p:spPr>
      </p:pic>
      <p:sp>
        <p:nvSpPr>
          <p:cNvPr id="113" name="Google Shape;113;p20"/>
          <p:cNvSpPr txBox="1"/>
          <p:nvPr/>
        </p:nvSpPr>
        <p:spPr>
          <a:xfrm>
            <a:off x="4859248" y="3616892"/>
            <a:ext cx="42825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900" b="1">
                <a:latin typeface="Avenir"/>
                <a:ea typeface="Avenir"/>
                <a:cs typeface="Avenir"/>
                <a:sym typeface="Avenir"/>
              </a:rPr>
              <a:t>Full atom </a:t>
            </a:r>
            <a:r>
              <a:rPr lang="en" sz="1900">
                <a:latin typeface="Avenir"/>
                <a:ea typeface="Avenir"/>
                <a:cs typeface="Avenir"/>
                <a:sym typeface="Avenir"/>
              </a:rPr>
              <a:t>energy</a:t>
            </a:r>
            <a:r>
              <a:rPr lang="en" sz="1900">
                <a:solidFill>
                  <a:srgbClr val="000000"/>
                </a:solidFill>
                <a:latin typeface="Avenir"/>
                <a:ea typeface="Avenir"/>
                <a:cs typeface="Avenir"/>
                <a:sym typeface="Avenir"/>
              </a:rPr>
              <a:t> landscape</a:t>
            </a:r>
            <a:endParaRPr sz="1100">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idx="4294967295"/>
          </p:nvPr>
        </p:nvSpPr>
        <p:spPr>
          <a:xfrm>
            <a:off x="0" y="2151063"/>
            <a:ext cx="8521700" cy="8413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a:t>
            </a:r>
            <a:r>
              <a:rPr lang="en" i="1"/>
              <a:t>ref2015</a:t>
            </a:r>
            <a:r>
              <a:rPr lang="en"/>
              <a:t> score function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1840</Words>
  <Application>Microsoft Macintosh PowerPoint</Application>
  <PresentationFormat>On-screen Show (16:9)</PresentationFormat>
  <Paragraphs>128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vt:lpstr>
      <vt:lpstr>Calibri</vt:lpstr>
      <vt:lpstr>Courier New</vt:lpstr>
      <vt:lpstr>Simple Light</vt:lpstr>
      <vt:lpstr>Score functions</vt:lpstr>
      <vt:lpstr>Rosetta energy function – ref2015</vt:lpstr>
      <vt:lpstr>What drives Rosetta?</vt:lpstr>
      <vt:lpstr>Levinthal’s Paradox - You cannot brute force folding</vt:lpstr>
      <vt:lpstr>Anfinsen’s Dogma - Native is lowest-energy state</vt:lpstr>
      <vt:lpstr>What is a score function for?</vt:lpstr>
      <vt:lpstr>Two means of representing a pose</vt:lpstr>
      <vt:lpstr>Centroid score functions have smooth landscapes</vt:lpstr>
      <vt:lpstr>The ref2015 score function</vt:lpstr>
      <vt:lpstr>How do you find the energy of a protein?</vt:lpstr>
      <vt:lpstr>Van der Waals and electrostatics</vt:lpstr>
      <vt:lpstr>Solvation energy</vt:lpstr>
      <vt:lpstr>Hydrogen bonds</vt:lpstr>
      <vt:lpstr>Disulfide bonds</vt:lpstr>
      <vt:lpstr>Ramachandran-based backbone scoring</vt:lpstr>
      <vt:lpstr>Sidechain Conformations</vt:lpstr>
      <vt:lpstr>Special case side chains</vt:lpstr>
      <vt:lpstr>Different score functions</vt:lpstr>
      <vt:lpstr>Extra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Score functions</dc:title>
  <cp:lastModifiedBy>Deniz Akpinaroglu</cp:lastModifiedBy>
  <cp:revision>7</cp:revision>
  <dcterms:modified xsi:type="dcterms:W3CDTF">2023-06-06T14:03:59Z</dcterms:modified>
</cp:coreProperties>
</file>