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73" r:id="rId3"/>
    <p:sldId id="259" r:id="rId4"/>
    <p:sldId id="267" r:id="rId5"/>
    <p:sldId id="266" r:id="rId6"/>
    <p:sldId id="260" r:id="rId7"/>
    <p:sldId id="264" r:id="rId8"/>
    <p:sldId id="269" r:id="rId9"/>
    <p:sldId id="270" r:id="rId10"/>
    <p:sldId id="268" r:id="rId11"/>
    <p:sldId id="27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al__ma_Sayfas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250005503738869E-2"/>
          <c:y val="7.3518768346257063E-2"/>
          <c:w val="0.91474599999999995"/>
          <c:h val="0.745792000000000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Daily Electric Price in Turkey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Sheet1!$B$1:$Y$1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strCache>
            </c:strRef>
          </c:cat>
          <c:val>
            <c:numRef>
              <c:f>Sheet1!$B$2:$Y$2</c:f>
              <c:numCache>
                <c:formatCode>General</c:formatCode>
                <c:ptCount val="24"/>
                <c:pt idx="0">
                  <c:v>0.2797</c:v>
                </c:pt>
                <c:pt idx="1">
                  <c:v>0.2797</c:v>
                </c:pt>
                <c:pt idx="2">
                  <c:v>0.2797</c:v>
                </c:pt>
                <c:pt idx="3">
                  <c:v>0.2797</c:v>
                </c:pt>
                <c:pt idx="4">
                  <c:v>0.2797</c:v>
                </c:pt>
                <c:pt idx="5">
                  <c:v>0.2797</c:v>
                </c:pt>
                <c:pt idx="6">
                  <c:v>0.44629999999999997</c:v>
                </c:pt>
                <c:pt idx="7">
                  <c:v>0.44629999999999997</c:v>
                </c:pt>
                <c:pt idx="8">
                  <c:v>0.44629999999999997</c:v>
                </c:pt>
                <c:pt idx="9">
                  <c:v>0.44629999999999997</c:v>
                </c:pt>
                <c:pt idx="10">
                  <c:v>0.44629999999999997</c:v>
                </c:pt>
                <c:pt idx="11">
                  <c:v>0.44629999999999997</c:v>
                </c:pt>
                <c:pt idx="12">
                  <c:v>0.44629999999999997</c:v>
                </c:pt>
                <c:pt idx="13">
                  <c:v>0.44629999999999997</c:v>
                </c:pt>
                <c:pt idx="14">
                  <c:v>0.44629999999999997</c:v>
                </c:pt>
                <c:pt idx="15">
                  <c:v>0.44629999999999997</c:v>
                </c:pt>
                <c:pt idx="16">
                  <c:v>0.67689999999999995</c:v>
                </c:pt>
                <c:pt idx="17">
                  <c:v>0.67689999999999995</c:v>
                </c:pt>
                <c:pt idx="18">
                  <c:v>0.67689999999999995</c:v>
                </c:pt>
                <c:pt idx="19">
                  <c:v>0.67689999999999995</c:v>
                </c:pt>
                <c:pt idx="20">
                  <c:v>0.67689999999999995</c:v>
                </c:pt>
                <c:pt idx="21">
                  <c:v>0.2797</c:v>
                </c:pt>
                <c:pt idx="22">
                  <c:v>0.2797</c:v>
                </c:pt>
                <c:pt idx="23">
                  <c:v>0.2797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9-43B2-9FAC-C27600842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lang="en-US" sz="1000" b="0" i="0" u="none" strike="noStrike">
                    <a:solidFill>
                      <a:srgbClr val="000000"/>
                    </a:solidFill>
                    <a:latin typeface="Helvetica Neue"/>
                  </a:rPr>
                  <a:t>Hour (h)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lang="en-US" sz="1000" b="0" i="0" u="none" strike="noStrike" dirty="0">
                    <a:solidFill>
                      <a:srgbClr val="000000"/>
                    </a:solidFill>
                    <a:latin typeface="Helvetica Neue"/>
                  </a:rPr>
                  <a:t>Electric Price (₺)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1265942496936251"/>
          <c:y val="3.799775184954805E-3"/>
          <c:w val="0.86467000000000005"/>
          <c:h val="6.5051800000000007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 Neue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0.07083</cdr:x>
      <cdr:y>0</cdr:y>
    </cdr:from>
    <cdr:to>
      <cdr:x>0.21062</cdr:x>
      <cdr:y>0.52489</cdr:y>
    </cdr:to>
    <cdr:sp macro="" textlink="">
      <cdr:nvSpPr>
        <cdr:cNvPr id="2" name="Sağ Ayraç 1"/>
        <cdr:cNvSpPr/>
      </cdr:nvSpPr>
      <cdr:spPr>
        <a:xfrm xmlns:a="http://schemas.openxmlformats.org/drawingml/2006/main" rot="16200000">
          <a:off x="656999" y="31987"/>
          <a:ext cx="1754325" cy="1524002"/>
        </a:xfrm>
        <a:prstGeom xmlns:a="http://schemas.openxmlformats.org/drawingml/2006/main" prst="rightBrace">
          <a:avLst>
            <a:gd name="adj1" fmla="val 8333"/>
            <a:gd name="adj2" fmla="val 48684"/>
          </a:avLst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4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134"/>
            <a:ext cx="10515600" cy="435133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dirty="0" smtClean="0"/>
              <a:t>Asıl metin stillerini düzenle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8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DB3522-E292-4196-A760-473615FA6C51}" type="datetimeFigureOut">
              <a:rPr lang="en-US" smtClean="0"/>
              <a:pPr/>
              <a:t>02-Dec-18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6247A9-0318-44F6-A29B-F4F94B1E0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3522-E292-4196-A760-473615FA6C51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47A9-0318-44F6-A29B-F4F94B1E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03680" y="4583272"/>
            <a:ext cx="9144000" cy="1655762"/>
          </a:xfrm>
        </p:spPr>
        <p:txBody>
          <a:bodyPr/>
          <a:lstStyle/>
          <a:p>
            <a:r>
              <a:rPr lang="tr-TR" i="1" dirty="0" err="1" smtClean="0"/>
              <a:t>by</a:t>
            </a:r>
            <a:r>
              <a:rPr lang="tr-TR" i="1" dirty="0" smtClean="0"/>
              <a:t> ROSETTA</a:t>
            </a:r>
          </a:p>
          <a:p>
            <a:r>
              <a:rPr lang="tr-TR" i="1" dirty="0" err="1" smtClean="0"/>
              <a:t>Share</a:t>
            </a:r>
            <a:r>
              <a:rPr lang="tr-TR" i="1" dirty="0" smtClean="0"/>
              <a:t> </a:t>
            </a:r>
            <a:r>
              <a:rPr lang="tr-TR" i="1" dirty="0" err="1" smtClean="0"/>
              <a:t>your</a:t>
            </a:r>
            <a:r>
              <a:rPr lang="tr-TR" i="1" dirty="0" smtClean="0"/>
              <a:t> </a:t>
            </a:r>
            <a:r>
              <a:rPr lang="tr-TR" i="1" dirty="0" err="1" smtClean="0"/>
              <a:t>battery</a:t>
            </a:r>
            <a:r>
              <a:rPr lang="tr-TR" i="1" dirty="0" smtClean="0"/>
              <a:t> </a:t>
            </a:r>
            <a:r>
              <a:rPr lang="tr-TR" i="1" dirty="0" err="1" smtClean="0"/>
              <a:t>for</a:t>
            </a:r>
            <a:r>
              <a:rPr lang="tr-TR" i="1" dirty="0" smtClean="0"/>
              <a:t> </a:t>
            </a:r>
            <a:r>
              <a:rPr lang="tr-TR" i="1" dirty="0" err="1" smtClean="0"/>
              <a:t>win-win</a:t>
            </a:r>
            <a:r>
              <a:rPr lang="tr-TR" i="1" dirty="0" smtClean="0"/>
              <a:t>!</a:t>
            </a:r>
            <a:endParaRPr lang="en-US" i="1" dirty="0"/>
          </a:p>
        </p:txBody>
      </p:sp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503680" y="1945958"/>
            <a:ext cx="9144000" cy="2387600"/>
          </a:xfrm>
        </p:spPr>
        <p:txBody>
          <a:bodyPr/>
          <a:lstStyle/>
          <a:p>
            <a:r>
              <a:rPr lang="tr-TR" b="1" dirty="0"/>
              <a:t>b</a:t>
            </a:r>
            <a:r>
              <a:rPr lang="tr-TR" b="1" dirty="0" smtClean="0"/>
              <a:t>ack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2grid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80" y="114268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Scenario</a:t>
            </a:r>
            <a:endParaRPr lang="en-US" b="1" dirty="0"/>
          </a:p>
        </p:txBody>
      </p:sp>
      <p:sp>
        <p:nvSpPr>
          <p:cNvPr id="36" name="Dikdörtgen 35"/>
          <p:cNvSpPr/>
          <p:nvPr/>
        </p:nvSpPr>
        <p:spPr>
          <a:xfrm>
            <a:off x="1062099" y="1491404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Charging</a:t>
            </a:r>
            <a:r>
              <a:rPr lang="tr-TR" sz="1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  <a:endParaRPr lang="tr-TR" sz="12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1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(+80 </a:t>
            </a:r>
            <a:r>
              <a:rPr lang="tr-TR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kWh</a:t>
            </a:r>
            <a:r>
              <a:rPr lang="tr-TR" sz="1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tr-TR" sz="1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officeArt object"/>
          <p:cNvGraphicFramePr/>
          <p:nvPr>
            <p:extLst>
              <p:ext uri="{D42A27DB-BD31-4B8C-83A1-F6EECF244321}">
                <p14:modId xmlns:p14="http://schemas.microsoft.com/office/powerpoint/2010/main" val="2476286060"/>
              </p:ext>
            </p:extLst>
          </p:nvPr>
        </p:nvGraphicFramePr>
        <p:xfrm>
          <a:off x="304800" y="1983956"/>
          <a:ext cx="10901680" cy="334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Dikdörtgen 19"/>
          <p:cNvSpPr/>
          <p:nvPr/>
        </p:nvSpPr>
        <p:spPr>
          <a:xfrm>
            <a:off x="2778510" y="1460736"/>
            <a:ext cx="1920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Spend</a:t>
            </a:r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30min at </a:t>
            </a:r>
            <a:r>
              <a:rPr lang="tr-TR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Driving</a:t>
            </a:r>
            <a:endParaRPr lang="tr-TR" sz="1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(-10 </a:t>
            </a:r>
            <a:r>
              <a:rPr lang="tr-TR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kWh</a:t>
            </a:r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ağ Ayraç 6"/>
          <p:cNvSpPr/>
          <p:nvPr/>
        </p:nvSpPr>
        <p:spPr>
          <a:xfrm rot="16200000">
            <a:off x="2878631" y="2319516"/>
            <a:ext cx="1324260" cy="579120"/>
          </a:xfrm>
          <a:prstGeom prst="rightBrace">
            <a:avLst>
              <a:gd name="adj1" fmla="val 8333"/>
              <a:gd name="adj2" fmla="val 55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ağ Ayraç 26"/>
          <p:cNvSpPr/>
          <p:nvPr/>
        </p:nvSpPr>
        <p:spPr>
          <a:xfrm rot="16200000">
            <a:off x="8806624" y="1737459"/>
            <a:ext cx="621002" cy="1113996"/>
          </a:xfrm>
          <a:prstGeom prst="rightBrace">
            <a:avLst>
              <a:gd name="adj1" fmla="val 8333"/>
              <a:gd name="adj2" fmla="val 6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8734086" y="1423724"/>
            <a:ext cx="1242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Selling</a:t>
            </a:r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tr-TR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to</a:t>
            </a:r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tr-TR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grid</a:t>
            </a:r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(-50 </a:t>
            </a:r>
            <a:r>
              <a:rPr lang="tr-TR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kWh</a:t>
            </a:r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977712" y="1423724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Spend</a:t>
            </a:r>
            <a:r>
              <a:rPr lang="tr-TR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30min </a:t>
            </a:r>
            <a:r>
              <a:rPr lang="tr-TR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driving</a:t>
            </a:r>
            <a:endParaRPr lang="tr-TR" sz="1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(-</a:t>
            </a:r>
            <a:r>
              <a:rPr lang="tr-TR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15 </a:t>
            </a:r>
            <a:r>
              <a:rPr lang="tr-TR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kWh</a:t>
            </a:r>
            <a:r>
              <a:rPr lang="tr-TR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endParaRPr lang="en-US" sz="1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Sağ Ayraç 27"/>
          <p:cNvSpPr/>
          <p:nvPr/>
        </p:nvSpPr>
        <p:spPr>
          <a:xfrm rot="16200000">
            <a:off x="7492471" y="2145757"/>
            <a:ext cx="684414" cy="286789"/>
          </a:xfrm>
          <a:prstGeom prst="rightBrace">
            <a:avLst>
              <a:gd name="adj1" fmla="val 8333"/>
              <a:gd name="adj2" fmla="val 507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946704" y="5228745"/>
                <a:ext cx="10122386" cy="2769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𝐴𝑙𝑖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𝑠𝑒𝑙𝑙𝑠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50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𝑘𝑤h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𝑒𝑛𝑒𝑟𝑔𝑦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daily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month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:     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 </a:t>
                </a:r>
                <a:r>
                  <a:rPr lang="en-US" sz="2400" dirty="0">
                    <a:solidFill>
                      <a:srgbClr val="000000"/>
                    </a:solidFill>
                    <a:latin typeface="Helvetica Neue"/>
                  </a:rPr>
                  <a:t>₺</a:t>
                </a:r>
                <a:r>
                  <a:rPr lang="tr-TR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𝑘𝑤h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day</m:t>
                    </m:r>
                    <m: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=900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latin typeface="Helvetica Neue"/>
                      </a:rPr>
                      <m:t>₺</m:t>
                    </m:r>
                    <m:r>
                      <m:rPr>
                        <m:nor/>
                      </m:rPr>
                      <a:rPr lang="tr-TR" sz="2400" b="0" i="0" dirty="0" smtClean="0">
                        <a:solidFill>
                          <a:srgbClr val="000000"/>
                        </a:solidFill>
                        <a:latin typeface="Helvetica Neue"/>
                      </a:rPr>
                      <m:t> </m:t>
                    </m:r>
                    <m:r>
                      <m:rPr>
                        <m:nor/>
                      </m:rPr>
                      <a:rPr lang="tr-TR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earned</m:t>
                    </m:r>
                  </m:oMath>
                </a14:m>
                <a:endParaRPr lang="tr-TR" sz="2400" b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𝐴𝑙𝑖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𝑏𝑢𝑦𝑠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𝑘𝑤h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𝑒𝑛𝑒𝑟𝑔𝑦</m:t>
                    </m:r>
                    <m:r>
                      <a:rPr lang="tr-T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daily</m:t>
                    </m:r>
                    <m:r>
                      <a:rPr lang="tr-T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in</m:t>
                    </m:r>
                    <m:r>
                      <a:rPr lang="tr-T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a</m:t>
                    </m:r>
                    <m:r>
                      <a:rPr lang="tr-T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month</m:t>
                    </m:r>
                    <m:r>
                      <a:rPr lang="tr-TR">
                        <a:latin typeface="Cambria Math" panose="02040503050406030204" pitchFamily="18" charset="0"/>
                      </a:rPr>
                      <m:t>:     </m:t>
                    </m:r>
                  </m:oMath>
                </a14:m>
                <a:r>
                  <a:rPr lang="tr-TR" dirty="0"/>
                  <a:t> </a:t>
                </a:r>
                <a:r>
                  <a:rPr lang="tr-TR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0.3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Helvetica Neue"/>
                  </a:rPr>
                  <a:t>₺</a:t>
                </a:r>
                <a:r>
                  <a:rPr lang="tr-TR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𝑘𝑤h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tr-T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30 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day</m:t>
                    </m:r>
                    <m:r>
                      <a:rPr lang="tr-T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=720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latin typeface="Helvetica Neue"/>
                      </a:rPr>
                      <m:t>₺</m:t>
                    </m:r>
                    <m:r>
                      <m:rPr>
                        <m:nor/>
                      </m:rPr>
                      <a:rPr lang="tr-TR" sz="2400" b="0" i="0" dirty="0" smtClean="0">
                        <a:solidFill>
                          <a:srgbClr val="000000"/>
                        </a:solidFill>
                        <a:latin typeface="Helvetica Neue"/>
                      </a:rPr>
                      <m:t> </m:t>
                    </m:r>
                    <m:r>
                      <m:rPr>
                        <m:nor/>
                      </m:rPr>
                      <a:rPr lang="tr-TR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spend</m:t>
                    </m:r>
                  </m:oMath>
                </a14:m>
                <a:endParaRPr lang="tr-TR" sz="240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i="1" dirty="0" err="1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Monthly</a:t>
                </a:r>
                <a:r>
                  <a:rPr lang="tr-TR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i="1" dirty="0" err="1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income</a:t>
                </a:r>
                <a:r>
                  <a:rPr lang="tr-TR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r-TR" i="1" dirty="0" err="1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overall</a:t>
                </a:r>
                <a:r>
                  <a:rPr lang="tr-TR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:        </a:t>
                </a:r>
                <a:r>
                  <a:rPr lang="tr-TR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180 </a:t>
                </a:r>
                <a:r>
                  <a:rPr lang="en-US" sz="2400" dirty="0">
                    <a:solidFill>
                      <a:srgbClr val="000000"/>
                    </a:solidFill>
                    <a:latin typeface="Helvetica Neue"/>
                  </a:rPr>
                  <a:t>₺</a:t>
                </a:r>
                <a:endParaRPr lang="tr-TR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sz="2400" b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sz="2400" b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tr-T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04" y="5228745"/>
                <a:ext cx="10122386" cy="2769989"/>
              </a:xfrm>
              <a:prstGeom prst="rect">
                <a:avLst/>
              </a:prstGeom>
              <a:blipFill>
                <a:blip r:embed="rId3"/>
                <a:stretch>
                  <a:fillRect l="-1385" t="-3524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7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Scenario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scenario</a:t>
            </a:r>
            <a:r>
              <a:rPr lang="tr-TR" dirty="0" smtClean="0"/>
              <a:t> is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trucks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buses</a:t>
            </a:r>
            <a:r>
              <a:rPr lang="tr-TR" dirty="0" smtClean="0"/>
              <a:t>,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profit</a:t>
            </a:r>
            <a:r>
              <a:rPr lang="tr-TR" dirty="0" smtClean="0"/>
              <a:t> </a:t>
            </a:r>
            <a:r>
              <a:rPr lang="tr-TR" dirty="0" err="1" smtClean="0"/>
              <a:t>could</a:t>
            </a:r>
            <a:r>
              <a:rPr lang="tr-TR" dirty="0" smtClean="0"/>
              <a:t> be </a:t>
            </a:r>
            <a:r>
              <a:rPr lang="tr-TR" dirty="0" err="1" smtClean="0"/>
              <a:t>higher</a:t>
            </a:r>
            <a:r>
              <a:rPr lang="tr-TR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Impact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98694"/>
            <a:ext cx="10093960" cy="52154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Customer </a:t>
            </a:r>
            <a:r>
              <a:rPr lang="tr-TR" b="1" u="sng" dirty="0" err="1" smtClean="0"/>
              <a:t>benefits</a:t>
            </a:r>
            <a:r>
              <a:rPr lang="tr-TR" b="1" u="sng" dirty="0" smtClean="0"/>
              <a:t> </a:t>
            </a:r>
            <a:r>
              <a:rPr lang="en-US" b="1" u="sng" dirty="0" smtClean="0"/>
              <a:t>(Electric </a:t>
            </a:r>
            <a:r>
              <a:rPr lang="tr-TR" b="1" u="sng" dirty="0"/>
              <a:t>v</a:t>
            </a:r>
            <a:r>
              <a:rPr lang="en-US" b="1" u="sng" dirty="0" err="1" smtClean="0"/>
              <a:t>ehicle</a:t>
            </a:r>
            <a:r>
              <a:rPr lang="en-US" b="1" u="sng" dirty="0" smtClean="0"/>
              <a:t> owner</a:t>
            </a:r>
            <a:r>
              <a:rPr lang="tr-TR" b="1" u="sng" dirty="0" smtClean="0"/>
              <a:t>s</a:t>
            </a:r>
            <a:r>
              <a:rPr lang="en-US" b="1" u="sng" dirty="0" smtClean="0"/>
              <a:t>, leasing </a:t>
            </a:r>
            <a:r>
              <a:rPr lang="en-US" b="1" u="sng" dirty="0" err="1" smtClean="0"/>
              <a:t>compan</a:t>
            </a:r>
            <a:r>
              <a:rPr lang="tr-TR" b="1" u="sng" dirty="0" err="1" smtClean="0"/>
              <a:t>ies</a:t>
            </a:r>
            <a:r>
              <a:rPr lang="en-US" b="1" u="sng" dirty="0" smtClean="0"/>
              <a:t>)</a:t>
            </a:r>
            <a:endParaRPr lang="tr-TR" b="1" u="sng" dirty="0" smtClean="0"/>
          </a:p>
          <a:p>
            <a:pPr marL="0" indent="0">
              <a:buNone/>
            </a:pPr>
            <a:endParaRPr lang="en-US" b="1" dirty="0" smtClean="0"/>
          </a:p>
          <a:p>
            <a:pPr lvl="0" fontAlgn="base"/>
            <a:r>
              <a:rPr lang="en-US" dirty="0" smtClean="0"/>
              <a:t>Extend battery life with regular charge</a:t>
            </a:r>
          </a:p>
          <a:p>
            <a:pPr lvl="0" fontAlgn="base"/>
            <a:r>
              <a:rPr lang="tr-TR" dirty="0" smtClean="0"/>
              <a:t>C</a:t>
            </a:r>
            <a:r>
              <a:rPr lang="en-US" dirty="0" err="1" smtClean="0"/>
              <a:t>reate</a:t>
            </a:r>
            <a:r>
              <a:rPr lang="en-US" dirty="0" smtClean="0"/>
              <a:t> </a:t>
            </a:r>
            <a:r>
              <a:rPr lang="en-US" dirty="0"/>
              <a:t>revenue model with </a:t>
            </a:r>
            <a:r>
              <a:rPr lang="en-US" dirty="0" smtClean="0"/>
              <a:t>sell</a:t>
            </a:r>
            <a:r>
              <a:rPr lang="tr-TR" dirty="0" err="1" smtClean="0"/>
              <a:t>ing</a:t>
            </a:r>
            <a:r>
              <a:rPr lang="en-US" dirty="0" smtClean="0"/>
              <a:t> t</a:t>
            </a:r>
            <a:r>
              <a:rPr lang="tr-TR" dirty="0" smtClean="0"/>
              <a:t>he </a:t>
            </a:r>
            <a:r>
              <a:rPr lang="tr-TR" dirty="0" err="1" smtClean="0"/>
              <a:t>stored</a:t>
            </a:r>
            <a:r>
              <a:rPr lang="en-US" dirty="0" smtClean="0"/>
              <a:t> energy</a:t>
            </a:r>
            <a:endParaRPr lang="tr-TR" dirty="0" smtClean="0"/>
          </a:p>
          <a:p>
            <a:pPr lvl="0" fontAlgn="base"/>
            <a:endParaRPr lang="en-US" dirty="0"/>
          </a:p>
          <a:p>
            <a:pPr marL="0" indent="0">
              <a:buNone/>
            </a:pPr>
            <a:r>
              <a:rPr lang="en-US" b="1" u="sng" dirty="0"/>
              <a:t>Mercedes </a:t>
            </a:r>
            <a:r>
              <a:rPr lang="en-US" b="1" u="sng" dirty="0" smtClean="0"/>
              <a:t>benefits</a:t>
            </a:r>
            <a:endParaRPr lang="tr-TR" b="1" u="sng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tr-TR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product </a:t>
            </a:r>
            <a:r>
              <a:rPr lang="tr-TR" dirty="0" smtClean="0"/>
              <a:t>is </a:t>
            </a:r>
            <a:r>
              <a:rPr lang="en-US" dirty="0" smtClean="0"/>
              <a:t>exclusive </a:t>
            </a:r>
            <a:r>
              <a:rPr lang="en-US" dirty="0"/>
              <a:t>for Mercedes customers</a:t>
            </a:r>
          </a:p>
          <a:p>
            <a:r>
              <a:rPr lang="tr-TR" dirty="0" err="1" smtClean="0"/>
              <a:t>Increases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Mercedes </a:t>
            </a:r>
            <a:r>
              <a:rPr lang="tr-TR" dirty="0" err="1" smtClean="0"/>
              <a:t>brand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endParaRPr lang="en-US" dirty="0"/>
          </a:p>
          <a:p>
            <a:r>
              <a:rPr lang="tr-TR" dirty="0" err="1" smtClean="0"/>
              <a:t>Encourges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smtClean="0"/>
              <a:t>of </a:t>
            </a:r>
            <a:r>
              <a:rPr lang="tr-TR" dirty="0" err="1" smtClean="0"/>
              <a:t>electric</a:t>
            </a:r>
            <a:r>
              <a:rPr lang="tr-TR" dirty="0" smtClean="0"/>
              <a:t> </a:t>
            </a:r>
            <a:r>
              <a:rPr lang="tr-TR" dirty="0" err="1" smtClean="0"/>
              <a:t>vehicles</a:t>
            </a:r>
            <a:endParaRPr lang="tr-TR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Grid benefits</a:t>
            </a:r>
            <a:endParaRPr lang="tr-TR" b="1" u="sng" dirty="0" smtClean="0"/>
          </a:p>
          <a:p>
            <a:pPr marL="0" indent="0">
              <a:buNone/>
            </a:pPr>
            <a:endParaRPr lang="en-US" b="1" dirty="0"/>
          </a:p>
          <a:p>
            <a:pPr lvl="0" fontAlgn="base"/>
            <a:r>
              <a:rPr lang="en-US" dirty="0"/>
              <a:t>Active power and load regulation</a:t>
            </a:r>
          </a:p>
          <a:p>
            <a:pPr lvl="0" fontAlgn="base"/>
            <a:r>
              <a:rPr lang="tr-TR" dirty="0" err="1" smtClean="0"/>
              <a:t>Saving</a:t>
            </a:r>
            <a:r>
              <a:rPr lang="tr-TR" dirty="0" smtClean="0"/>
              <a:t> </a:t>
            </a:r>
            <a:r>
              <a:rPr lang="tr-TR" dirty="0" err="1" smtClean="0"/>
              <a:t>money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establish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manage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backup</a:t>
            </a:r>
            <a:r>
              <a:rPr lang="tr-TR" dirty="0" smtClean="0"/>
              <a:t> </a:t>
            </a:r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 smtClean="0"/>
              <a:t>plant</a:t>
            </a:r>
            <a:endParaRPr lang="tr-TR" dirty="0" smtClean="0"/>
          </a:p>
          <a:p>
            <a:pPr lvl="0" fontAlgn="base"/>
            <a:r>
              <a:rPr lang="en-US" dirty="0" smtClean="0"/>
              <a:t>EV </a:t>
            </a:r>
            <a:r>
              <a:rPr lang="en-US" dirty="0"/>
              <a:t>can be combined with renewable energy systems. </a:t>
            </a:r>
          </a:p>
        </p:txBody>
      </p:sp>
    </p:spTree>
    <p:extLst>
      <p:ext uri="{BB962C8B-B14F-4D97-AF65-F5344CB8AC3E}">
        <p14:creationId xmlns:p14="http://schemas.microsoft.com/office/powerpoint/2010/main" val="31118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Future</a:t>
            </a:r>
            <a:r>
              <a:rPr lang="tr-TR" b="1" dirty="0" smtClean="0"/>
              <a:t> of back2grid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3880" y="1673225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further</a:t>
            </a:r>
            <a:r>
              <a:rPr lang="tr-TR" dirty="0" smtClean="0"/>
              <a:t> </a:t>
            </a:r>
            <a:r>
              <a:rPr lang="tr-TR" dirty="0" err="1" smtClean="0"/>
              <a:t>improvements</a:t>
            </a:r>
            <a:r>
              <a:rPr lang="tr-TR" dirty="0" smtClean="0"/>
              <a:t>, back2grid can be </a:t>
            </a:r>
            <a:r>
              <a:rPr lang="tr-TR" dirty="0" err="1" smtClean="0"/>
              <a:t>integrated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an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estimates</a:t>
            </a:r>
            <a:r>
              <a:rPr lang="tr-TR" dirty="0" smtClean="0"/>
              <a:t> optimum </a:t>
            </a:r>
            <a:r>
              <a:rPr lang="tr-TR" dirty="0" err="1" smtClean="0"/>
              <a:t>buying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selling</a:t>
            </a:r>
            <a:r>
              <a:rPr lang="tr-TR" dirty="0" smtClean="0"/>
              <a:t> </a:t>
            </a:r>
            <a:r>
              <a:rPr lang="tr-TR" dirty="0" err="1" smtClean="0"/>
              <a:t>prices</a:t>
            </a:r>
            <a:r>
              <a:rPr lang="tr-TR" dirty="0" smtClean="0"/>
              <a:t> of </a:t>
            </a: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thus</a:t>
            </a:r>
            <a:r>
              <a:rPr lang="tr-TR" dirty="0" smtClean="0"/>
              <a:t> </a:t>
            </a:r>
            <a:r>
              <a:rPr lang="tr-TR" dirty="0" err="1" smtClean="0"/>
              <a:t>provides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higher</a:t>
            </a:r>
            <a:r>
              <a:rPr lang="tr-TR" dirty="0" smtClean="0"/>
              <a:t> </a:t>
            </a:r>
            <a:r>
              <a:rPr lang="tr-TR" dirty="0" err="1" smtClean="0"/>
              <a:t>profit</a:t>
            </a:r>
            <a:r>
              <a:rPr lang="tr-TR" dirty="0" err="1"/>
              <a:t>s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07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46760" y="32280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3200" b="1" dirty="0" smtClean="0"/>
              <a:t>back2grid</a:t>
            </a:r>
            <a:r>
              <a:rPr lang="tr-TR" sz="3200" dirty="0" smtClean="0"/>
              <a:t> is a </a:t>
            </a:r>
            <a:r>
              <a:rPr lang="tr-TR" sz="3200" dirty="0" err="1" smtClean="0"/>
              <a:t>system</a:t>
            </a:r>
            <a:r>
              <a:rPr lang="tr-TR" sz="3200" dirty="0" smtClean="0"/>
              <a:t> </a:t>
            </a:r>
            <a:r>
              <a:rPr lang="tr-TR" sz="3200" dirty="0" err="1" smtClean="0"/>
              <a:t>that</a:t>
            </a:r>
            <a:r>
              <a:rPr lang="tr-TR" sz="3200" dirty="0" smtClean="0"/>
              <a:t> </a:t>
            </a:r>
            <a:r>
              <a:rPr lang="tr-TR" sz="3200" dirty="0" err="1" smtClean="0"/>
              <a:t>stabilizes</a:t>
            </a:r>
            <a:r>
              <a:rPr lang="tr-TR" sz="3200" dirty="0" smtClean="0"/>
              <a:t> </a:t>
            </a:r>
            <a:r>
              <a:rPr lang="tr-TR" sz="3200" dirty="0" err="1" smtClean="0"/>
              <a:t>power</a:t>
            </a:r>
            <a:r>
              <a:rPr lang="tr-TR" sz="3200" dirty="0" smtClean="0"/>
              <a:t> of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electrical</a:t>
            </a:r>
            <a:r>
              <a:rPr lang="tr-TR" sz="3200" dirty="0" smtClean="0"/>
              <a:t> </a:t>
            </a:r>
            <a:r>
              <a:rPr lang="tr-TR" sz="3200" dirty="0" err="1" smtClean="0"/>
              <a:t>grid</a:t>
            </a:r>
            <a:r>
              <a:rPr lang="tr-TR" sz="3200" dirty="0" smtClean="0"/>
              <a:t> </a:t>
            </a:r>
            <a:r>
              <a:rPr lang="tr-TR" sz="3200" dirty="0" err="1" smtClean="0"/>
              <a:t>by</a:t>
            </a:r>
            <a:r>
              <a:rPr lang="tr-TR" sz="3200" dirty="0" smtClean="0"/>
              <a:t> </a:t>
            </a:r>
            <a:r>
              <a:rPr lang="tr-TR" sz="3200" dirty="0" err="1" smtClean="0"/>
              <a:t>enabling</a:t>
            </a:r>
            <a:r>
              <a:rPr lang="tr-TR" sz="3200" dirty="0" smtClean="0"/>
              <a:t> </a:t>
            </a:r>
            <a:r>
              <a:rPr lang="tr-TR" sz="3200" dirty="0" err="1" smtClean="0"/>
              <a:t>parked</a:t>
            </a:r>
            <a:r>
              <a:rPr lang="tr-TR" sz="3200" dirty="0" smtClean="0"/>
              <a:t>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cars</a:t>
            </a:r>
            <a:r>
              <a:rPr lang="tr-TR" sz="3200" dirty="0" smtClean="0"/>
              <a:t> </a:t>
            </a:r>
            <a:r>
              <a:rPr lang="tr-TR" sz="3200" dirty="0" err="1" smtClean="0"/>
              <a:t>to</a:t>
            </a:r>
            <a:r>
              <a:rPr lang="tr-TR" sz="3200" dirty="0" smtClean="0"/>
              <a:t> </a:t>
            </a:r>
            <a:r>
              <a:rPr lang="tr-TR" sz="3200" dirty="0" err="1" smtClean="0"/>
              <a:t>sell</a:t>
            </a:r>
            <a:r>
              <a:rPr lang="tr-TR" sz="3200" dirty="0" smtClean="0"/>
              <a:t> </a:t>
            </a:r>
            <a:r>
              <a:rPr lang="tr-TR" sz="3200" dirty="0" err="1" smtClean="0"/>
              <a:t>their</a:t>
            </a:r>
            <a:r>
              <a:rPr lang="tr-TR" sz="3200" dirty="0" smtClean="0"/>
              <a:t> </a:t>
            </a:r>
            <a:r>
              <a:rPr lang="tr-TR" sz="3200" dirty="0" err="1" smtClean="0"/>
              <a:t>battery</a:t>
            </a:r>
            <a:r>
              <a:rPr lang="tr-TR" sz="3200" smtClean="0"/>
              <a:t> energy</a:t>
            </a:r>
            <a:r>
              <a:rPr lang="tr-TR" sz="3200" dirty="0" smtClean="0"/>
              <a:t> </a:t>
            </a:r>
            <a:r>
              <a:rPr lang="tr-TR" sz="3200" dirty="0" err="1" smtClean="0"/>
              <a:t>back</a:t>
            </a:r>
            <a:r>
              <a:rPr lang="tr-TR" sz="3200" dirty="0" smtClean="0"/>
              <a:t> </a:t>
            </a:r>
            <a:r>
              <a:rPr lang="tr-TR" sz="3200" dirty="0" err="1" smtClean="0"/>
              <a:t>to</a:t>
            </a:r>
            <a:r>
              <a:rPr lang="tr-TR" sz="3200" dirty="0" smtClean="0"/>
              <a:t>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grid</a:t>
            </a:r>
            <a:r>
              <a:rPr lang="tr-TR" sz="3200" dirty="0" smtClean="0"/>
              <a:t> </a:t>
            </a:r>
            <a:r>
              <a:rPr lang="tr-TR" sz="3200" dirty="0" err="1" smtClean="0"/>
              <a:t>when</a:t>
            </a:r>
            <a:r>
              <a:rPr lang="tr-TR" sz="3200" dirty="0" smtClean="0"/>
              <a:t> </a:t>
            </a:r>
            <a:r>
              <a:rPr lang="tr-TR" sz="3200" dirty="0" err="1" smtClean="0"/>
              <a:t>energy</a:t>
            </a:r>
            <a:r>
              <a:rPr lang="tr-TR" sz="3200" dirty="0" smtClean="0"/>
              <a:t> </a:t>
            </a:r>
            <a:r>
              <a:rPr lang="tr-TR" sz="3200" dirty="0" err="1" smtClean="0"/>
              <a:t>demand</a:t>
            </a:r>
            <a:r>
              <a:rPr lang="tr-TR" sz="3200" dirty="0" smtClean="0"/>
              <a:t> is </a:t>
            </a:r>
            <a:r>
              <a:rPr lang="tr-TR" sz="3200" dirty="0" err="1" smtClean="0"/>
              <a:t>high</a:t>
            </a:r>
            <a:r>
              <a:rPr lang="tr-TR" sz="3200" dirty="0" smtClean="0"/>
              <a:t> </a:t>
            </a:r>
            <a:r>
              <a:rPr lang="tr-TR" sz="3200" dirty="0" err="1" smtClean="0"/>
              <a:t>and</a:t>
            </a:r>
            <a:r>
              <a:rPr lang="tr-TR" sz="3200" dirty="0" smtClean="0"/>
              <a:t> </a:t>
            </a:r>
            <a:r>
              <a:rPr lang="tr-TR" sz="3200" dirty="0" err="1" smtClean="0"/>
              <a:t>help</a:t>
            </a:r>
            <a:r>
              <a:rPr lang="tr-TR" sz="3200" dirty="0" smtClean="0"/>
              <a:t> </a:t>
            </a:r>
            <a:r>
              <a:rPr lang="tr-TR" sz="3200" dirty="0" err="1" smtClean="0"/>
              <a:t>customers</a:t>
            </a:r>
            <a:r>
              <a:rPr lang="tr-TR" sz="3200" dirty="0" smtClean="0"/>
              <a:t> </a:t>
            </a:r>
            <a:r>
              <a:rPr lang="tr-TR" sz="3200" dirty="0" err="1" smtClean="0"/>
              <a:t>earn</a:t>
            </a:r>
            <a:r>
              <a:rPr lang="tr-TR" sz="3200" dirty="0" smtClean="0"/>
              <a:t> </a:t>
            </a:r>
            <a:r>
              <a:rPr lang="tr-TR" sz="3200" dirty="0" err="1" smtClean="0"/>
              <a:t>money</a:t>
            </a:r>
            <a:r>
              <a:rPr lang="tr-TR" sz="3200" dirty="0" smtClean="0"/>
              <a:t> </a:t>
            </a:r>
            <a:r>
              <a:rPr lang="tr-TR" sz="3200" dirty="0" err="1" smtClean="0"/>
              <a:t>from</a:t>
            </a:r>
            <a:r>
              <a:rPr lang="tr-TR" sz="3200" dirty="0" smtClean="0"/>
              <a:t>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system</a:t>
            </a:r>
            <a:r>
              <a:rPr lang="tr-TR" sz="3200" dirty="0" smtClean="0"/>
              <a:t>.</a:t>
            </a:r>
            <a:endParaRPr lang="en-US" sz="32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80" y="114268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Problem 1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36134"/>
            <a:ext cx="10515600" cy="4717626"/>
          </a:xfrm>
        </p:spPr>
        <p:txBody>
          <a:bodyPr>
            <a:normAutofit/>
          </a:bodyPr>
          <a:lstStyle/>
          <a:p>
            <a:r>
              <a:rPr lang="en-US" b="1" dirty="0" smtClean="0"/>
              <a:t>Power grids</a:t>
            </a:r>
            <a:r>
              <a:rPr lang="en-US" dirty="0" smtClean="0"/>
              <a:t> have the necessity of fulfilling the high energy requirements in </a:t>
            </a:r>
            <a:r>
              <a:rPr lang="tr-TR" dirty="0" err="1" smtClean="0"/>
              <a:t>peak</a:t>
            </a:r>
            <a:r>
              <a:rPr lang="en-US" dirty="0" smtClean="0"/>
              <a:t> time periods</a:t>
            </a:r>
            <a:r>
              <a:rPr lang="tr-TR" dirty="0" smtClean="0"/>
              <a:t> </a:t>
            </a:r>
            <a:r>
              <a:rPr lang="en-US" dirty="0" smtClean="0"/>
              <a:t>(from 10am to 22pm). In those cases, they mostly rely on the energy with the high carbon footprint.</a:t>
            </a:r>
            <a:r>
              <a:rPr lang="tr-TR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                 </a:t>
            </a:r>
            <a:endParaRPr lang="tr-TR" dirty="0" smtClean="0"/>
          </a:p>
          <a:p>
            <a:pPr marL="1828800" lvl="4" indent="0">
              <a:spcBef>
                <a:spcPts val="0"/>
              </a:spcBef>
              <a:buNone/>
            </a:pPr>
            <a:endParaRPr lang="tr-TR" dirty="0"/>
          </a:p>
          <a:p>
            <a:pPr marL="1828800" lvl="4" indent="0"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tr-TR" dirty="0" smtClean="0"/>
              <a:t>	                               </a:t>
            </a:r>
            <a:r>
              <a:rPr lang="tr-TR" sz="1200" dirty="0" err="1" smtClean="0"/>
              <a:t>Hour</a:t>
            </a:r>
            <a:r>
              <a:rPr lang="tr-TR" sz="1200" dirty="0" smtClean="0"/>
              <a:t> (h</a:t>
            </a:r>
            <a:r>
              <a:rPr lang="tr-TR" sz="1200" dirty="0" smtClean="0"/>
              <a:t>) </a:t>
            </a:r>
            <a:endParaRPr lang="tr-TR" dirty="0" smtClean="0"/>
          </a:p>
          <a:p>
            <a:pPr marL="1828800" lvl="4" indent="0">
              <a:buNone/>
            </a:pPr>
            <a:r>
              <a:rPr lang="tr-TR" sz="1400" dirty="0"/>
              <a:t>	</a:t>
            </a:r>
            <a:endParaRPr lang="tr-TR" sz="1400" dirty="0" smtClean="0"/>
          </a:p>
          <a:p>
            <a:pPr marL="1828800" lvl="4" indent="0">
              <a:buNone/>
            </a:pPr>
            <a:r>
              <a:rPr lang="tr-TR" sz="1400" dirty="0"/>
              <a:t>	</a:t>
            </a:r>
            <a:r>
              <a:rPr lang="tr-TR" sz="1400" dirty="0" smtClean="0"/>
              <a:t>     </a:t>
            </a:r>
            <a:r>
              <a:rPr lang="en-US" sz="1400" dirty="0" smtClean="0"/>
              <a:t>Figure: Hourly Electric Consumption (</a:t>
            </a:r>
            <a:r>
              <a:rPr lang="en-US" sz="1400" dirty="0" err="1" smtClean="0"/>
              <a:t>GWh</a:t>
            </a:r>
            <a:r>
              <a:rPr lang="en-US" sz="1400" dirty="0" smtClean="0"/>
              <a:t>)</a:t>
            </a:r>
            <a:r>
              <a:rPr lang="tr-TR" sz="1400" dirty="0" smtClean="0"/>
              <a:t> *</a:t>
            </a:r>
            <a:endParaRPr lang="en-US" sz="1400" dirty="0" smtClean="0"/>
          </a:p>
          <a:p>
            <a:endParaRPr lang="en-US" dirty="0"/>
          </a:p>
        </p:txBody>
      </p:sp>
      <p:pic>
        <p:nvPicPr>
          <p:cNvPr id="6" name="officeArt object"/>
          <p:cNvPicPr>
            <a:picLocks/>
          </p:cNvPicPr>
          <p:nvPr/>
        </p:nvPicPr>
        <p:blipFill rotWithShape="1">
          <a:blip r:embed="rId2">
            <a:extLst/>
          </a:blip>
          <a:srcRect l="935" t="25415" r="3901" b="17127"/>
          <a:stretch/>
        </p:blipFill>
        <p:spPr>
          <a:xfrm>
            <a:off x="2753360" y="2588378"/>
            <a:ext cx="6278880" cy="24671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" name="Metin kutusu 3"/>
          <p:cNvSpPr txBox="1"/>
          <p:nvPr/>
        </p:nvSpPr>
        <p:spPr>
          <a:xfrm rot="16200000">
            <a:off x="1419313" y="3683445"/>
            <a:ext cx="215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Electricity</a:t>
            </a:r>
            <a:r>
              <a:rPr lang="tr-TR" sz="1200" dirty="0" smtClean="0"/>
              <a:t> </a:t>
            </a:r>
            <a:r>
              <a:rPr lang="tr-TR" sz="1200" dirty="0" err="1" smtClean="0"/>
              <a:t>Consumption</a:t>
            </a:r>
            <a:r>
              <a:rPr lang="tr-TR" sz="1200" dirty="0" smtClean="0"/>
              <a:t> ( </a:t>
            </a:r>
            <a:r>
              <a:rPr lang="tr-TR" sz="1200" dirty="0" err="1" smtClean="0"/>
              <a:t>Gwh</a:t>
            </a:r>
            <a:r>
              <a:rPr lang="tr-TR" sz="1200" dirty="0" smtClean="0"/>
              <a:t> )</a:t>
            </a:r>
            <a:endParaRPr lang="en-US" sz="1200" dirty="0"/>
          </a:p>
        </p:txBody>
      </p:sp>
      <p:sp>
        <p:nvSpPr>
          <p:cNvPr id="5" name="Dikdörtgen 4"/>
          <p:cNvSpPr/>
          <p:nvPr/>
        </p:nvSpPr>
        <p:spPr>
          <a:xfrm>
            <a:off x="1167442" y="62182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i="1" dirty="0" smtClean="0"/>
              <a:t>*TEİAŞ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91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Problem 2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4400" y="1234440"/>
            <a:ext cx="10754360" cy="4398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In the near future, the number of electric vehicles in Turkey</a:t>
            </a:r>
            <a:r>
              <a:rPr lang="tr-TR" dirty="0" smtClean="0"/>
              <a:t>’</a:t>
            </a:r>
            <a:r>
              <a:rPr lang="en-US" dirty="0" smtClean="0"/>
              <a:t>s traffic are expected to increase 140.000 from 2.500 *</a:t>
            </a:r>
            <a:endParaRPr lang="tr-TR" dirty="0" smtClean="0"/>
          </a:p>
          <a:p>
            <a:pPr>
              <a:buFontTx/>
              <a:buChar char="-"/>
            </a:pPr>
            <a:r>
              <a:rPr lang="en-US" dirty="0" smtClean="0"/>
              <a:t>Thus, energy demand will increase.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1200" i="1" dirty="0" smtClean="0">
                <a:latin typeface="+mj-lt"/>
              </a:rPr>
              <a:t>* </a:t>
            </a:r>
            <a:r>
              <a:rPr lang="en-US" sz="1200" i="1" dirty="0" err="1" smtClean="0">
                <a:latin typeface="+mj-lt"/>
              </a:rPr>
              <a:t>Boğ</a:t>
            </a:r>
            <a:r>
              <a:rPr lang="it-IT" sz="1200" i="1" dirty="0" smtClean="0">
                <a:latin typeface="+mj-lt"/>
              </a:rPr>
              <a:t>azi</a:t>
            </a:r>
            <a:r>
              <a:rPr lang="pt-PT" sz="1200" i="1" dirty="0" smtClean="0">
                <a:latin typeface="+mj-lt"/>
              </a:rPr>
              <a:t>ç</a:t>
            </a:r>
            <a:r>
              <a:rPr lang="en-US" sz="1200" i="1" dirty="0" err="1" smtClean="0">
                <a:latin typeface="+mj-lt"/>
              </a:rPr>
              <a:t>i</a:t>
            </a:r>
            <a:r>
              <a:rPr lang="en-US" sz="1200" i="1" dirty="0" smtClean="0">
                <a:latin typeface="+mj-lt"/>
              </a:rPr>
              <a:t> </a:t>
            </a:r>
            <a:r>
              <a:rPr lang="tr-TR" sz="1200" i="1" dirty="0" err="1" smtClean="0">
                <a:latin typeface="+mj-lt"/>
              </a:rPr>
              <a:t>University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Ener</a:t>
            </a:r>
            <a:r>
              <a:rPr lang="tr-TR" sz="1200" i="1" dirty="0" err="1" smtClean="0">
                <a:latin typeface="+mj-lt"/>
              </a:rPr>
              <a:t>gy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 err="1" smtClean="0">
                <a:latin typeface="+mj-lt"/>
              </a:rPr>
              <a:t>Poli</a:t>
            </a:r>
            <a:r>
              <a:rPr lang="tr-TR" sz="1200" i="1" dirty="0" err="1" smtClean="0">
                <a:latin typeface="+mj-lt"/>
              </a:rPr>
              <a:t>cy</a:t>
            </a:r>
            <a:r>
              <a:rPr lang="en-US" sz="1200" i="1" dirty="0" smtClean="0">
                <a:latin typeface="+mj-lt"/>
              </a:rPr>
              <a:t> </a:t>
            </a:r>
            <a:r>
              <a:rPr lang="tr-TR" sz="1200" i="1" dirty="0" err="1" smtClean="0">
                <a:latin typeface="+mj-lt"/>
              </a:rPr>
              <a:t>Research</a:t>
            </a:r>
            <a:r>
              <a:rPr lang="en-US" sz="1200" i="1" dirty="0" smtClean="0">
                <a:latin typeface="+mj-lt"/>
              </a:rPr>
              <a:t> </a:t>
            </a:r>
            <a:r>
              <a:rPr lang="tr-TR" sz="1200" i="1" dirty="0" smtClean="0">
                <a:latin typeface="+mj-lt"/>
              </a:rPr>
              <a:t>Center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(EPAM</a:t>
            </a:r>
            <a:r>
              <a:rPr lang="en-US" sz="1200" i="1" dirty="0" smtClean="0">
                <a:latin typeface="+mj-lt"/>
              </a:rPr>
              <a:t>)</a:t>
            </a:r>
            <a:endParaRPr lang="en-US" sz="1200" i="1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59944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Problem 3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36134"/>
            <a:ext cx="10695317" cy="51646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Batteries of the EV’s do</a:t>
            </a:r>
            <a:r>
              <a:rPr lang="tr-TR" dirty="0" smtClean="0"/>
              <a:t>n’</a:t>
            </a:r>
            <a:r>
              <a:rPr lang="en-US" dirty="0" smtClean="0"/>
              <a:t>t complete the</a:t>
            </a:r>
            <a:r>
              <a:rPr lang="tr-TR" dirty="0" smtClean="0"/>
              <a:t>ir</a:t>
            </a:r>
            <a:r>
              <a:rPr lang="en-US" dirty="0" smtClean="0"/>
              <a:t> charging cycle</a:t>
            </a:r>
            <a:r>
              <a:rPr lang="tr-TR" dirty="0" smtClean="0"/>
              <a:t>s</a:t>
            </a:r>
            <a:r>
              <a:rPr lang="en-US" dirty="0" smtClean="0"/>
              <a:t> regularly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stay</a:t>
            </a:r>
            <a:r>
              <a:rPr lang="tr-TR" dirty="0" smtClean="0"/>
              <a:t> </a:t>
            </a:r>
            <a:r>
              <a:rPr lang="tr-TR" dirty="0" err="1" smtClean="0"/>
              <a:t>inactive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time</a:t>
            </a:r>
          </a:p>
          <a:p>
            <a:r>
              <a:rPr lang="tr-TR" dirty="0" err="1" smtClean="0"/>
              <a:t>It’s</a:t>
            </a:r>
            <a:r>
              <a:rPr lang="tr-TR" dirty="0" smtClean="0"/>
              <a:t> </a:t>
            </a:r>
            <a:r>
              <a:rPr lang="tr-TR" dirty="0" err="1" smtClean="0"/>
              <a:t>recommended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Li-ion</a:t>
            </a:r>
            <a:r>
              <a:rPr lang="tr-TR" dirty="0" smtClean="0"/>
              <a:t> </a:t>
            </a:r>
            <a:r>
              <a:rPr lang="tr-TR" dirty="0" err="1"/>
              <a:t>batteries</a:t>
            </a:r>
            <a:r>
              <a:rPr lang="tr-TR" dirty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in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/>
              <a:t>20% </a:t>
            </a:r>
            <a:r>
              <a:rPr lang="tr-TR" dirty="0" err="1"/>
              <a:t>and</a:t>
            </a:r>
            <a:r>
              <a:rPr lang="tr-TR" dirty="0"/>
              <a:t> 80% SOC </a:t>
            </a:r>
          </a:p>
          <a:p>
            <a:r>
              <a:rPr lang="en-US" dirty="0" smtClean="0"/>
              <a:t>Long-term unused batteries have shorter lifespan.</a:t>
            </a:r>
            <a:r>
              <a:rPr lang="tr-TR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Thus</a:t>
            </a:r>
            <a:r>
              <a:rPr lang="tr-TR" dirty="0" smtClean="0"/>
              <a:t> </a:t>
            </a:r>
            <a:r>
              <a:rPr lang="tr-TR" dirty="0"/>
              <a:t>b</a:t>
            </a:r>
            <a:r>
              <a:rPr lang="en-US" dirty="0" err="1" smtClean="0"/>
              <a:t>atteries</a:t>
            </a:r>
            <a:r>
              <a:rPr lang="en-US" dirty="0" smtClean="0"/>
              <a:t> must be charged and discharged regularly.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22" y="2962431"/>
            <a:ext cx="5542597" cy="2759188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226560" y="5587472"/>
            <a:ext cx="111760" cy="268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kdörtgen 3"/>
          <p:cNvSpPr/>
          <p:nvPr/>
        </p:nvSpPr>
        <p:spPr>
          <a:xfrm>
            <a:off x="1012166" y="6278725"/>
            <a:ext cx="11418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i="1" dirty="0" smtClean="0"/>
              <a:t>* </a:t>
            </a:r>
            <a:r>
              <a:rPr lang="en-US" sz="1200" i="1" dirty="0" smtClean="0"/>
              <a:t>Massey</a:t>
            </a:r>
            <a:r>
              <a:rPr lang="en-US" sz="1200" i="1" dirty="0"/>
              <a:t>, S. (2016). Modeling, Simulation And Control of Hybrid Electric Vehicle Drive </a:t>
            </a:r>
            <a:r>
              <a:rPr lang="en-US" sz="1200" i="1" dirty="0" smtClean="0"/>
              <a:t>While</a:t>
            </a:r>
            <a:r>
              <a:rPr lang="tr-TR" sz="1200" i="1" dirty="0" smtClean="0"/>
              <a:t> </a:t>
            </a:r>
            <a:r>
              <a:rPr lang="en-US" sz="1200" i="1" dirty="0" smtClean="0"/>
              <a:t>Minimizing </a:t>
            </a:r>
            <a:r>
              <a:rPr lang="en-US" sz="1200" i="1" dirty="0"/>
              <a:t>Energy Input Requirements Using Optimized Gear Ratios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485795" y="535228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Solution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back2grid </a:t>
            </a:r>
            <a:r>
              <a:rPr lang="tr-TR" dirty="0" err="1" smtClean="0"/>
              <a:t>provides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services</a:t>
            </a:r>
            <a:r>
              <a:rPr lang="tr-TR" dirty="0" smtClean="0"/>
              <a:t> as </a:t>
            </a:r>
            <a:r>
              <a:rPr lang="tr-TR" dirty="0" err="1" smtClean="0"/>
              <a:t>follows</a:t>
            </a:r>
            <a:r>
              <a:rPr lang="tr-TR" dirty="0" smtClean="0"/>
              <a:t>;</a:t>
            </a:r>
          </a:p>
          <a:p>
            <a:r>
              <a:rPr lang="tr-TR" dirty="0" err="1"/>
              <a:t>S</a:t>
            </a:r>
            <a:r>
              <a:rPr lang="tr-TR" dirty="0" err="1" smtClean="0"/>
              <a:t>elling</a:t>
            </a:r>
            <a:r>
              <a:rPr lang="tr-TR" dirty="0" smtClean="0"/>
              <a:t> </a:t>
            </a:r>
            <a:r>
              <a:rPr lang="tr-TR" dirty="0" err="1" smtClean="0"/>
              <a:t>stored</a:t>
            </a:r>
            <a:r>
              <a:rPr lang="tr-TR" dirty="0" smtClean="0"/>
              <a:t> </a:t>
            </a: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grid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profitable</a:t>
            </a:r>
            <a:r>
              <a:rPr lang="tr-TR" dirty="0" smtClean="0"/>
              <a:t> time </a:t>
            </a:r>
            <a:r>
              <a:rPr lang="tr-TR" dirty="0" err="1" smtClean="0"/>
              <a:t>periods</a:t>
            </a:r>
            <a:r>
              <a:rPr lang="tr-TR" dirty="0" smtClean="0"/>
              <a:t>.</a:t>
            </a:r>
          </a:p>
          <a:p>
            <a:r>
              <a:rPr lang="en-US" dirty="0" smtClean="0"/>
              <a:t>Extend</a:t>
            </a:r>
            <a:r>
              <a:rPr lang="tr-TR" dirty="0" err="1" smtClean="0"/>
              <a:t>ing</a:t>
            </a:r>
            <a:r>
              <a:rPr lang="en-US" dirty="0" smtClean="0"/>
              <a:t> </a:t>
            </a:r>
            <a:r>
              <a:rPr lang="en-US" dirty="0"/>
              <a:t>battery </a:t>
            </a:r>
            <a:r>
              <a:rPr lang="en-US" dirty="0" smtClean="0"/>
              <a:t>life</a:t>
            </a:r>
            <a:r>
              <a:rPr lang="tr-TR" dirty="0" err="1" smtClean="0"/>
              <a:t>span</a:t>
            </a:r>
            <a:r>
              <a:rPr lang="en-US" dirty="0" smtClean="0"/>
              <a:t> </a:t>
            </a:r>
            <a:r>
              <a:rPr lang="en-US" dirty="0"/>
              <a:t>with regular </a:t>
            </a:r>
            <a:r>
              <a:rPr lang="en-US" dirty="0" smtClean="0"/>
              <a:t>charging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responding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 smtClean="0"/>
              <a:t>demand</a:t>
            </a:r>
            <a:r>
              <a:rPr lang="tr-TR" dirty="0"/>
              <a:t> </a:t>
            </a:r>
            <a:r>
              <a:rPr lang="tr-TR" dirty="0" err="1" smtClean="0"/>
              <a:t>immediately</a:t>
            </a:r>
            <a:r>
              <a:rPr lang="tr-TR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90" y="3245618"/>
            <a:ext cx="7678420" cy="30662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/>
          <p:cNvSpPr/>
          <p:nvPr/>
        </p:nvSpPr>
        <p:spPr>
          <a:xfrm>
            <a:off x="2901351" y="645848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100" i="1" dirty="0" smtClean="0">
                <a:latin typeface="CMBX12"/>
              </a:rPr>
              <a:t>* </a:t>
            </a:r>
            <a:r>
              <a:rPr lang="tr-TR" sz="1100" i="1" dirty="0" err="1" smtClean="0">
                <a:latin typeface="CMBX12"/>
              </a:rPr>
              <a:t>Deivanayagam</a:t>
            </a:r>
            <a:r>
              <a:rPr lang="tr-TR" sz="1100" i="1" dirty="0" smtClean="0">
                <a:latin typeface="CMBX12"/>
              </a:rPr>
              <a:t>, R., </a:t>
            </a:r>
            <a:r>
              <a:rPr lang="en-US" sz="1100" i="1" dirty="0" smtClean="0">
                <a:latin typeface="CMBX12"/>
              </a:rPr>
              <a:t>Vehicle-to-grid </a:t>
            </a:r>
            <a:r>
              <a:rPr lang="en-US" sz="1100" i="1" dirty="0">
                <a:latin typeface="CMBX12"/>
              </a:rPr>
              <a:t>Technology: Concept, Status, and Challenges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902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Product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 </a:t>
            </a:r>
            <a:r>
              <a:rPr lang="tr-TR" b="1" dirty="0" smtClean="0"/>
              <a:t>back2grid</a:t>
            </a:r>
            <a:r>
              <a:rPr lang="en-US" b="1" dirty="0" smtClean="0"/>
              <a:t> : </a:t>
            </a:r>
            <a:endParaRPr lang="en-US" sz="2400" b="1" dirty="0" smtClean="0"/>
          </a:p>
          <a:p>
            <a:r>
              <a:rPr lang="en-US" dirty="0" smtClean="0"/>
              <a:t>Is a communication tool between battery and the grid.</a:t>
            </a:r>
          </a:p>
          <a:p>
            <a:r>
              <a:rPr lang="en-US" dirty="0" smtClean="0"/>
              <a:t>Asks the owner, via mobile application, if they want to charge or discharge the battery of their vehicles.</a:t>
            </a:r>
          </a:p>
          <a:p>
            <a:r>
              <a:rPr lang="en-US" dirty="0" smtClean="0"/>
              <a:t>Notifies the data of SOC to the owner via mobile application </a:t>
            </a:r>
          </a:p>
          <a:p>
            <a:r>
              <a:rPr lang="en-US" dirty="0" smtClean="0"/>
              <a:t>Sells stored energy to the grid</a:t>
            </a:r>
          </a:p>
          <a:p>
            <a:r>
              <a:rPr lang="en-US" dirty="0" smtClean="0"/>
              <a:t>Notifies the bill of running and stored energy to the owner via mobile application</a:t>
            </a:r>
          </a:p>
          <a:p>
            <a:r>
              <a:rPr lang="en-US" dirty="0" smtClean="0"/>
              <a:t>Does not discharge further if the SOC of the battery is lower than %20 to meet customers</a:t>
            </a:r>
            <a:r>
              <a:rPr lang="tr-TR" dirty="0" smtClean="0"/>
              <a:t>’ </a:t>
            </a:r>
            <a:r>
              <a:rPr lang="en-US" dirty="0" smtClean="0"/>
              <a:t>possible needs.</a:t>
            </a:r>
          </a:p>
        </p:txBody>
      </p:sp>
    </p:spTree>
    <p:extLst>
      <p:ext uri="{BB962C8B-B14F-4D97-AF65-F5344CB8AC3E}">
        <p14:creationId xmlns:p14="http://schemas.microsoft.com/office/powerpoint/2010/main" val="15909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Product</a:t>
            </a:r>
            <a:endParaRPr lang="en-US" b="1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3728720" y="1690688"/>
            <a:ext cx="2367280" cy="1601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Yuvarlatılmış Dikdörtgen 4"/>
          <p:cNvSpPr/>
          <p:nvPr/>
        </p:nvSpPr>
        <p:spPr>
          <a:xfrm>
            <a:off x="375920" y="1798320"/>
            <a:ext cx="143256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85080" y="996598"/>
            <a:ext cx="2737599" cy="1494666"/>
          </a:xfrm>
          <a:prstGeom prst="rect">
            <a:avLst/>
          </a:prstGeom>
          <a:effectLst/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85080" y="2415590"/>
            <a:ext cx="2737599" cy="1494666"/>
          </a:xfrm>
          <a:prstGeom prst="rect">
            <a:avLst/>
          </a:prstGeom>
          <a:effectLst/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85080" y="4895577"/>
            <a:ext cx="2737599" cy="1494666"/>
          </a:xfrm>
          <a:prstGeom prst="rect">
            <a:avLst/>
          </a:prstGeom>
          <a:effectLst/>
        </p:spPr>
      </p:pic>
      <p:cxnSp>
        <p:nvCxnSpPr>
          <p:cNvPr id="10" name="Düz Ok Bağlayıcısı 9"/>
          <p:cNvCxnSpPr/>
          <p:nvPr/>
        </p:nvCxnSpPr>
        <p:spPr>
          <a:xfrm flipH="1">
            <a:off x="6238240" y="2001520"/>
            <a:ext cx="172058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H="1">
            <a:off x="6238240" y="2987040"/>
            <a:ext cx="172058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H="1" flipV="1">
            <a:off x="6571438" y="3683639"/>
            <a:ext cx="1437530" cy="10180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235440" y="3870070"/>
            <a:ext cx="91440" cy="102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235440" y="4022470"/>
            <a:ext cx="91440" cy="102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235440" y="4164710"/>
            <a:ext cx="91440" cy="102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35440" y="4317110"/>
            <a:ext cx="91440" cy="102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4130293" y="2137321"/>
            <a:ext cx="1564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back2grid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tr-TR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API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674836" y="1893054"/>
            <a:ext cx="63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Grid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Yuvarlatılmış Dikdörtgen 24"/>
          <p:cNvSpPr/>
          <p:nvPr/>
        </p:nvSpPr>
        <p:spPr>
          <a:xfrm>
            <a:off x="3728720" y="4701702"/>
            <a:ext cx="2367280" cy="1601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1994672" y="2218107"/>
            <a:ext cx="1653421" cy="101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ikdörtgen 27"/>
          <p:cNvSpPr/>
          <p:nvPr/>
        </p:nvSpPr>
        <p:spPr>
          <a:xfrm>
            <a:off x="2088743" y="1860703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Power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call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Dikdörtgen 28"/>
          <p:cNvSpPr/>
          <p:nvPr/>
        </p:nvSpPr>
        <p:spPr>
          <a:xfrm>
            <a:off x="6848784" y="1632188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SOC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Dikdörtgen 29"/>
          <p:cNvSpPr/>
          <p:nvPr/>
        </p:nvSpPr>
        <p:spPr>
          <a:xfrm>
            <a:off x="6636515" y="2045369"/>
            <a:ext cx="99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Location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6575958" y="3011203"/>
            <a:ext cx="99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Location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Dikdörtgen 31"/>
          <p:cNvSpPr/>
          <p:nvPr/>
        </p:nvSpPr>
        <p:spPr>
          <a:xfrm rot="2145940">
            <a:off x="6658619" y="4143219"/>
            <a:ext cx="99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Location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Dikdörtgen 32"/>
          <p:cNvSpPr/>
          <p:nvPr/>
        </p:nvSpPr>
        <p:spPr>
          <a:xfrm>
            <a:off x="6782570" y="261276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SOC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Dikdörtgen 33"/>
          <p:cNvSpPr/>
          <p:nvPr/>
        </p:nvSpPr>
        <p:spPr>
          <a:xfrm rot="2306093">
            <a:off x="7068063" y="3782952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SOC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Dikdörtgen 34"/>
          <p:cNvSpPr/>
          <p:nvPr/>
        </p:nvSpPr>
        <p:spPr>
          <a:xfrm>
            <a:off x="4225922" y="5179113"/>
            <a:ext cx="14285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back2grid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mobile </a:t>
            </a:r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app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Düz Ok Bağlayıcısı 35"/>
          <p:cNvCxnSpPr/>
          <p:nvPr/>
        </p:nvCxnSpPr>
        <p:spPr>
          <a:xfrm flipH="1">
            <a:off x="4355792" y="3360878"/>
            <a:ext cx="1092" cy="109728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/>
          <p:nvPr/>
        </p:nvCxnSpPr>
        <p:spPr>
          <a:xfrm>
            <a:off x="4904987" y="3360878"/>
            <a:ext cx="0" cy="109728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kdörtgen 39"/>
          <p:cNvSpPr/>
          <p:nvPr/>
        </p:nvSpPr>
        <p:spPr>
          <a:xfrm>
            <a:off x="3853062" y="3760583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SOC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Dikdörtgen 40"/>
          <p:cNvSpPr/>
          <p:nvPr/>
        </p:nvSpPr>
        <p:spPr>
          <a:xfrm>
            <a:off x="4333997" y="3770450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BILL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4955977" y="375459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Ch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Disc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Düz Ok Bağlayıcısı 43"/>
          <p:cNvCxnSpPr/>
          <p:nvPr/>
        </p:nvCxnSpPr>
        <p:spPr>
          <a:xfrm flipH="1" flipV="1">
            <a:off x="5950990" y="3271075"/>
            <a:ext cx="1092" cy="109728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 flipV="1">
            <a:off x="3861135" y="3360878"/>
            <a:ext cx="10458" cy="10972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ikdörtgen 50"/>
          <p:cNvSpPr/>
          <p:nvPr/>
        </p:nvSpPr>
        <p:spPr>
          <a:xfrm>
            <a:off x="2723812" y="4050268"/>
            <a:ext cx="1108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Vehicle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Id</a:t>
            </a:r>
            <a:endParaRPr lang="tr-TR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52" name="Düz Ok Bağlayıcısı 51"/>
          <p:cNvCxnSpPr/>
          <p:nvPr/>
        </p:nvCxnSpPr>
        <p:spPr>
          <a:xfrm flipH="1">
            <a:off x="2046412" y="2423428"/>
            <a:ext cx="1316548" cy="101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kdörtgen 52"/>
          <p:cNvSpPr/>
          <p:nvPr/>
        </p:nvSpPr>
        <p:spPr>
          <a:xfrm>
            <a:off x="2095735" y="2465145"/>
            <a:ext cx="1617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Available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Power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Data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54" name="Düz Ok Bağlayıcısı 53"/>
          <p:cNvCxnSpPr/>
          <p:nvPr/>
        </p:nvCxnSpPr>
        <p:spPr>
          <a:xfrm>
            <a:off x="2003268" y="1864836"/>
            <a:ext cx="1653421" cy="101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ikdörtgen 54"/>
          <p:cNvSpPr/>
          <p:nvPr/>
        </p:nvSpPr>
        <p:spPr>
          <a:xfrm>
            <a:off x="2065253" y="1517098"/>
            <a:ext cx="149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Location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Data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Dikdörtgen 55"/>
          <p:cNvSpPr/>
          <p:nvPr/>
        </p:nvSpPr>
        <p:spPr>
          <a:xfrm>
            <a:off x="2193017" y="4311171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one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time </a:t>
            </a:r>
            <a:r>
              <a:rPr lang="tr-TR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only</a:t>
            </a:r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Scenario</a:t>
            </a:r>
            <a:endParaRPr lang="en-US" b="1" dirty="0"/>
          </a:p>
        </p:txBody>
      </p:sp>
      <p:sp>
        <p:nvSpPr>
          <p:cNvPr id="24" name="Dikdörtgen 23"/>
          <p:cNvSpPr/>
          <p:nvPr/>
        </p:nvSpPr>
        <p:spPr>
          <a:xfrm>
            <a:off x="3379672" y="1558878"/>
            <a:ext cx="4087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 is an </a:t>
            </a:r>
            <a:r>
              <a:rPr lang="tr-T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tr-T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Maslak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tr-T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Ataköy.</a:t>
            </a:r>
            <a:b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tr-T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owns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tr-T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957166" y="4091616"/>
            <a:ext cx="10757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workday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Ali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tr-T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Maslak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Ataköy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06:30 - 07:00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travelling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30km,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spending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10kWh </a:t>
            </a:r>
            <a:r>
              <a:rPr lang="tr-TR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endParaRPr lang="tr-TR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Ataköy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Maslak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hours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17:00 -17:30,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travelling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 km,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spending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15kWh 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tr-TR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endParaRPr lang="tr-TR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6" y="1558879"/>
            <a:ext cx="2187130" cy="2209992"/>
          </a:xfrm>
          <a:prstGeom prst="rect">
            <a:avLst/>
          </a:prstGeom>
        </p:spPr>
      </p:pic>
      <p:sp>
        <p:nvSpPr>
          <p:cNvPr id="22" name="Dikdörtgen 21"/>
          <p:cNvSpPr/>
          <p:nvPr/>
        </p:nvSpPr>
        <p:spPr>
          <a:xfrm>
            <a:off x="957166" y="5984020"/>
            <a:ext cx="10757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Ali’s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 is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</a:t>
            </a:r>
            <a:r>
              <a:rPr lang="tr-TR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tr-T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tr-T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672</Words>
  <Application>Microsoft Office PowerPoint</Application>
  <PresentationFormat>Geniş ekran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CMBX12</vt:lpstr>
      <vt:lpstr>Helvetica Neue</vt:lpstr>
      <vt:lpstr>Office Theme</vt:lpstr>
      <vt:lpstr>back2grid</vt:lpstr>
      <vt:lpstr>PowerPoint Sunusu</vt:lpstr>
      <vt:lpstr>Problem 1</vt:lpstr>
      <vt:lpstr>Problem 2</vt:lpstr>
      <vt:lpstr>Problem 3</vt:lpstr>
      <vt:lpstr>Solution</vt:lpstr>
      <vt:lpstr>Product</vt:lpstr>
      <vt:lpstr>Product</vt:lpstr>
      <vt:lpstr>Scenario</vt:lpstr>
      <vt:lpstr>Scenario</vt:lpstr>
      <vt:lpstr>Scenario</vt:lpstr>
      <vt:lpstr>Impact</vt:lpstr>
      <vt:lpstr>Future of back2grid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Fatih Aytemiz</dc:creator>
  <cp:lastModifiedBy>Fatih Aytemiz</cp:lastModifiedBy>
  <cp:revision>78</cp:revision>
  <dcterms:created xsi:type="dcterms:W3CDTF">2018-12-01T22:13:29Z</dcterms:created>
  <dcterms:modified xsi:type="dcterms:W3CDTF">2018-12-02T09:45:00Z</dcterms:modified>
</cp:coreProperties>
</file>