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Medium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regular.fntdata"/><Relationship Id="rId11" Type="http://schemas.openxmlformats.org/officeDocument/2006/relationships/slide" Target="slides/slide6.xml"/><Relationship Id="rId22" Type="http://schemas.openxmlformats.org/officeDocument/2006/relationships/font" Target="fonts/RobotoMedium-italic.fntdata"/><Relationship Id="rId10" Type="http://schemas.openxmlformats.org/officeDocument/2006/relationships/slide" Target="slides/slide5.xml"/><Relationship Id="rId21" Type="http://schemas.openxmlformats.org/officeDocument/2006/relationships/font" Target="fonts/Roboto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4633f92f5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4633f92f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4633f92f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4633f92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4633f92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4633f92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4633f92f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4633f92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4633f92f5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4633f92f5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4633f92f5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4633f92f5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4633f92f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4633f92f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4633f92f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4633f92f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4633f92f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4633f92f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96925" y="122825"/>
            <a:ext cx="8520600" cy="9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SCORE CARD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1973750"/>
            <a:ext cx="8520600" cy="30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8574" l="0" r="0" t="8582"/>
          <a:stretch/>
        </p:blipFill>
        <p:spPr>
          <a:xfrm>
            <a:off x="228600" y="1403700"/>
            <a:ext cx="8686675" cy="33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u="sng">
                <a:solidFill>
                  <a:schemeClr val="dk2"/>
                </a:solidFill>
              </a:rPr>
              <a:t>CONCLUSION</a:t>
            </a:r>
            <a:endParaRPr b="1" u="sng">
              <a:solidFill>
                <a:schemeClr val="dk2"/>
              </a:solidFill>
            </a:endParaRPr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266475" y="57422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model will significantly help financial institutions on credit scoring and avoid pitfalls of loan defaulting, by factually selecting creditors.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87350" y="17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 u="sng">
                <a:solidFill>
                  <a:srgbClr val="000000"/>
                </a:solidFill>
              </a:rPr>
              <a:t>INTRODUCTION</a:t>
            </a:r>
            <a:endParaRPr b="1" sz="3020" u="sng">
              <a:solidFill>
                <a:srgbClr val="000000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1975" y="2878100"/>
            <a:ext cx="4040400" cy="15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OBJECTIVE:</a:t>
            </a:r>
            <a:endParaRPr b="1" sz="20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To develop a credit scoring model to predict loan default probability</a:t>
            </a: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.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1975" y="1255725"/>
            <a:ext cx="4040400" cy="15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PROBLEM STATEMENT:</a:t>
            </a:r>
            <a:endParaRPr b="1" sz="20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Help financial institutions find credit worthiness of a customer.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Leather Zippered Wallet - Voyager Large RFID #7718 | Jack Georges"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275" y="1068375"/>
            <a:ext cx="4747725" cy="36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255175" y="19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u="sng">
                <a:solidFill>
                  <a:schemeClr val="dk2"/>
                </a:solidFill>
              </a:rPr>
              <a:t>METHODOLOGY</a:t>
            </a:r>
            <a:endParaRPr b="1" u="sng">
              <a:solidFill>
                <a:schemeClr val="dk2"/>
              </a:solidFill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100550" y="902250"/>
            <a:ext cx="6726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Approach</a:t>
            </a:r>
            <a:r>
              <a:rPr lang="en" sz="1700"/>
              <a:t>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700"/>
              <a:t>Exploratory Data Analysis (EDA)</a:t>
            </a:r>
            <a:r>
              <a:rPr lang="en" sz="1700"/>
              <a:t>: Picked insights on particular columns to have a feel of the data.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700"/>
              <a:t>Feature Selection</a:t>
            </a:r>
            <a:r>
              <a:rPr lang="en" sz="1700"/>
              <a:t>: Using domain knowledge </a:t>
            </a:r>
            <a:r>
              <a:rPr lang="en" sz="1700"/>
              <a:t>selected</a:t>
            </a:r>
            <a:r>
              <a:rPr lang="en" sz="1700"/>
              <a:t> features that were most important to the objective of the project.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700"/>
              <a:t>Model Development</a:t>
            </a:r>
            <a:r>
              <a:rPr lang="en" sz="1700"/>
              <a:t>: Classification models, Logistic Regression, Random Forest Classifier, XG Boost from Scikit Learn’s library.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/>
              <a:t>Model </a:t>
            </a:r>
            <a:r>
              <a:rPr b="1" lang="en" sz="1700"/>
              <a:t>performance: </a:t>
            </a:r>
            <a:r>
              <a:rPr lang="en" sz="1700"/>
              <a:t>Scikit Learn’s evaluation metrics, ROC-AUC curve.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Tools Used</a:t>
            </a:r>
            <a:r>
              <a:rPr lang="en" sz="1700"/>
              <a:t>: Scikit Learn, Numpy, Pandas, Google Colab.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206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u="sng">
                <a:solidFill>
                  <a:srgbClr val="434343"/>
                </a:solidFill>
              </a:rPr>
              <a:t>DATA OVERVIEW</a:t>
            </a:r>
            <a:endParaRPr b="1" u="sng">
              <a:solidFill>
                <a:srgbClr val="434343"/>
              </a:solidFill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668525"/>
            <a:ext cx="8520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/>
              <a:t>Source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/>
              <a:t>The dataset is obtained from </a:t>
            </a:r>
            <a:r>
              <a:rPr lang="en" u="sng">
                <a:hlinkClick r:id="rId3"/>
              </a:rPr>
              <a:t>https://www.kaggle.com/datasets</a:t>
            </a:r>
            <a:r>
              <a:rPr lang="en"/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/>
              <a:t>Features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/>
              <a:t>Dataset</a:t>
            </a:r>
            <a:r>
              <a:rPr lang="en"/>
              <a:t> has 24 columns but key columns include Number of loans, Outstanding debt, Credit history age, Credit score, Annual income.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Data Size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/>
              <a:t>50000 rows and 24 columns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Preprocessing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/>
              <a:t>Filled missing data using mean imputation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/>
              <a:t>Used Scikit Learn for feature engineering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/>
              <a:t>Cleaned data in columns.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204100" y="1161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 u="sng">
                <a:solidFill>
                  <a:srgbClr val="434343"/>
                </a:solidFill>
              </a:rPr>
              <a:t>DATA BACKGROUND:</a:t>
            </a:r>
            <a:endParaRPr b="1" sz="2400" u="sng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266475" y="15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u="sng">
                <a:solidFill>
                  <a:schemeClr val="dk2"/>
                </a:solidFill>
              </a:rPr>
              <a:t>DATA OVERVIEW</a:t>
            </a:r>
            <a:endParaRPr b="1" u="sng">
              <a:solidFill>
                <a:schemeClr val="dk2"/>
              </a:solidFill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5693400" y="979325"/>
            <a:ext cx="345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Occupation Vs Number of Loans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The graph show the customers grouped according to occupation and the average number of loans for each occupation.</a:t>
            </a:r>
            <a:endParaRPr sz="17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75" y="933750"/>
            <a:ext cx="5381801" cy="40243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1208450" y="1047250"/>
            <a:ext cx="38709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Occupation Vs Number of Loans</a:t>
            </a:r>
            <a:endParaRPr b="1"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56925" y="1613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u="sng">
                <a:solidFill>
                  <a:schemeClr val="dk2"/>
                </a:solidFill>
              </a:rPr>
              <a:t>DATA OVERVIEW</a:t>
            </a:r>
            <a:endParaRPr b="1" u="sng">
              <a:solidFill>
                <a:schemeClr val="dk2"/>
              </a:solidFill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6144775" y="1067600"/>
            <a:ext cx="2796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Credit Mix counts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Despite having a large number of customers who cannot be </a:t>
            </a:r>
            <a:r>
              <a:rPr lang="en" sz="1700"/>
              <a:t>accounted for not being in either category most of them have a fairly stable credit behaviour.</a:t>
            </a:r>
            <a:endParaRPr sz="1700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7668"/>
            <a:ext cx="5968600" cy="395218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1956000" y="1015075"/>
            <a:ext cx="26160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 Mix Counts</a:t>
            </a:r>
            <a:endParaRPr b="1" sz="1600"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u="sng">
                <a:solidFill>
                  <a:schemeClr val="dk2"/>
                </a:solidFill>
              </a:rPr>
              <a:t>MODEL PERFORMANCE</a:t>
            </a:r>
            <a:endParaRPr b="1" u="sng">
              <a:solidFill>
                <a:schemeClr val="dk2"/>
              </a:solidFill>
            </a:endParaRPr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252475"/>
            <a:ext cx="3824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Forest: </a:t>
            </a:r>
            <a:r>
              <a:rPr lang="en"/>
              <a:t>Best </a:t>
            </a:r>
            <a:r>
              <a:rPr lang="en"/>
              <a:t>performing</a:t>
            </a:r>
            <a:r>
              <a:rPr lang="en"/>
              <a:t> with an accuracy score of </a:t>
            </a:r>
            <a:r>
              <a:rPr b="1" lang="en"/>
              <a:t>80.3%.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XGBoost</a:t>
            </a:r>
            <a:r>
              <a:rPr b="1" lang="en"/>
              <a:t>:</a:t>
            </a:r>
            <a:r>
              <a:rPr lang="en"/>
              <a:t> Second best accuracy </a:t>
            </a:r>
            <a:r>
              <a:rPr b="1" lang="en"/>
              <a:t>76.6%.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Logistic Regression: </a:t>
            </a:r>
            <a:r>
              <a:rPr lang="en"/>
              <a:t>Worst </a:t>
            </a:r>
            <a:r>
              <a:rPr lang="en"/>
              <a:t>performing</a:t>
            </a:r>
            <a:r>
              <a:rPr lang="en"/>
              <a:t> model </a:t>
            </a:r>
            <a:r>
              <a:rPr b="1" lang="en"/>
              <a:t>55.6%</a:t>
            </a:r>
            <a:r>
              <a:rPr lang="en"/>
              <a:t>.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800" y="1170200"/>
            <a:ext cx="4702800" cy="3664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u="sng">
                <a:solidFill>
                  <a:schemeClr val="dk2"/>
                </a:solidFill>
              </a:rPr>
              <a:t>MODEL PERFORMANCE</a:t>
            </a:r>
            <a:endParaRPr b="1" u="sng">
              <a:solidFill>
                <a:schemeClr val="dk2"/>
              </a:solidFill>
            </a:endParaRPr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319713"/>
            <a:ext cx="3858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AUC-ROC Curve: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model performed well above </a:t>
            </a:r>
            <a:r>
              <a:rPr b="1" lang="en" sz="1600"/>
              <a:t>0.9</a:t>
            </a:r>
            <a:r>
              <a:rPr lang="en" sz="1600"/>
              <a:t> for all 3 classes.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Confusion Matrix: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Confusion Matrix: [[[6514   91  476]</a:t>
            </a:r>
            <a:endParaRPr sz="13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[ 720 5785  595]</a:t>
            </a:r>
            <a:endParaRPr sz="13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[1101 1213 4911]]</a:t>
            </a:r>
            <a:endParaRPr sz="13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700" y="1170200"/>
            <a:ext cx="4668900" cy="3638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206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u="sng">
                <a:solidFill>
                  <a:schemeClr val="dk2"/>
                </a:solidFill>
              </a:rPr>
              <a:t>KEY INSIGHTS</a:t>
            </a:r>
            <a:endParaRPr b="1" u="sng">
              <a:solidFill>
                <a:schemeClr val="dk2"/>
              </a:solidFill>
            </a:endParaRPr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4803225" y="1017825"/>
            <a:ext cx="4273200" cy="3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Particular features contributed </a:t>
            </a:r>
            <a:r>
              <a:rPr lang="en"/>
              <a:t>immensely</a:t>
            </a:r>
            <a:r>
              <a:rPr lang="en"/>
              <a:t> to why a customer is most likely to be categorised as Standard, Poor or Good: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Outstanding debt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Credit_Mix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Credit_History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Monthly_balance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Annual_Income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825"/>
            <a:ext cx="4678876" cy="374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