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Ultra-Bold" charset="1" panose="00000900000000000000"/>
      <p:regular r:id="rId16"/>
    </p:embeddedFont>
    <p:embeddedFont>
      <p:font typeface="Montserrat" charset="1" panose="00000500000000000000"/>
      <p:regular r:id="rId17"/>
    </p:embeddedFont>
    <p:embeddedFont>
      <p:font typeface="Roboto" charset="1" panose="02000000000000000000"/>
      <p:regular r:id="rId18"/>
    </p:embeddedFont>
    <p:embeddedFont>
      <p:font typeface="Montserrat Bold" charset="1" panose="00000800000000000000"/>
      <p:regular r:id="rId19"/>
    </p:embeddedFont>
    <p:embeddedFont>
      <p:font typeface="Roboto Bold" charset="1" panose="02000000000000000000"/>
      <p:regular r:id="rId20"/>
    </p:embeddedFont>
    <p:embeddedFont>
      <p:font typeface="Montserrat Semi-Bold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59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58324" y="0"/>
            <a:ext cx="11129676" cy="10287000"/>
            <a:chOff x="0" y="0"/>
            <a:chExt cx="14839567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18856" b="0"/>
            <a:stretch>
              <a:fillRect/>
            </a:stretch>
          </p:blipFill>
          <p:spPr>
            <a:xfrm flipH="false" flipV="false">
              <a:off x="0" y="0"/>
              <a:ext cx="14839567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2362200"/>
            <a:ext cx="11126970" cy="130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7"/>
              </a:lnSpc>
            </a:pPr>
            <a:r>
              <a:rPr lang="en-US" sz="10475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CREDIT SCORE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470685"/>
            <a:ext cx="5805346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 credibility for credit to avoid loan defaulting.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AutoShape 7" id="7"/>
          <p:cNvSpPr/>
          <p:nvPr/>
        </p:nvSpPr>
        <p:spPr>
          <a:xfrm rot="-5400000">
            <a:off x="16007685" y="3237459"/>
            <a:ext cx="2456682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1028700" y="4896894"/>
            <a:ext cx="2261045" cy="0"/>
          </a:xfrm>
          <a:prstGeom prst="line">
            <a:avLst/>
          </a:prstGeom>
          <a:ln cap="rnd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6905215" y="1385687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16289363" y="3377588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8700" y="1028700"/>
            <a:ext cx="2145217" cy="680522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2155670" y="9486900"/>
            <a:ext cx="5066068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  <a:r>
              <a:rPr lang="en-US" sz="2050" u="non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Presented By : Larana Corporate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35986" y="4280510"/>
            <a:ext cx="8578466" cy="136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  <a:spcBef>
                <a:spcPct val="0"/>
              </a:spcBef>
            </a:pPr>
            <a:r>
              <a:rPr lang="en-US" b="true" sz="10258">
                <a:solidFill>
                  <a:srgbClr val="19598D"/>
                </a:solidFill>
                <a:latin typeface="Roboto Bold"/>
                <a:ea typeface="Roboto Bold"/>
                <a:cs typeface="Roboto Bold"/>
                <a:sym typeface="Roboto Bold"/>
              </a:rPr>
              <a:t>THANK YOU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15076521" y="2643572"/>
            <a:ext cx="2145217" cy="680522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9" id="9"/>
          <p:cNvSpPr/>
          <p:nvPr/>
        </p:nvSpPr>
        <p:spPr>
          <a:xfrm rot="0">
            <a:off x="3173917" y="1028700"/>
            <a:ext cx="6952541" cy="1491195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0" id="10"/>
          <p:cNvSpPr/>
          <p:nvPr/>
        </p:nvSpPr>
        <p:spPr>
          <a:xfrm rot="0">
            <a:off x="8123981" y="7957605"/>
            <a:ext cx="6952541" cy="1491195"/>
          </a:xfrm>
          <a:prstGeom prst="rect">
            <a:avLst/>
          </a:prstGeom>
          <a:solidFill>
            <a:srgbClr val="19598D"/>
          </a:solid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5640384" y="6884421"/>
            <a:ext cx="16256977" cy="82296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9144000" y="6270361"/>
            <a:ext cx="9952845" cy="2397208"/>
          </a:xfrm>
          <a:prstGeom prst="rect">
            <a:avLst/>
          </a:prstGeom>
          <a:solidFill>
            <a:srgbClr val="57C1D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85850" y="990600"/>
            <a:ext cx="6972215" cy="7676968"/>
            <a:chOff x="0" y="0"/>
            <a:chExt cx="9296287" cy="1023595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7278" t="0" r="12155" b="0"/>
            <a:stretch>
              <a:fillRect/>
            </a:stretch>
          </p:blipFill>
          <p:spPr>
            <a:xfrm flipH="false" flipV="false">
              <a:off x="0" y="0"/>
              <a:ext cx="9296287" cy="10235958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-5400000">
            <a:off x="16731762" y="141091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400000">
            <a:off x="15939739" y="3593303"/>
            <a:ext cx="2456682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144000" y="1312982"/>
            <a:ext cx="6787591" cy="207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7"/>
              </a:lnSpc>
              <a:spcBef>
                <a:spcPct val="0"/>
              </a:spcBef>
            </a:pPr>
            <a:r>
              <a:rPr lang="en-US" b="true" sz="8057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47412" y="6563137"/>
            <a:ext cx="8266767" cy="173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Equip financial institutions with the expertise and technological tools to manage their credit risk endeavours.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93232" y="9359413"/>
            <a:ext cx="5066068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  <a:r>
              <a:rPr lang="en-US" sz="2050" u="non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Presented By : Larana Corporate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85813" y="-158270"/>
            <a:ext cx="19659626" cy="685799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9640829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3861168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200150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5420489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9469379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8" id="8"/>
          <p:cNvSpPr/>
          <p:nvPr/>
        </p:nvSpPr>
        <p:spPr>
          <a:xfrm rot="0">
            <a:off x="13689718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0">
            <a:off x="1028700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0" id="10"/>
          <p:cNvSpPr/>
          <p:nvPr/>
        </p:nvSpPr>
        <p:spPr>
          <a:xfrm rot="0">
            <a:off x="5249039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5126492" y="1181100"/>
            <a:ext cx="8035017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Goals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3488" y="2487241"/>
            <a:ext cx="15281024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Minimize loan default rates by incorporating loan eleigibility assessment to increase customer retention of low-risk borrowers thus support finanacial health of borderline customers.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6094" y="5924529"/>
            <a:ext cx="3094794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Minimize Loan Default Rates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86433" y="5924529"/>
            <a:ext cx="3094794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Improve Loan Eligibility Assessment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06773" y="5714027"/>
            <a:ext cx="3094794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Increase Customer Retention of Low-Risk Borrowers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029561" y="5714027"/>
            <a:ext cx="3094794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Support Financial Health of Borderline Customers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6094" y="4348162"/>
            <a:ext cx="30947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499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Goals 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86433" y="4348162"/>
            <a:ext cx="30947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499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Goals 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06773" y="4348162"/>
            <a:ext cx="30947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499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Goals 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927112" y="4348162"/>
            <a:ext cx="309479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499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Goals 4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1266094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rot="0">
            <a:off x="5486433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0">
            <a:off x="9706773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0">
            <a:off x="13927112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6377677" y="92319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1028700" y="92319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155670" y="9296400"/>
            <a:ext cx="5066068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  <a:r>
              <a:rPr lang="en-US" sz="2050" u="non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Presented By : Larana Corporate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AutoShape 29" id="29"/>
          <p:cNvSpPr/>
          <p:nvPr/>
        </p:nvSpPr>
        <p:spPr>
          <a:xfrm rot="23662">
            <a:off x="13861144" y="1014412"/>
            <a:ext cx="2075766" cy="0"/>
          </a:xfrm>
          <a:prstGeom prst="line">
            <a:avLst/>
          </a:prstGeom>
          <a:ln cap="rnd" w="28575">
            <a:solidFill>
              <a:srgbClr val="FFFFFF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-10776337">
            <a:off x="2313529" y="1014413"/>
            <a:ext cx="2075766" cy="0"/>
          </a:xfrm>
          <a:prstGeom prst="line">
            <a:avLst/>
          </a:prstGeom>
          <a:ln cap="rnd" w="28575">
            <a:solidFill>
              <a:srgbClr val="FFFFFF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601285" y="0"/>
            <a:ext cx="8686715" cy="10287000"/>
            <a:chOff x="0" y="0"/>
            <a:chExt cx="11582287" cy="137160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21843" t="0" r="21843" b="0"/>
            <a:stretch>
              <a:fillRect/>
            </a:stretch>
          </p:blipFill>
          <p:spPr>
            <a:xfrm flipH="false" flipV="false">
              <a:off x="0" y="0"/>
              <a:ext cx="11582287" cy="13716000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50938" y="5466209"/>
            <a:ext cx="577806" cy="57780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50938" y="7088812"/>
            <a:ext cx="577806" cy="57780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0938" y="1152525"/>
            <a:ext cx="7593062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7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METHODOLOGY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48833" y="7031662"/>
            <a:ext cx="5210929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performance: Scikit Learn’s evaluation metrics, ROC-AUC curve</a:t>
            </a: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48833" y="5072487"/>
            <a:ext cx="5210929" cy="23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Development: Logistic Regression, Random Forest Classifier, XG Boost from Scikit Learn’s library.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550938" y="3840652"/>
            <a:ext cx="577806" cy="577806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550938" y="2379561"/>
            <a:ext cx="577806" cy="577806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2524615" y="2672209"/>
            <a:ext cx="6495167" cy="23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 Selection: Using domain knowledge selected features that were most important to the objective of the project.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524615" y="2035179"/>
            <a:ext cx="52109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Exploratory Data Analysis (EDA)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932711" y="2218304"/>
            <a:ext cx="9326589" cy="7039996"/>
          </a:xfrm>
          <a:custGeom>
            <a:avLst/>
            <a:gdLst/>
            <a:ahLst/>
            <a:cxnLst/>
            <a:rect r="r" b="b" t="t" l="l"/>
            <a:pathLst>
              <a:path h="7039996" w="9326589">
                <a:moveTo>
                  <a:pt x="0" y="0"/>
                </a:moveTo>
                <a:lnTo>
                  <a:pt x="9326589" y="0"/>
                </a:lnTo>
                <a:lnTo>
                  <a:pt x="9326589" y="7039996"/>
                </a:lnTo>
                <a:lnTo>
                  <a:pt x="0" y="7039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601" r="-8253" b="-360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05997" y="574675"/>
            <a:ext cx="11418707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4876" y="2306637"/>
            <a:ext cx="6308824" cy="623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Occupation Vs Number of Loans</a:t>
            </a:r>
          </a:p>
          <a:p>
            <a:pPr algn="just">
              <a:lnSpc>
                <a:spcPts val="4619"/>
              </a:lnSpc>
            </a:pPr>
          </a:p>
          <a:p>
            <a:pPr algn="just">
              <a:lnSpc>
                <a:spcPts val="4619"/>
              </a:lnSpc>
            </a:pP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graph show the customers grouped according to occupation and the average number of loans for each occupation.</a:t>
            </a:r>
          </a:p>
          <a:p>
            <a:pPr algn="just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33162" y="8604458"/>
            <a:ext cx="3381688" cy="0"/>
          </a:xfrm>
          <a:prstGeom prst="line">
            <a:avLst/>
          </a:prstGeom>
          <a:ln cap="rnd" w="762000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757147" y="2538881"/>
            <a:ext cx="11169788" cy="5818694"/>
          </a:xfrm>
          <a:custGeom>
            <a:avLst/>
            <a:gdLst/>
            <a:ahLst/>
            <a:cxnLst/>
            <a:rect r="r" b="b" t="t" l="l"/>
            <a:pathLst>
              <a:path h="5818694" w="11169788">
                <a:moveTo>
                  <a:pt x="0" y="0"/>
                </a:moveTo>
                <a:lnTo>
                  <a:pt x="11169788" y="0"/>
                </a:lnTo>
                <a:lnTo>
                  <a:pt x="11169788" y="5818694"/>
                </a:lnTo>
                <a:lnTo>
                  <a:pt x="0" y="5818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588" r="0" b="-1358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55670" y="9486900"/>
            <a:ext cx="5066068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  <a:r>
              <a:rPr lang="en-US" sz="2050" u="non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Presented By : Larana Corporate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4869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74235" y="479425"/>
            <a:ext cx="10779971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7025" y="2462681"/>
            <a:ext cx="4762412" cy="5761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Credit Mix counts</a:t>
            </a:r>
          </a:p>
          <a:p>
            <a:pPr algn="just">
              <a:lnSpc>
                <a:spcPts val="4059"/>
              </a:lnSpc>
            </a:pPr>
          </a:p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having a large number of customers who cannot be accounted for not being in either category most of them have a fairly stable credit behaviour.</a:t>
            </a:r>
          </a:p>
          <a:p>
            <a:pPr algn="just">
              <a:lnSpc>
                <a:spcPts val="41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60438" y="8290900"/>
            <a:ext cx="2927136" cy="56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2"/>
              </a:lnSpc>
            </a:pPr>
            <a:r>
              <a:rPr lang="en-US" b="true" sz="3294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View More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2777" y="134522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01162" y="253472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5376337">
            <a:off x="16326925" y="333712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376337">
            <a:off x="-114691" y="4526630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10095" y="1761005"/>
            <a:ext cx="8453134" cy="7456327"/>
          </a:xfrm>
          <a:custGeom>
            <a:avLst/>
            <a:gdLst/>
            <a:ahLst/>
            <a:cxnLst/>
            <a:rect r="r" b="b" t="t" l="l"/>
            <a:pathLst>
              <a:path h="7456327" w="8453134">
                <a:moveTo>
                  <a:pt x="0" y="0"/>
                </a:moveTo>
                <a:lnTo>
                  <a:pt x="8453134" y="0"/>
                </a:lnTo>
                <a:lnTo>
                  <a:pt x="8453134" y="7456327"/>
                </a:lnTo>
                <a:lnTo>
                  <a:pt x="0" y="74563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0" t="0" r="-4790" b="-377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24915" y="471955"/>
            <a:ext cx="1283817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KEY INSIGHTS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55670" y="9486900"/>
            <a:ext cx="5066068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  <a:r>
              <a:rPr lang="en-US" sz="2050" u="non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Presented By : Larana Corporate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4869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00723" y="1684805"/>
            <a:ext cx="6321015" cy="752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Particular features contributed immensely to why a customer is most likely to be categorised as Standard, Poor or Good:</a:t>
            </a:r>
          </a:p>
          <a:p>
            <a:pPr algn="ctr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Outstanding debt</a:t>
            </a:r>
          </a:p>
          <a:p>
            <a:pPr algn="ctr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Credit_Mix</a:t>
            </a:r>
          </a:p>
          <a:p>
            <a:pPr algn="ctr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Credit_History</a:t>
            </a:r>
          </a:p>
          <a:p>
            <a:pPr algn="ctr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Monthly_balance</a:t>
            </a:r>
          </a:p>
          <a:p>
            <a:pPr algn="ctr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Annual_Income</a:t>
            </a:r>
          </a:p>
          <a:p>
            <a:pPr algn="ctr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708743" y="5143500"/>
            <a:ext cx="16579257" cy="23812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7452490" y="4882553"/>
            <a:ext cx="474268" cy="0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11175592" y="5404447"/>
            <a:ext cx="474268" cy="0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-5400000">
            <a:off x="15374944" y="4882553"/>
            <a:ext cx="474268" cy="0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2155670" y="9486900"/>
            <a:ext cx="5066068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  <a:r>
              <a:rPr lang="en-US" sz="2050" u="non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Presented By : Larana Corporate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4869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85231" y="193507"/>
            <a:ext cx="8720081" cy="83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b="true" sz="6256">
                <a:solidFill>
                  <a:srgbClr val="D23369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34041" y="1500387"/>
            <a:ext cx="5746851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Introduce automated reminders for due dates and suggest early payment incentives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45271" y="7031335"/>
            <a:ext cx="4334909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 loyalty programs that reward long-term, responsible credit behavior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20811" y="1500387"/>
            <a:ext cx="4334909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Offer financial planning resources to help customers manage their monthly cash flow effectively.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29827" y="4022440"/>
            <a:ext cx="6371182" cy="50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b="true" sz="3870">
                <a:solidFill>
                  <a:srgbClr val="2A399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DEBT  MANAGEMENT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169665" y="3961172"/>
            <a:ext cx="4586055" cy="50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b="true" sz="3870">
                <a:solidFill>
                  <a:srgbClr val="2A399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CREDIT  MIX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21837" y="5928708"/>
            <a:ext cx="5158343" cy="50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b="true" sz="3870">
                <a:solidFill>
                  <a:srgbClr val="2A399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CREDIT HISTORY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4157853" y="5167312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849123" y="5928708"/>
            <a:ext cx="5840501" cy="50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b="true" sz="3870">
                <a:solidFill>
                  <a:srgbClr val="2A399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MONTHLY BALANCE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62372" y="7036657"/>
            <a:ext cx="5227251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Offer financial planning resources to help customers manage their monthly cash flow effectively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2777" y="134522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01162" y="253472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5376337">
            <a:off x="16326925" y="333712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376337">
            <a:off x="-114691" y="4526630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548907" y="3566958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548907" y="6515759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9396184" y="3566958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10" id="10"/>
          <p:cNvSpPr/>
          <p:nvPr/>
        </p:nvSpPr>
        <p:spPr>
          <a:xfrm rot="0">
            <a:off x="9396184" y="6515759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11" id="11"/>
          <p:cNvSpPr/>
          <p:nvPr/>
        </p:nvSpPr>
        <p:spPr>
          <a:xfrm rot="0">
            <a:off x="1418053" y="3445811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2" id="12"/>
          <p:cNvSpPr/>
          <p:nvPr/>
        </p:nvSpPr>
        <p:spPr>
          <a:xfrm rot="0">
            <a:off x="1418053" y="6394612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3" id="13"/>
          <p:cNvSpPr/>
          <p:nvPr/>
        </p:nvSpPr>
        <p:spPr>
          <a:xfrm rot="0">
            <a:off x="9265329" y="3445811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4" id="14"/>
          <p:cNvSpPr/>
          <p:nvPr/>
        </p:nvSpPr>
        <p:spPr>
          <a:xfrm rot="0">
            <a:off x="9265329" y="6394612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TextBox 15" id="15"/>
          <p:cNvSpPr txBox="true"/>
          <p:nvPr/>
        </p:nvSpPr>
        <p:spPr>
          <a:xfrm rot="0">
            <a:off x="2724915" y="1181100"/>
            <a:ext cx="1283817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NEXT STEPS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55670" y="9486900"/>
            <a:ext cx="5066068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  <a:r>
              <a:rPr lang="en-US" sz="2050" u="non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Presented By : Larana Corporate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94869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41401" y="4838765"/>
            <a:ext cx="6852475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Launch educational initiatives to teach customers how these factors influence their credit scores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58907" y="3570975"/>
            <a:ext cx="6217463" cy="61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Financial Literacy Programs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62890" y="4834487"/>
            <a:ext cx="6799557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Offer free credit score tracking and reports to help customers stay informed and make proactive adjustments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96245" y="3570975"/>
            <a:ext cx="6332849" cy="1235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Regular Credit Score Monitoring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41401" y="7763754"/>
            <a:ext cx="6852475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magazine is a periodical publication, which can either be printed or published electronically.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58907" y="6807377"/>
            <a:ext cx="6217463" cy="61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Monitor</a:t>
            </a:r>
            <a:r>
              <a:rPr lang="en-US" b="true" sz="3500" u="non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finances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20583" y="7763754"/>
            <a:ext cx="6799557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Provide personalized guidance based on individual financial profiles.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11630" y="6816901"/>
            <a:ext cx="6217463" cy="61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Proactive Customer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DAGXqUamAMc</dc:identifier>
  <dcterms:modified xsi:type="dcterms:W3CDTF">2011-08-01T06:04:30Z</dcterms:modified>
  <cp:revision>1</cp:revision>
  <dc:title>Blue Modern Simple Corporate Presentation</dc:title>
</cp:coreProperties>
</file>