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Open Sans Bold" panose="020B0604020202020204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  <p:embeddedFont>
      <p:font typeface="Times New Roman Medium" panose="020B0604020202020204" charset="0"/>
      <p:regular r:id="rId24"/>
    </p:embeddedFont>
    <p:embeddedFont>
      <p:font typeface="Times New Roman Semi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 Liya" userId="f508a92a5dc57842" providerId="LiveId" clId="{A8F3CDED-A755-4D4B-B8C7-94DCC64EABFB}"/>
    <pc:docChg chg="undo custSel modSld">
      <pc:chgData name="Liya Liya" userId="f508a92a5dc57842" providerId="LiveId" clId="{A8F3CDED-A755-4D4B-B8C7-94DCC64EABFB}" dt="2024-07-04T04:35:36.561" v="33" actId="2710"/>
      <pc:docMkLst>
        <pc:docMk/>
      </pc:docMkLst>
      <pc:sldChg chg="modSp mod">
        <pc:chgData name="Liya Liya" userId="f508a92a5dc57842" providerId="LiveId" clId="{A8F3CDED-A755-4D4B-B8C7-94DCC64EABFB}" dt="2024-07-04T04:28:38.488" v="15" actId="20577"/>
        <pc:sldMkLst>
          <pc:docMk/>
          <pc:sldMk cId="0" sldId="257"/>
        </pc:sldMkLst>
        <pc:spChg chg="mod">
          <ac:chgData name="Liya Liya" userId="f508a92a5dc57842" providerId="LiveId" clId="{A8F3CDED-A755-4D4B-B8C7-94DCC64EABFB}" dt="2024-07-04T04:28:38.488" v="1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Liya Liya" userId="f508a92a5dc57842" providerId="LiveId" clId="{A8F3CDED-A755-4D4B-B8C7-94DCC64EABFB}" dt="2024-07-04T04:30:56.807" v="22" actId="14100"/>
        <pc:sldMkLst>
          <pc:docMk/>
          <pc:sldMk cId="0" sldId="264"/>
        </pc:sldMkLst>
        <pc:spChg chg="mod">
          <ac:chgData name="Liya Liya" userId="f508a92a5dc57842" providerId="LiveId" clId="{A8F3CDED-A755-4D4B-B8C7-94DCC64EABFB}" dt="2024-07-04T04:30:56.807" v="22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Liya Liya" userId="f508a92a5dc57842" providerId="LiveId" clId="{A8F3CDED-A755-4D4B-B8C7-94DCC64EABFB}" dt="2024-07-04T04:29:39.913" v="17"/>
          <ac:spMkLst>
            <pc:docMk/>
            <pc:sldMk cId="0" sldId="264"/>
            <ac:spMk id="3" creationId="{00000000-0000-0000-0000-000000000000}"/>
          </ac:spMkLst>
        </pc:spChg>
        <pc:spChg chg="mod">
          <ac:chgData name="Liya Liya" userId="f508a92a5dc57842" providerId="LiveId" clId="{A8F3CDED-A755-4D4B-B8C7-94DCC64EABFB}" dt="2024-07-04T04:30:26.561" v="19" actId="1038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Liya Liya" userId="f508a92a5dc57842" providerId="LiveId" clId="{A8F3CDED-A755-4D4B-B8C7-94DCC64EABFB}" dt="2024-07-04T04:35:36.561" v="33" actId="2710"/>
        <pc:sldMkLst>
          <pc:docMk/>
          <pc:sldMk cId="0" sldId="265"/>
        </pc:sldMkLst>
        <pc:spChg chg="mod">
          <ac:chgData name="Liya Liya" userId="f508a92a5dc57842" providerId="LiveId" clId="{A8F3CDED-A755-4D4B-B8C7-94DCC64EABFB}" dt="2024-07-04T04:35:36.561" v="33" actId="2710"/>
          <ac:spMkLst>
            <pc:docMk/>
            <pc:sldMk cId="0" sldId="265"/>
            <ac:spMk id="2" creationId="{00000000-0000-0000-0000-000000000000}"/>
          </ac:spMkLst>
        </pc:spChg>
        <pc:spChg chg="mod">
          <ac:chgData name="Liya Liya" userId="f508a92a5dc57842" providerId="LiveId" clId="{A8F3CDED-A755-4D4B-B8C7-94DCC64EABFB}" dt="2024-07-04T04:27:55.537" v="14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Liya Liya" userId="f508a92a5dc57842" providerId="LiveId" clId="{A8F3CDED-A755-4D4B-B8C7-94DCC64EABFB}" dt="2024-07-04T04:34:36.842" v="31" actId="2710"/>
        <pc:sldMkLst>
          <pc:docMk/>
          <pc:sldMk cId="0" sldId="271"/>
        </pc:sldMkLst>
        <pc:spChg chg="mod">
          <ac:chgData name="Liya Liya" userId="f508a92a5dc57842" providerId="LiveId" clId="{A8F3CDED-A755-4D4B-B8C7-94DCC64EABFB}" dt="2024-07-04T04:34:36.842" v="31" actId="2710"/>
          <ac:spMkLst>
            <pc:docMk/>
            <pc:sldMk cId="0" sldId="27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AA-DrowsyDriving-Nov2014" TargetMode="External"/><Relationship Id="rId2" Type="http://schemas.openxmlformats.org/officeDocument/2006/relationships/hyperlink" Target="https://doi.org/10.26719/emhj.22.05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t.ly/Haar_Cascade_Classifi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39/ssrn.3645864" TargetMode="External"/><Relationship Id="rId2" Type="http://schemas.openxmlformats.org/officeDocument/2006/relationships/hyperlink" Target="https://doi.org/10.1088/1742-6596/1153/1/01204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30534/ijatcse/2020/20092202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3577" y="2282265"/>
            <a:ext cx="15020845" cy="2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16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DRIVER DROWSINESS DETECTION &amp;</a:t>
            </a:r>
          </a:p>
          <a:p>
            <a:pPr algn="ctr">
              <a:lnSpc>
                <a:spcPts val="8400"/>
              </a:lnSpc>
            </a:pPr>
            <a:r>
              <a:rPr lang="en-US" sz="6000" spc="16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RESPONSE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96060" y="6465773"/>
            <a:ext cx="3950057" cy="178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Guided by: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     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Soumya M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(Asst.Professor,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Dept of CSE, SCTCE)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90016" y="6456248"/>
            <a:ext cx="3703169" cy="232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Members: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      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Liyana J (238)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Praful George (249)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Rosh Cherian (256)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28723" y="10477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915" y="9248775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79501"/>
            <a:ext cx="16497300" cy="2238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Performance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system shall have low latency in detecting and responding to drowsiness, with a maximum delay of 1 second.</a:t>
            </a:r>
          </a:p>
          <a:p>
            <a:pPr algn="l">
              <a:lnSpc>
                <a:spcPct val="150000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Reliability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system shall operate reliably under varying lighting conditions and for users wearing glasses or contact lenses.</a:t>
            </a:r>
          </a:p>
          <a:p>
            <a:pPr algn="l">
              <a:lnSpc>
                <a:spcPct val="150000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system architecture shall be designed to accommodate future enhancements or integrations.</a:t>
            </a:r>
          </a:p>
          <a:p>
            <a:pPr algn="l">
              <a:lnSpc>
                <a:spcPct val="150000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Usability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interface shall be intuitive and easy to understand for drivers of varying technical expertise.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22969"/>
            <a:ext cx="6819900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Non-Functional Requirements: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270510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923925"/>
            <a:ext cx="10362884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REQUIREMENTS SPECIFICATION (Cont..)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3932129" y="7117441"/>
            <a:ext cx="2773985" cy="638959"/>
            <a:chOff x="0" y="0"/>
            <a:chExt cx="730597" cy="1682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30597" cy="168285"/>
            </a:xfrm>
            <a:custGeom>
              <a:avLst/>
              <a:gdLst/>
              <a:ahLst/>
              <a:cxnLst/>
              <a:rect l="l" t="t" r="r" b="b"/>
              <a:pathLst>
                <a:path w="730597" h="168285">
                  <a:moveTo>
                    <a:pt x="0" y="0"/>
                  </a:moveTo>
                  <a:lnTo>
                    <a:pt x="730597" y="0"/>
                  </a:lnTo>
                  <a:lnTo>
                    <a:pt x="730597" y="168285"/>
                  </a:lnTo>
                  <a:lnTo>
                    <a:pt x="0" y="168285"/>
                  </a:lnTo>
                  <a:close/>
                </a:path>
              </a:pathLst>
            </a:custGeom>
            <a:solidFill>
              <a:srgbClr val="FAFCF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14300"/>
              <a:ext cx="730597" cy="282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17087" y="3143252"/>
            <a:ext cx="12354717" cy="6626340"/>
          </a:xfrm>
          <a:custGeom>
            <a:avLst/>
            <a:gdLst/>
            <a:ahLst/>
            <a:cxnLst/>
            <a:rect l="l" t="t" r="r" b="b"/>
            <a:pathLst>
              <a:path w="12354717" h="6626340">
                <a:moveTo>
                  <a:pt x="0" y="0"/>
                </a:moveTo>
                <a:lnTo>
                  <a:pt x="12354718" y="0"/>
                </a:lnTo>
                <a:lnTo>
                  <a:pt x="12354718" y="6626339"/>
                </a:lnTo>
                <a:lnTo>
                  <a:pt x="0" y="66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23" y="2466977"/>
            <a:ext cx="4290399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Dataflow Diagram: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4875"/>
            <a:ext cx="1293149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 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55490" y="2188037"/>
            <a:ext cx="4609405" cy="7287596"/>
          </a:xfrm>
          <a:custGeom>
            <a:avLst/>
            <a:gdLst/>
            <a:ahLst/>
            <a:cxnLst/>
            <a:rect l="l" t="t" r="r" b="b"/>
            <a:pathLst>
              <a:path w="4609405" h="7287596">
                <a:moveTo>
                  <a:pt x="0" y="0"/>
                </a:moveTo>
                <a:lnTo>
                  <a:pt x="4609405" y="0"/>
                </a:lnTo>
                <a:lnTo>
                  <a:pt x="4609405" y="7287596"/>
                </a:lnTo>
                <a:lnTo>
                  <a:pt x="0" y="7287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3" y="2236919"/>
            <a:ext cx="8036222" cy="568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Eye Tracking Module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captures and analyzes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video for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eye movements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Signals Arduino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eye closure exceeds 3 seconds.</a:t>
            </a:r>
          </a:p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triggers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buzzer for alerts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5 seconds.</a:t>
            </a:r>
          </a:p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requests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Twilio API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location if over 10 seconds for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alert messages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Eye Tracking Module and Arduino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exchange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data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integrates with Twilio API for alerts.</a:t>
            </a:r>
          </a:p>
          <a:p>
            <a:pPr marL="603754" lvl="1" indent="-301877" algn="just">
              <a:lnSpc>
                <a:spcPts val="4082"/>
              </a:lnSpc>
              <a:buFont typeface="Arial"/>
              <a:buChar char="•"/>
            </a:pP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GPS module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 with Arduino for </a:t>
            </a:r>
            <a:r>
              <a:rPr lang="en-US" sz="279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current location</a:t>
            </a:r>
            <a:r>
              <a:rPr lang="en-US" sz="27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alerts.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160001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 DESIGN (Cont..)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28891"/>
            <a:ext cx="13895706" cy="674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OpenCV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captures real-time video from the camera, while the Haar Cascade Algorithm detects eyes using facial landmarks and the eye aspect ratio.</a:t>
            </a:r>
          </a:p>
          <a:p>
            <a:pPr marL="539749" lvl="1" indent="-269875" algn="just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Python Program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analyzes the eye closure duration to detect drowsiness.</a:t>
            </a:r>
          </a:p>
          <a:p>
            <a:pPr marL="539749" lvl="1" indent="-269875" algn="just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drowsiness is detected, the Python Program initiates the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alerting mechanism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the Arduino Module, which triggers physical alerts such as buzzer sounds.</a:t>
            </a:r>
          </a:p>
          <a:p>
            <a:pPr marL="539749" lvl="1" indent="-269875" algn="just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GPS Module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retrieves the current location and transmits the location details to the Python Program.</a:t>
            </a:r>
          </a:p>
          <a:p>
            <a:pPr marL="539749" lvl="1" indent="-269875" algn="just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Python Program evaluates drowsiness constraints and, if they are met, forwards the location details to the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Twilio API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trigger emergency alerts.</a:t>
            </a:r>
          </a:p>
          <a:p>
            <a:pPr marL="539749" lvl="1" indent="-269875" algn="just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Twilio API processes the location data from the Python Program and sends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emergency messages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preassigned contacts.</a:t>
            </a:r>
          </a:p>
          <a:p>
            <a:pPr algn="just">
              <a:lnSpc>
                <a:spcPts val="4499"/>
              </a:lnSpc>
            </a:pPr>
            <a:endParaRPr lang="en-US" sz="2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904875"/>
            <a:ext cx="160001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 DESIGN (Cont..)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042247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719058"/>
            <a:ext cx="5005544" cy="4295240"/>
            <a:chOff x="0" y="0"/>
            <a:chExt cx="6674058" cy="57269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74058" cy="4344849"/>
            </a:xfrm>
            <a:custGeom>
              <a:avLst/>
              <a:gdLst/>
              <a:ahLst/>
              <a:cxnLst/>
              <a:rect l="l" t="t" r="r" b="b"/>
              <a:pathLst>
                <a:path w="6674058" h="4344849">
                  <a:moveTo>
                    <a:pt x="0" y="0"/>
                  </a:moveTo>
                  <a:lnTo>
                    <a:pt x="6674058" y="0"/>
                  </a:lnTo>
                  <a:lnTo>
                    <a:pt x="6674058" y="4344849"/>
                  </a:lnTo>
                  <a:lnTo>
                    <a:pt x="0" y="4344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4935" r="-19154" b="-41782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4503553"/>
              <a:ext cx="4793627" cy="1223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Eye detection utilizing</a:t>
              </a:r>
            </a:p>
            <a:p>
              <a:pPr algn="l">
                <a:lnSpc>
                  <a:spcPts val="364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OpenCV.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2719058"/>
            <a:ext cx="5474750" cy="4752440"/>
            <a:chOff x="0" y="0"/>
            <a:chExt cx="7299667" cy="63365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299667" cy="4344849"/>
            </a:xfrm>
            <a:custGeom>
              <a:avLst/>
              <a:gdLst/>
              <a:ahLst/>
              <a:cxnLst/>
              <a:rect l="l" t="t" r="r" b="b"/>
              <a:pathLst>
                <a:path w="7299667" h="4344849">
                  <a:moveTo>
                    <a:pt x="0" y="0"/>
                  </a:moveTo>
                  <a:lnTo>
                    <a:pt x="7299667" y="0"/>
                  </a:lnTo>
                  <a:lnTo>
                    <a:pt x="7299667" y="4344849"/>
                  </a:lnTo>
                  <a:lnTo>
                    <a:pt x="0" y="4344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77442" b="-3471"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4503553"/>
              <a:ext cx="7299667" cy="1833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Detection of closed eyes triggers an alert mechanism upon reaching the specified time limit.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649497"/>
            <a:ext cx="3389090" cy="5070555"/>
            <a:chOff x="0" y="0"/>
            <a:chExt cx="4518787" cy="67607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8787" cy="5509616"/>
            </a:xfrm>
            <a:custGeom>
              <a:avLst/>
              <a:gdLst/>
              <a:ahLst/>
              <a:cxnLst/>
              <a:rect l="l" t="t" r="r" b="b"/>
              <a:pathLst>
                <a:path w="4518787" h="5509616">
                  <a:moveTo>
                    <a:pt x="0" y="0"/>
                  </a:moveTo>
                  <a:lnTo>
                    <a:pt x="4518787" y="0"/>
                  </a:lnTo>
                  <a:lnTo>
                    <a:pt x="4518787" y="5509616"/>
                  </a:lnTo>
                  <a:lnTo>
                    <a:pt x="0" y="5509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34" r="-2334" b="-85779"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0" y="5537307"/>
              <a:ext cx="4518787" cy="1223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Receipt of alert messages by emergency contacts.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911738"/>
            <a:ext cx="3193127" cy="3808315"/>
            <a:chOff x="0" y="0"/>
            <a:chExt cx="4257502" cy="50777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57502" cy="3712783"/>
            </a:xfrm>
            <a:custGeom>
              <a:avLst/>
              <a:gdLst/>
              <a:ahLst/>
              <a:cxnLst/>
              <a:rect l="l" t="t" r="r" b="b"/>
              <a:pathLst>
                <a:path w="4257502" h="3712783">
                  <a:moveTo>
                    <a:pt x="0" y="0"/>
                  </a:moveTo>
                  <a:lnTo>
                    <a:pt x="4257502" y="0"/>
                  </a:lnTo>
                  <a:lnTo>
                    <a:pt x="4257502" y="3712783"/>
                  </a:lnTo>
                  <a:lnTo>
                    <a:pt x="0" y="3712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0784" b="-33031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3854320"/>
              <a:ext cx="4257502" cy="1223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9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Activation of the alert mechanism.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312150"/>
            <a:ext cx="16230600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successfully detected drowsiness in real-time by analyzing eye closure duration and activated alerts and emergency procedures, including controlled vehicle stopping and alert messages with the vehicle's location.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04875"/>
            <a:ext cx="1042247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 (Cont..)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9175" y="2941626"/>
            <a:ext cx="15860111" cy="307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DDDRS project </a:t>
            </a: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aimed to enhance road safety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detecting and alerting drowsy drivers in real-time, using technologies like OpenCV, Python, Arduino, and Twilio. </a:t>
            </a:r>
          </a:p>
          <a:p>
            <a:pPr marL="269874" lvl="1" algn="l"/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9749" lvl="1" indent="-269875" algn="l"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accurately detected drowsiness through eye movement analysis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promptly </a:t>
            </a: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alerting drivers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initiating emergency procedures. It has the potential to reduce accidents caused by drowsy driving significantly.</a:t>
            </a:r>
          </a:p>
          <a:p>
            <a:pPr marL="539749" lvl="1" indent="-269875" algn="l">
              <a:buFont typeface="Arial"/>
              <a:buChar char="•"/>
            </a:pPr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9749" lvl="1" indent="-269875" algn="l"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uture research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could focus on </a:t>
            </a: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reinforcement learning algorithms and hybrid control strategies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enhance the system further.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9175" y="904875"/>
            <a:ext cx="1042247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44698"/>
            <a:ext cx="16230600" cy="503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Shehzad Saleem, “Risk assessment of road traffic accidents related to sleepiness during driving: a systematic review”,  Department of Community Medicine, King Edward Medical University, India,  2022</a:t>
            </a:r>
          </a:p>
          <a:p>
            <a:pPr algn="just">
              <a:lnSpc>
                <a:spcPts val="3649"/>
              </a:lnSpc>
            </a:pPr>
            <a:r>
              <a:rPr lang="en-US" sz="2499" dirty="0"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https://doi.org/10.26719/emhj.22.055</a:t>
            </a:r>
            <a:endParaRPr lang="en-US" sz="249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649"/>
              </a:lnSpc>
            </a:pPr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Brian C.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Tefft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“Prevalence of Motor Vehicle Crashes Involving Drowsy Drivers, United States, 2009 – 2013”. AAA Foundation for Traffic Safety, USA,2014</a:t>
            </a:r>
          </a:p>
          <a:p>
            <a:pPr algn="just">
              <a:lnSpc>
                <a:spcPts val="3649"/>
              </a:lnSpc>
            </a:pPr>
            <a:r>
              <a:rPr lang="en-US" sz="2499" dirty="0"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https://tinyurl.com/AAA-DrowsyDriving-Nov2014</a:t>
            </a:r>
            <a:endParaRPr lang="en-US" sz="249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649"/>
              </a:lnSpc>
            </a:pPr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 Padilla, C. F. F. Costa Filho and M. G. F. Costa, “Evaluation of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Haar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Cascade Classifiers Designed for Face Detection”, International Journal of Computer, Electrical, Automation, Control and Information Engineering Vol:6, No:4, 2012</a:t>
            </a:r>
          </a:p>
          <a:p>
            <a:pPr algn="just">
              <a:lnSpc>
                <a:spcPts val="3649"/>
              </a:lnSpc>
            </a:pPr>
            <a:r>
              <a:rPr lang="en-US" sz="2499" dirty="0"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https://bit.ly/Haar_Cascade_Classifiers</a:t>
            </a:r>
            <a:endParaRPr lang="en-US" sz="249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42247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36547"/>
            <a:ext cx="16230600" cy="643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Hendra, Danang Kurniawan, Riza Vina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Chrismiantari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Trio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Pambudi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Utomo,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Nuryani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Nuryani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“Drowsiness detection using heart rate variability analysis based on microcontroller unit”, Journal of Physics: Conference Series, Indonesia,2019</a:t>
            </a:r>
          </a:p>
          <a:p>
            <a:pPr algn="l">
              <a:lnSpc>
                <a:spcPts val="3649"/>
              </a:lnSpc>
            </a:pPr>
            <a:r>
              <a:rPr lang="en-US" sz="2499" dirty="0"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https://doi.org/10.1088/1742-6596/1153/1/012047</a:t>
            </a:r>
            <a:endParaRPr lang="en-US" sz="249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49"/>
              </a:lnSpc>
            </a:pPr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Pratiksha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Kolpe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Pratibha Kadam, Usama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Mashayak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"Drowsiness Detection and Warning System Using Python", International Conference on Communication and Information Processing, India, 2020</a:t>
            </a:r>
          </a:p>
          <a:p>
            <a:pPr algn="l">
              <a:lnSpc>
                <a:spcPts val="3649"/>
              </a:lnSpc>
            </a:pPr>
            <a:r>
              <a:rPr lang="en-US" sz="2499" dirty="0"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https://doi.org/10.2139/ssrn.3645864</a:t>
            </a:r>
            <a:endParaRPr lang="en-US" sz="249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49"/>
              </a:lnSpc>
            </a:pPr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Jennalyn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N. Mindoro, Cherry D.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Casuat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Alvin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Sarraga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Alon, Mon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Arjay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F. </a:t>
            </a:r>
            <a:r>
              <a:rPr lang="en-US" sz="2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Malbog</a:t>
            </a: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Julie Ann B. Susa, "Drowsy or Not? Early Drowsiness Detection utilizing Arduino Based on Electroencephalogram (EEG) Neuro-Signal", International Journal of Advanced Trends in Computer Science and Engineering, Volume 9 No.2, Philippines,2020</a:t>
            </a:r>
          </a:p>
          <a:p>
            <a:pPr algn="l">
              <a:lnSpc>
                <a:spcPts val="3649"/>
              </a:lnSpc>
            </a:pPr>
            <a:r>
              <a:rPr lang="en-US" sz="2499" dirty="0"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https://doi.org/10.30534/ijatcse/2020/200922020</a:t>
            </a:r>
            <a:endParaRPr lang="en-US" sz="249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49"/>
              </a:lnSpc>
            </a:pPr>
            <a:endParaRPr lang="en-US" sz="2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42247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 (Cont..)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2020" y="4352925"/>
            <a:ext cx="7283961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508"/>
              </a:lnSpc>
            </a:pPr>
            <a:r>
              <a:rPr lang="en-US" sz="1042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23" y="1492149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915" y="8771457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9129" y="2506871"/>
            <a:ext cx="8512638" cy="498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 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 Specification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 Design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539749" lvl="1" indent="-269875" algn="l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90575"/>
            <a:ext cx="4759730" cy="98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90575"/>
            <a:ext cx="8512433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Semi-Bold"/>
                <a:ea typeface="Times New Roman Semi-Bold"/>
                <a:cs typeface="Times New Roman Semi-Bold"/>
                <a:sym typeface="Times New Roman Semi-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260830"/>
            <a:ext cx="16230600" cy="231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 aim of this project is to develop a Driver Drowsiness Detection and Response System (DDDRS) by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monitoring eye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movement.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computer vision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continuously track driver eye movements in real-time.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immediately identifies signs of drowsiness, providing timely alerts to maintain driver attentiveness and prevent potential accidents.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32151"/>
            <a:ext cx="16230600" cy="277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Risk assessment of road traffic accidents related to sleepiness during driving: a systematic review, Shehzad Saleem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review aims to assess the relationship between sleepiness during driving and road traffic accidents.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significant proportion of accidents worldwide is caused by driver drowsiness.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a minimum of six hours of sleep daily is essential to reduce the risk of drowsiness-related accidents.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Concludes that to address drowsy driving accidents, it is vital to have a system that monitors drivers' sleep patterns and tracks their driving hours.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23" y="5611011"/>
            <a:ext cx="16230600" cy="368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Prevalence of Motor Vehicle Crashes Involving Drowsy Drivers, United States, 2009 – 2013 , Brian C. Tefft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study conducted by the AAA Foundation for Traffic Safety discovered that in the years 1999-2008, 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- 13% of crashes resulting in hospitalization involved a drowsy driver.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- 17% of fatal crashes involved a drowsy driver.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- 7% of all crashes involved a drowsy driver.   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National Highway Traffic Safety Administration (NHTSA), 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 approximately 228,000 crashes involve a drowsy driver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 resulting in 109,000 injuries and 6,400 fatal crashes annually.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90575"/>
            <a:ext cx="883950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63825"/>
            <a:ext cx="16230600" cy="277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Drowsiness Detection and Warning System Using Python, Pratiksha Kolpe, Pratibha Kadam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presents the development of a drowsiness detection and warning system using Python.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utilizes OpenCV for eye detection, extracting 68-face-landmarks from live input video captured by a webcam.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eye blinking ratio is calculated using Euclidean eye aspect ratio, which determines whether the eyes are open or closed.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568950"/>
            <a:ext cx="16230600" cy="368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Drowsy or Not? Early Drowsiness Detection utilizing Arduino Based on Electroencephalogram (EEG) Neuro-Signal, Jennalyn N. Mindoro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 wireless and wearable Electroencephalogram (EEG) tool with an effective prediction model enabled the development of a driver sleepiness prediction system.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introduces a wearable EEG tool designed to automatically assess the driver's mental state.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experimental setup involving 10 participants incorporated an alarm system activated by brain activity fluctuations, facilitated by an Arduino module. A label of 1 indicates drowsy, while 0 indicates attentive states, achieving an accuracy of 93.33%.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90575"/>
            <a:ext cx="11242553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 (Cont..)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32151"/>
            <a:ext cx="16230600" cy="186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Evaluation of Haar Cascade Classifiers Designed for Face Detection, R. Padilla, C. F. F. Costa Filho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features within the human face can be utilized by vision-based automated systems for identification and recognition purposes.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 commonly employ the Viola-Jones framework to detect faces and objects within images.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654550"/>
            <a:ext cx="16230600" cy="414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 Drowsiness detection using heart rate variability analysis based on microcontroller unit”, Muhammad Hendra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article discusses the use of heart rate variability (HRV) analysis for detecting drowsiness in drivers, employing a microcontroller unit.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HRV, which is derived from electrocardiogram intervals, reflects changes that occur during drowsiness, fatigue, and stress.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AD8232 module captures the electrocardiogram signal, which is processed within the microcontroller unit. Electrocardiogram data is recorded during simulated driving.</a:t>
            </a:r>
          </a:p>
          <a:p>
            <a:pPr marL="539749" lvl="1" indent="-269875" algn="l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HRV features are extracted, and a radial basis function neural network is used to classify between drowsy and normal states with an accuracy of 79.26%.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790575"/>
            <a:ext cx="11242553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 (Cont..)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13534"/>
            <a:ext cx="15880708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absence of reliable, real-time systems to detect and prevent driver drowsiness is a major challenge, leading to a high rate of road accidents.There lacks a dependable system for preventing road accidents.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42247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202150"/>
            <a:ext cx="16111137" cy="140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DDDRS employs cutting-edge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live eye tracking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drowsiness instantly,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alerting the driver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LEDs and buzzers.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Integrated GPS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enables automatic </a:t>
            </a: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emergency messaging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enhancing road safety by preventing drowsy driving accidents.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32238"/>
            <a:ext cx="8849920" cy="231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Program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Twilio API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and NEO-6M GPS Module</a:t>
            </a:r>
          </a:p>
          <a:p>
            <a:pPr marL="539749" lvl="1" indent="-269875" algn="just">
              <a:lnSpc>
                <a:spcPts val="3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8677801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STACK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23" y="1962150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27381"/>
            <a:ext cx="5753100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Functional Requirements: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8163" y="2952018"/>
            <a:ext cx="16111137" cy="1344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Eye Tracking Interface</a:t>
            </a:r>
          </a:p>
          <a:p>
            <a:pPr algn="l">
              <a:lnSpc>
                <a:spcPts val="3649"/>
              </a:lnSpc>
            </a:pPr>
            <a:r>
              <a:rPr lang="en-US" sz="2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interface utilizes computer vision technology to monitor the driver's eye movements consistently. It captures input data through a camera and analyzes it to detect signs of driver drowsiness.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8163" y="4613275"/>
            <a:ext cx="16111137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Alert Mechanism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detecting signs of drowsiness, the system activates alerts, comprising LED indicators and audible warnings.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8163" y="5817332"/>
            <a:ext cx="16111137" cy="140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Emergency Message</a:t>
            </a:r>
          </a:p>
          <a:p>
            <a:pPr algn="l">
              <a:lnSpc>
                <a:spcPts val="364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system surpasses the designated time limit threshold, it triggers an emergency message to preassigned emergency contacts.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23" y="1876425"/>
            <a:ext cx="160001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923925"/>
            <a:ext cx="1623060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REQUIREMENTS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1631</Words>
  <Application>Microsoft Office PowerPoint</Application>
  <PresentationFormat>Custom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Times New Roman Medium</vt:lpstr>
      <vt:lpstr>Times New Roman Bold</vt:lpstr>
      <vt:lpstr>Calibri</vt:lpstr>
      <vt:lpstr>Open Sans Bold</vt:lpstr>
      <vt:lpstr>Arial</vt:lpstr>
      <vt:lpstr>Times New Roman</vt:lpstr>
      <vt:lpstr>Times New Roman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final ppt</dc:title>
  <cp:lastModifiedBy>Liya Liya</cp:lastModifiedBy>
  <cp:revision>2</cp:revision>
  <dcterms:created xsi:type="dcterms:W3CDTF">2006-08-16T00:00:00Z</dcterms:created>
  <dcterms:modified xsi:type="dcterms:W3CDTF">2024-07-04T04:36:33Z</dcterms:modified>
  <dc:identifier>DAGEnRJSa5A</dc:identifier>
</cp:coreProperties>
</file>