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Merriweather Light" panose="00000400000000000000" pitchFamily="2" charset="0"/>
      <p:regular r:id="rId31"/>
      <p:bold r:id="rId32"/>
      <p:italic r:id="rId33"/>
      <p:boldItalic r:id="rId34"/>
    </p:embeddedFont>
    <p:embeddedFont>
      <p:font typeface="Merriweather Sans" pitchFamily="2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Nunito Sans" pitchFamily="2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7ff3ab599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7ff3ab599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b292a6a24b_4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b292a6a24b_4_14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f34c8dc7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f34c8dc717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ff3ab5996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7ff3ab5996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7ff3ab5996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7ff3ab5996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7ff3ab5996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7ff3ab5996_0_13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7ff3ab599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7ff3ab5996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292a6a24b_4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292a6a24b_4_14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292a6a24b_4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292a6a24b_4_14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92a6a24b_4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92a6a24b_4_14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292a6a24b_4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292a6a24b_4_14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34c8dc7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f34c8dc717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b292a6a24b_4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b292a6a24b_4_14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b292a6a24b_4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b292a6a24b_4_14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49600" y="3974525"/>
            <a:ext cx="68448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endParaRPr sz="21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6506" y="3519700"/>
            <a:ext cx="9177000" cy="127200"/>
          </a:xfrm>
          <a:prstGeom prst="rect">
            <a:avLst/>
          </a:prstGeom>
          <a:solidFill>
            <a:srgbClr val="101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011" y="492852"/>
            <a:ext cx="1417427" cy="2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602375" y="3763775"/>
            <a:ext cx="584700" cy="435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81625" y="1661408"/>
            <a:ext cx="49956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None/>
              <a:defRPr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81625" y="1214325"/>
            <a:ext cx="49956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Sans"/>
              <a:buNone/>
              <a:defRPr sz="1600">
                <a:solidFill>
                  <a:schemeClr val="accent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489681" y="4077301"/>
            <a:ext cx="4995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None/>
              <a:defRPr sz="1200" b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opic">
  <p:cSld name="Title &amp; Subtitle copy_1_1">
    <p:bg>
      <p:bgPr>
        <a:solidFill>
          <a:schemeClr val="accen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4214375"/>
            <a:ext cx="3205550" cy="940800"/>
            <a:chOff x="-7375" y="4207325"/>
            <a:chExt cx="3205550" cy="940800"/>
          </a:xfrm>
        </p:grpSpPr>
        <p:cxnSp>
          <p:nvCxnSpPr>
            <p:cNvPr id="61" name="Google Shape;61;p14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4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64;p14"/>
          <p:cNvGrpSpPr/>
          <p:nvPr/>
        </p:nvGrpSpPr>
        <p:grpSpPr>
          <a:xfrm rot="10800000">
            <a:off x="5938450" y="0"/>
            <a:ext cx="3205550" cy="940800"/>
            <a:chOff x="-7375" y="4207325"/>
            <a:chExt cx="3205550" cy="940800"/>
          </a:xfrm>
        </p:grpSpPr>
        <p:cxnSp>
          <p:nvCxnSpPr>
            <p:cNvPr id="65" name="Google Shape;65;p14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2">
  <p:cSld name="TITLE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525950" y="1996138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2442450" y="2815693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3"/>
          </p:nvPr>
        </p:nvSpPr>
        <p:spPr>
          <a:xfrm>
            <a:off x="2442450" y="2982958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">
  <p:cSld name="TITLE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 &amp; Subtitle copy_1_1">
    <p:bg>
      <p:bgPr>
        <a:solidFill>
          <a:srgbClr val="43434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125" y="0"/>
            <a:ext cx="9143740" cy="644743"/>
            <a:chOff x="125" y="0"/>
            <a:chExt cx="9143740" cy="644743"/>
          </a:xfrm>
        </p:grpSpPr>
        <p:grpSp>
          <p:nvGrpSpPr>
            <p:cNvPr id="88" name="Google Shape;88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89" name="Google Shape;8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99" name="Google Shape;9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109" name="Google Shape;10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119" name="Google Shape;11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129" name="Google Shape;12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139" name="Google Shape;13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9"/>
          <p:cNvGrpSpPr/>
          <p:nvPr/>
        </p:nvGrpSpPr>
        <p:grpSpPr>
          <a:xfrm>
            <a:off x="125" y="644750"/>
            <a:ext cx="9143740" cy="644743"/>
            <a:chOff x="125" y="0"/>
            <a:chExt cx="9143740" cy="644743"/>
          </a:xfrm>
        </p:grpSpPr>
        <p:grpSp>
          <p:nvGrpSpPr>
            <p:cNvPr id="149" name="Google Shape;149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150" name="Google Shape;15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160" name="Google Shape;16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170" name="Google Shape;17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180" name="Google Shape;18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190" name="Google Shape;19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200" name="Google Shape;20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19"/>
          <p:cNvGrpSpPr/>
          <p:nvPr/>
        </p:nvGrpSpPr>
        <p:grpSpPr>
          <a:xfrm>
            <a:off x="125" y="1289500"/>
            <a:ext cx="9143740" cy="644743"/>
            <a:chOff x="125" y="0"/>
            <a:chExt cx="9143740" cy="644743"/>
          </a:xfrm>
        </p:grpSpPr>
        <p:grpSp>
          <p:nvGrpSpPr>
            <p:cNvPr id="210" name="Google Shape;210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211" name="Google Shape;21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221" name="Google Shape;22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231" name="Google Shape;23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241" name="Google Shape;24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251" name="Google Shape;25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261" name="Google Shape;26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19"/>
          <p:cNvGrpSpPr/>
          <p:nvPr/>
        </p:nvGrpSpPr>
        <p:grpSpPr>
          <a:xfrm>
            <a:off x="125" y="1934250"/>
            <a:ext cx="9143740" cy="644743"/>
            <a:chOff x="125" y="0"/>
            <a:chExt cx="9143740" cy="644743"/>
          </a:xfrm>
        </p:grpSpPr>
        <p:grpSp>
          <p:nvGrpSpPr>
            <p:cNvPr id="271" name="Google Shape;271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272" name="Google Shape;27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282" name="Google Shape;28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292" name="Google Shape;29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302" name="Google Shape;30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312" name="Google Shape;31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322" name="Google Shape;32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" name="Google Shape;331;p19"/>
          <p:cNvGrpSpPr/>
          <p:nvPr/>
        </p:nvGrpSpPr>
        <p:grpSpPr>
          <a:xfrm>
            <a:off x="125" y="2579000"/>
            <a:ext cx="9143740" cy="644743"/>
            <a:chOff x="125" y="0"/>
            <a:chExt cx="9143740" cy="644743"/>
          </a:xfrm>
        </p:grpSpPr>
        <p:grpSp>
          <p:nvGrpSpPr>
            <p:cNvPr id="332" name="Google Shape;332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333" name="Google Shape;33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343" name="Google Shape;34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353" name="Google Shape;35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363" name="Google Shape;36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373" name="Google Shape;37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383" name="Google Shape;38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" name="Google Shape;392;p19"/>
          <p:cNvGrpSpPr/>
          <p:nvPr/>
        </p:nvGrpSpPr>
        <p:grpSpPr>
          <a:xfrm>
            <a:off x="125" y="3223750"/>
            <a:ext cx="9143740" cy="644743"/>
            <a:chOff x="125" y="0"/>
            <a:chExt cx="9143740" cy="644743"/>
          </a:xfrm>
        </p:grpSpPr>
        <p:grpSp>
          <p:nvGrpSpPr>
            <p:cNvPr id="393" name="Google Shape;393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394" name="Google Shape;39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404" name="Google Shape;40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414" name="Google Shape;41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424" name="Google Shape;42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434" name="Google Shape;43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444" name="Google Shape;44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9"/>
          <p:cNvGrpSpPr/>
          <p:nvPr/>
        </p:nvGrpSpPr>
        <p:grpSpPr>
          <a:xfrm>
            <a:off x="125" y="3868500"/>
            <a:ext cx="9143740" cy="644743"/>
            <a:chOff x="125" y="0"/>
            <a:chExt cx="9143740" cy="644743"/>
          </a:xfrm>
        </p:grpSpPr>
        <p:grpSp>
          <p:nvGrpSpPr>
            <p:cNvPr id="454" name="Google Shape;454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455" name="Google Shape;45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465" name="Google Shape;46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475" name="Google Shape;47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485" name="Google Shape;48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495" name="Google Shape;49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505" name="Google Shape;50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125" y="4513250"/>
            <a:ext cx="9143740" cy="644743"/>
            <a:chOff x="125" y="0"/>
            <a:chExt cx="9143740" cy="644743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516" name="Google Shape;51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526" name="Google Shape;52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536" name="Google Shape;53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546" name="Google Shape;54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556" name="Google Shape;55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566" name="Google Shape;56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19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 &amp; Subtitle copy_1_1_1">
    <p:bg>
      <p:bgPr>
        <a:noFill/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title"/>
          </p:nvPr>
        </p:nvSpPr>
        <p:spPr>
          <a:xfrm>
            <a:off x="1412000" y="176370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 idx="2"/>
          </p:nvPr>
        </p:nvSpPr>
        <p:spPr>
          <a:xfrm>
            <a:off x="2720538" y="3290175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ge Number">
  <p:cSld name="CUSTOM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1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1" name="Google Shape;581;p21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 1">
  <p:cSld name="Title &amp; Subtitle copy_1_1_2">
    <p:bg>
      <p:bgPr>
        <a:solidFill>
          <a:srgbClr val="0096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2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>
            <a:spLocks noGrp="1"/>
          </p:cNvSpPr>
          <p:nvPr>
            <p:ph type="subTitle" idx="1"/>
          </p:nvPr>
        </p:nvSpPr>
        <p:spPr>
          <a:xfrm>
            <a:off x="3033000" y="1968197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title"/>
          </p:nvPr>
        </p:nvSpPr>
        <p:spPr>
          <a:xfrm>
            <a:off x="850500" y="243670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0" name="Google Shape;60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4" name="Google Shape;60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5" name="Google Shape;6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9" name="Google Shape;619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0" name="Google Shape;620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1" name="Google Shape;6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7" name="Google Shape;627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8" name="Google Shape;6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BLANK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>
            <a:spLocks noGrp="1"/>
          </p:cNvSpPr>
          <p:nvPr>
            <p:ph type="title"/>
          </p:nvPr>
        </p:nvSpPr>
        <p:spPr>
          <a:xfrm>
            <a:off x="1525950" y="1996138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3" name="Google Shape;633;p35"/>
          <p:cNvSpPr txBox="1">
            <a:spLocks noGrp="1"/>
          </p:cNvSpPr>
          <p:nvPr>
            <p:ph type="title" idx="2"/>
          </p:nvPr>
        </p:nvSpPr>
        <p:spPr>
          <a:xfrm>
            <a:off x="2442450" y="2815693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4" name="Google Shape;634;p35"/>
          <p:cNvSpPr txBox="1">
            <a:spLocks noGrp="1"/>
          </p:cNvSpPr>
          <p:nvPr>
            <p:ph type="title" idx="3"/>
          </p:nvPr>
        </p:nvSpPr>
        <p:spPr>
          <a:xfrm>
            <a:off x="2442450" y="2982958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opic">
  <p:cSld name="Title &amp; Subtitle copy_1_1">
    <p:bg>
      <p:bgPr>
        <a:solidFill>
          <a:schemeClr val="accen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grpSp>
        <p:nvGrpSpPr>
          <p:cNvPr id="637" name="Google Shape;637;p36"/>
          <p:cNvGrpSpPr/>
          <p:nvPr/>
        </p:nvGrpSpPr>
        <p:grpSpPr>
          <a:xfrm>
            <a:off x="0" y="4214375"/>
            <a:ext cx="3205550" cy="940800"/>
            <a:chOff x="-7375" y="4207325"/>
            <a:chExt cx="3205550" cy="940800"/>
          </a:xfrm>
        </p:grpSpPr>
        <p:cxnSp>
          <p:nvCxnSpPr>
            <p:cNvPr id="638" name="Google Shape;638;p36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6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6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1" name="Google Shape;641;p36"/>
          <p:cNvGrpSpPr/>
          <p:nvPr/>
        </p:nvGrpSpPr>
        <p:grpSpPr>
          <a:xfrm rot="10800000">
            <a:off x="5938450" y="0"/>
            <a:ext cx="3205550" cy="940800"/>
            <a:chOff x="-7375" y="4207325"/>
            <a:chExt cx="3205550" cy="940800"/>
          </a:xfrm>
        </p:grpSpPr>
        <p:cxnSp>
          <p:nvCxnSpPr>
            <p:cNvPr id="642" name="Google Shape;642;p36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6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6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1">
  <p:cSld name="TITLE_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9" name="Google Shape;649;p3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 1">
  <p:cSld name="Title &amp; Subtitle copy_1_1_2">
    <p:bg>
      <p:bgPr>
        <a:solidFill>
          <a:srgbClr val="0096FF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8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8"/>
          <p:cNvSpPr txBox="1">
            <a:spLocks noGrp="1"/>
          </p:cNvSpPr>
          <p:nvPr>
            <p:ph type="subTitle" idx="1"/>
          </p:nvPr>
        </p:nvSpPr>
        <p:spPr>
          <a:xfrm>
            <a:off x="3033000" y="1968197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38"/>
          <p:cNvSpPr txBox="1">
            <a:spLocks noGrp="1"/>
          </p:cNvSpPr>
          <p:nvPr>
            <p:ph type="title"/>
          </p:nvPr>
        </p:nvSpPr>
        <p:spPr>
          <a:xfrm>
            <a:off x="850500" y="243670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None/>
              <a:defRPr sz="22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16375" y="1356761"/>
            <a:ext cx="60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48601-1FF6-6AB3-70FD-E57C9B56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3325"/>
            <a:ext cx="9143998" cy="5116848"/>
          </a:xfrm>
          <a:prstGeom prst="rect">
            <a:avLst/>
          </a:prstGeom>
        </p:spPr>
      </p:pic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</a:t>
            </a:r>
            <a:endParaRPr b="0"/>
          </a:p>
        </p:txBody>
      </p:sp>
      <p:sp>
        <p:nvSpPr>
          <p:cNvPr id="660" name="Google Shape;660;p39"/>
          <p:cNvSpPr/>
          <p:nvPr/>
        </p:nvSpPr>
        <p:spPr>
          <a:xfrm>
            <a:off x="0" y="3512483"/>
            <a:ext cx="9188400" cy="1587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1667928" y="3588098"/>
            <a:ext cx="60921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Nunito Sans"/>
                <a:ea typeface="Nunito Sans"/>
                <a:cs typeface="Nunito Sans"/>
                <a:sym typeface="Nunito Sans"/>
              </a:rPr>
              <a:t>[Title]</a:t>
            </a:r>
            <a:endParaRPr sz="22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2563246" y="4234169"/>
            <a:ext cx="42591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Nunito Sans"/>
                <a:ea typeface="Nunito Sans"/>
                <a:cs typeface="Nunito Sans"/>
                <a:sym typeface="Nunito Sans"/>
              </a:rPr>
              <a:t>[Learner Name]</a:t>
            </a:r>
            <a:endParaRPr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2584428" y="4570888"/>
            <a:ext cx="42591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Nunito Sans"/>
                <a:ea typeface="Nunito Sans"/>
                <a:cs typeface="Nunito Sans"/>
                <a:sym typeface="Nunito Sans"/>
              </a:rPr>
              <a:t>[Course Name]</a:t>
            </a:r>
            <a:endParaRPr sz="8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Summary Conclusions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9" name="Google Shape;719;p48"/>
          <p:cNvSpPr txBox="1">
            <a:spLocks noGrp="1"/>
          </p:cNvSpPr>
          <p:nvPr>
            <p:ph type="body" idx="1"/>
          </p:nvPr>
        </p:nvSpPr>
        <p:spPr>
          <a:xfrm>
            <a:off x="381000" y="1435800"/>
            <a:ext cx="39672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Was your expected Hypothesis confirmed or not?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Did the problem get solved from your analysis?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If not, then where do you think the issue happened.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i="1">
                <a:latin typeface="Nunito Sans"/>
                <a:ea typeface="Nunito Sans"/>
                <a:cs typeface="Nunito Sans"/>
                <a:sym typeface="Nunito Sans"/>
              </a:rPr>
              <a:t>Note: A Hypothesis not getting confirmed is </a:t>
            </a:r>
            <a:r>
              <a:rPr lang="en-US" b="1" i="1">
                <a:latin typeface="Nunito Sans"/>
                <a:ea typeface="Nunito Sans"/>
                <a:cs typeface="Nunito Sans"/>
                <a:sym typeface="Nunito Sans"/>
              </a:rPr>
              <a:t>not</a:t>
            </a:r>
            <a:r>
              <a:rPr lang="en-US" i="1">
                <a:latin typeface="Nunito Sans"/>
                <a:ea typeface="Nunito Sans"/>
                <a:cs typeface="Nunito Sans"/>
                <a:sym typeface="Nunito Sans"/>
              </a:rPr>
              <a:t> a failure. It is a scientific method of improving understanding. Be comfortable with negative results as they are just as important in informing decisions!</a:t>
            </a:r>
            <a:endParaRPr i="1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9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Key Learnings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5" name="Google Shape;725;p49"/>
          <p:cNvSpPr txBox="1">
            <a:spLocks noGrp="1"/>
          </p:cNvSpPr>
          <p:nvPr>
            <p:ph type="body" idx="1"/>
          </p:nvPr>
        </p:nvSpPr>
        <p:spPr>
          <a:xfrm>
            <a:off x="381000" y="1435800"/>
            <a:ext cx="5967046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What would you change in this project process if you could do this all over again?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0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Thank You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1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Appendix</a:t>
            </a:r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"/>
                <a:ea typeface="Nunito"/>
                <a:cs typeface="Nunito"/>
                <a:sym typeface="Nunito"/>
              </a:rPr>
              <a:t>References</a:t>
            </a:r>
            <a:endParaRPr b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1" name="Google Shape;741;p52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References for the entire workflow can go here or in Speaker Notes per slide.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Agenda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body" idx="1"/>
          </p:nvPr>
        </p:nvSpPr>
        <p:spPr>
          <a:xfrm>
            <a:off x="380999" y="1435790"/>
            <a:ext cx="5747239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List the main areas you will cover in your project presentation.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lang="en-US" sz="1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GB" sz="1000" dirty="0">
                <a:latin typeface="Nunito Sans" pitchFamily="2" charset="0"/>
              </a:rPr>
              <a:t>Trends in wildlife photography globally and in Sri Lanka</a:t>
            </a:r>
            <a:endParaRPr lang="en-US" sz="1000" dirty="0">
              <a:latin typeface="Nunito Sans" pitchFamily="2" charset="0"/>
              <a:ea typeface="Nunito Sans"/>
              <a:cs typeface="Nunito Sans"/>
              <a:sym typeface="Nunito Sans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GB" sz="1000" dirty="0">
                <a:latin typeface="Nunito Sans" pitchFamily="2" charset="0"/>
              </a:rPr>
              <a:t>Tourist demographics and interests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GB" sz="1000" dirty="0">
                <a:latin typeface="Nunito Sans" pitchFamily="2" charset="0"/>
              </a:rPr>
              <a:t>Popularity among tourists and locals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GB" sz="1000" dirty="0">
                <a:latin typeface="Nunito Sans" pitchFamily="2" charset="0"/>
              </a:rPr>
              <a:t>Key stakeholders (e.g., tour operators, photographers, conservation organizations)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GB" sz="1000" dirty="0">
                <a:latin typeface="Nunito Sans" pitchFamily="2" charset="0"/>
              </a:rPr>
              <a:t>Overview of wildlife species</a:t>
            </a:r>
            <a:endParaRPr sz="1000" dirty="0">
              <a:latin typeface="Nunito Sans" pitchFamily="2" charset="0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The Problem Statement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7" name="Google Shape;677;p41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6828692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In 2-3 sentences introduce your Problem Statement and how your plans to solve the problem.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Is there significant demand for wildlife photography in Sri Lanka?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To determine the demand for wildlife photography in Sri Lanka, I plan to </a:t>
            </a:r>
            <a:r>
              <a:rPr lang="en-GB" dirty="0" err="1"/>
              <a:t>analyze</a:t>
            </a:r>
            <a:r>
              <a:rPr lang="en-GB" dirty="0"/>
              <a:t> data from various sources, including online search trends, social media engagement, and bookings for wildlife photography tours2. By examining these metrics, I can identify patterns and trends that indicate interest and demand. Additionally, I will survey potential customers to gather insights on their preferences and willingness to participate in wildlife photography tours. This data-driven approach will help me tailor my offerings to meet the market demand effectively.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Hypothesis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3" name="Google Shape;683;p42"/>
          <p:cNvSpPr txBox="1">
            <a:spLocks noGrp="1"/>
          </p:cNvSpPr>
          <p:nvPr>
            <p:ph type="body" idx="1"/>
          </p:nvPr>
        </p:nvSpPr>
        <p:spPr>
          <a:xfrm>
            <a:off x="380999" y="1435790"/>
            <a:ext cx="6960577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Discuss the Hypothesis you have for the solution and what is </a:t>
            </a:r>
            <a:r>
              <a:rPr lang="en-US" dirty="0" err="1">
                <a:latin typeface="Nunito Sans"/>
                <a:ea typeface="Nunito Sans"/>
                <a:cs typeface="Nunito Sans"/>
                <a:sym typeface="Nunito Sans"/>
              </a:rPr>
              <a:t>fuelling</a:t>
            </a: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 this hypothesis. If there is no such hypothesis, then why not?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"There is a significant demand for wildlife photography in Sri Lanka due to its rich biodiversity and unique wildlife, attracting both professional and amateur photographers from around the world.</a:t>
            </a:r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Did you come across any previous problems similar to yours and what were the solutions to these similar problems?  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Data and Tools Used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9" name="Google Shape;689;p43"/>
          <p:cNvSpPr txBox="1">
            <a:spLocks noGrp="1"/>
          </p:cNvSpPr>
          <p:nvPr>
            <p:ph type="body" idx="1"/>
          </p:nvPr>
        </p:nvSpPr>
        <p:spPr>
          <a:xfrm>
            <a:off x="380999" y="1435790"/>
            <a:ext cx="7030915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-"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Where did you find the dataset?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-"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Did you have to join multiple datasets in order to create the ideal dataset?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-"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What other data would you have liked to  have in an ideal scenario?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-"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Which tools did you use to undertake the processing and statistical analysis?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Data Processing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5" name="Google Shape;695;p44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What did you do to refine your data: outline your process.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>
                <a:latin typeface="Nunito Sans"/>
                <a:ea typeface="Nunito Sans"/>
                <a:cs typeface="Nunito Sans"/>
                <a:sym typeface="Nunito Sans"/>
              </a:rPr>
              <a:t>Outliers</a:t>
            </a: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. How did you determine outliers in your dataset? What thresholds did you set? Did you have to make any additional assumptions?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Data Processing 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1" name="Google Shape;701;p45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Were there any surprising insights from your data processing/exploration?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Plots showing these insights? These can be visuals exported from Tableau.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6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unito Sans"/>
                <a:ea typeface="Nunito Sans"/>
                <a:cs typeface="Nunito Sans"/>
                <a:sym typeface="Nunito Sans"/>
              </a:rPr>
              <a:t>Statistical Analysis</a:t>
            </a:r>
            <a:endParaRPr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7" name="Google Shape;707;p46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An overview of the different statistical analyses performed, and </a:t>
            </a:r>
            <a:r>
              <a:rPr lang="en-US" b="1" dirty="0">
                <a:latin typeface="Nunito Sans"/>
                <a:ea typeface="Nunito Sans"/>
                <a:cs typeface="Nunito Sans"/>
                <a:sym typeface="Nunito Sans"/>
              </a:rPr>
              <a:t>why</a:t>
            </a: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 they were chosen.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Note: Feel free to make multiple slides to discuss each one in more detail.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unito Sans"/>
                <a:ea typeface="Nunito Sans"/>
                <a:cs typeface="Nunito Sans"/>
                <a:sym typeface="Nunito Sans"/>
              </a:rPr>
              <a:t>Insights Discussion </a:t>
            </a:r>
            <a:endParaRPr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3" name="Google Shape;713;p47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What were the main insights from the Statistical Analyses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Note: Using visuals to discuss these would be ideal. These can be visuals exported from Tableau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inStation Learner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551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Roboto</vt:lpstr>
      <vt:lpstr>Avenir</vt:lpstr>
      <vt:lpstr>Nunito Sans</vt:lpstr>
      <vt:lpstr>Nunito</vt:lpstr>
      <vt:lpstr>Merriweather Light</vt:lpstr>
      <vt:lpstr>Proxima Nova</vt:lpstr>
      <vt:lpstr>Merriweather Sans</vt:lpstr>
      <vt:lpstr>Helvetica Neue</vt:lpstr>
      <vt:lpstr>Merriweather</vt:lpstr>
      <vt:lpstr>Georgia</vt:lpstr>
      <vt:lpstr>Simple Light</vt:lpstr>
      <vt:lpstr>BrainStation Learner Slide Template</vt:lpstr>
      <vt:lpstr>Simple Light</vt:lpstr>
      <vt:lpstr>Welcome</vt:lpstr>
      <vt:lpstr>Agenda</vt:lpstr>
      <vt:lpstr>The Problem Statement</vt:lpstr>
      <vt:lpstr>Hypothesis</vt:lpstr>
      <vt:lpstr>Data and Tools Used</vt:lpstr>
      <vt:lpstr>Data Processing</vt:lpstr>
      <vt:lpstr>Data Processing </vt:lpstr>
      <vt:lpstr>Statistical Analysis</vt:lpstr>
      <vt:lpstr>Insights Discussion </vt:lpstr>
      <vt:lpstr>Summary Conclusions</vt:lpstr>
      <vt:lpstr>Key Learnings</vt:lpstr>
      <vt:lpstr>Thank You</vt:lpstr>
      <vt:lpstr>Appendix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Rosh R</cp:lastModifiedBy>
  <cp:revision>7</cp:revision>
  <dcterms:modified xsi:type="dcterms:W3CDTF">2025-01-04T02:48:40Z</dcterms:modified>
</cp:coreProperties>
</file>