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sldIdLst>
    <p:sldId id="256" r:id="rId2"/>
    <p:sldId id="257" r:id="rId3"/>
    <p:sldId id="368" r:id="rId4"/>
    <p:sldId id="369" r:id="rId5"/>
    <p:sldId id="370" r:id="rId6"/>
    <p:sldId id="379" r:id="rId7"/>
    <p:sldId id="372" r:id="rId8"/>
    <p:sldId id="373" r:id="rId9"/>
    <p:sldId id="374" r:id="rId10"/>
    <p:sldId id="380" r:id="rId11"/>
    <p:sldId id="381" r:id="rId12"/>
    <p:sldId id="382" r:id="rId13"/>
    <p:sldId id="376" r:id="rId14"/>
    <p:sldId id="383" r:id="rId15"/>
    <p:sldId id="375" r:id="rId16"/>
    <p:sldId id="377" r:id="rId17"/>
    <p:sldId id="3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09-05-2025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endParaRPr lang="en-US"/>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endParaRPr lang="en-US"/>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016/j.chaos.2023.113409" TargetMode="External"/><Relationship Id="rId2" Type="http://schemas.openxmlformats.org/officeDocument/2006/relationships/hyperlink" Target="https://doi.org/10.1016/j.bea.2022.100069"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08891" y="3009026"/>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dirty="0">
                <a:solidFill>
                  <a:srgbClr val="7030A0"/>
                </a:solidFill>
                <a:latin typeface="Verdana" panose="020B0604030504040204" pitchFamily="34" charset="0"/>
                <a:ea typeface="+mn-ea"/>
                <a:cs typeface="+mn-cs"/>
              </a:rPr>
              <a:t>SKILL GAP VISUALIZER</a:t>
            </a: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9" y="5183902"/>
            <a:ext cx="3429000" cy="103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179997" algn="ctr" rtl="0">
              <a:buNone/>
            </a:pPr>
            <a:r>
              <a:rPr lang="en-IN" sz="1800" b="0" i="0" u="none" strike="noStrike" dirty="0">
                <a:solidFill>
                  <a:srgbClr val="000000"/>
                </a:solidFill>
                <a:effectLst/>
                <a:latin typeface="Times New Roman" panose="02020603050405020304" pitchFamily="18" charset="0"/>
              </a:rPr>
              <a:t>Mrs. M. Divya M.E.</a:t>
            </a:r>
            <a:endParaRPr lang="en-IN" sz="1400" dirty="0"/>
          </a:p>
          <a:p>
            <a:pPr marL="179997" algn="ctr" rtl="0">
              <a:buNone/>
            </a:pPr>
            <a:r>
              <a:rPr lang="en-IN" sz="1800" b="0" i="0" u="none" strike="noStrike" dirty="0">
                <a:solidFill>
                  <a:srgbClr val="000000"/>
                </a:solidFill>
                <a:effectLst/>
                <a:latin typeface="Times New Roman" panose="02020603050405020304" pitchFamily="18" charset="0"/>
              </a:rPr>
              <a:t>Supervisor </a:t>
            </a:r>
          </a:p>
          <a:p>
            <a:pPr marL="179997" algn="ctr" rtl="0">
              <a:buNone/>
            </a:pPr>
            <a:r>
              <a:rPr lang="en-IN" sz="1800" b="0" i="0" u="none" strike="noStrike" dirty="0">
                <a:solidFill>
                  <a:srgbClr val="000000"/>
                </a:solidFill>
                <a:effectLst/>
                <a:latin typeface="Times New Roman" panose="02020603050405020304" pitchFamily="18" charset="0"/>
              </a:rPr>
              <a:t>Assistant Professor </a:t>
            </a:r>
            <a:endParaRPr lang="en-IN" sz="1400" b="0" dirty="0">
              <a:effectLst/>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7398328" y="5228206"/>
            <a:ext cx="447963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None/>
            </a:pPr>
            <a:r>
              <a:rPr lang="en-IN" altLang="en-US" sz="2000" b="1" dirty="0">
                <a:solidFill>
                  <a:srgbClr val="FF0000"/>
                </a:solidFill>
              </a:rPr>
              <a:t>ROSHINI V S </a:t>
            </a:r>
          </a:p>
          <a:p>
            <a:pPr algn="ctr">
              <a:spcBef>
                <a:spcPct val="0"/>
              </a:spcBef>
              <a:buClrTx/>
              <a:buNone/>
            </a:pPr>
            <a:r>
              <a:rPr lang="en-IN" altLang="en-US" sz="2000" b="1" dirty="0">
                <a:solidFill>
                  <a:srgbClr val="FF0000"/>
                </a:solidFill>
              </a:rPr>
              <a:t>220701229</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0733FF-AC09-52C5-8BE8-F9EE3165A8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5421FE-816A-30C1-A255-CE4FBC1AE5B3}"/>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3" name="Content Placeholder 2">
            <a:extLst>
              <a:ext uri="{FF2B5EF4-FFF2-40B4-BE49-F238E27FC236}">
                <a16:creationId xmlns:a16="http://schemas.microsoft.com/office/drawing/2014/main" id="{F65FFAB6-69F1-1E65-DD09-A1B38CBBE4D4}"/>
              </a:ext>
            </a:extLst>
          </p:cNvPr>
          <p:cNvSpPr>
            <a:spLocks noGrp="1"/>
          </p:cNvSpPr>
          <p:nvPr>
            <p:ph idx="1"/>
          </p:nvPr>
        </p:nvSpPr>
        <p:spPr>
          <a:xfrm>
            <a:off x="755651" y="1978025"/>
            <a:ext cx="11436349" cy="4267200"/>
          </a:xfrm>
        </p:spPr>
        <p:txBody>
          <a:bodyPr/>
          <a:lstStyle/>
          <a:p>
            <a:pPr>
              <a:buNone/>
            </a:pPr>
            <a:r>
              <a:rPr lang="en-IN" sz="2400" b="1" dirty="0"/>
              <a:t>3. Skill Comparison Module</a:t>
            </a:r>
          </a:p>
          <a:p>
            <a:pPr>
              <a:buFont typeface="Arial" panose="020B0604020202020204" pitchFamily="34" charset="0"/>
              <a:buChar char="•"/>
            </a:pPr>
            <a:r>
              <a:rPr lang="en-IN" sz="2400" b="1" dirty="0"/>
              <a:t>Function</a:t>
            </a:r>
            <a:r>
              <a:rPr lang="en-IN" sz="2400" dirty="0"/>
              <a:t>: Compares user skills with job role requirements.</a:t>
            </a:r>
          </a:p>
          <a:p>
            <a:pPr>
              <a:buFont typeface="Arial" panose="020B0604020202020204" pitchFamily="34" charset="0"/>
              <a:buChar char="•"/>
            </a:pPr>
            <a:r>
              <a:rPr lang="en-IN" sz="2400" b="1" dirty="0"/>
              <a:t>Output</a:t>
            </a:r>
            <a:r>
              <a:rPr lang="en-IN" sz="2400" dirty="0"/>
              <a:t>: Skill gap analysis.</a:t>
            </a:r>
          </a:p>
          <a:p>
            <a:pPr>
              <a:buNone/>
            </a:pPr>
            <a:r>
              <a:rPr lang="en-IN" sz="2400" b="1" dirty="0"/>
              <a:t>Activity</a:t>
            </a:r>
            <a:r>
              <a:rPr lang="en-IN" sz="2400" dirty="0"/>
              <a:t>: Extracted skills → Compared with job roles → Skill gaps identified.</a:t>
            </a:r>
          </a:p>
          <a:p>
            <a:pPr>
              <a:buNone/>
            </a:pPr>
            <a:r>
              <a:rPr lang="en-IN" sz="2400" b="1" dirty="0"/>
              <a:t>4. Gap Visualization Module</a:t>
            </a:r>
          </a:p>
          <a:p>
            <a:pPr>
              <a:buFont typeface="Arial" panose="020B0604020202020204" pitchFamily="34" charset="0"/>
              <a:buChar char="•"/>
            </a:pPr>
            <a:r>
              <a:rPr lang="en-IN" sz="2400" b="1" dirty="0"/>
              <a:t>Function</a:t>
            </a:r>
            <a:r>
              <a:rPr lang="en-IN" sz="2400" dirty="0"/>
              <a:t>: Visualizes skill gaps using charts.</a:t>
            </a:r>
          </a:p>
          <a:p>
            <a:pPr>
              <a:buFont typeface="Arial" panose="020B0604020202020204" pitchFamily="34" charset="0"/>
              <a:buChar char="•"/>
            </a:pPr>
            <a:r>
              <a:rPr lang="en-IN" sz="2400" b="1" dirty="0"/>
              <a:t>Output</a:t>
            </a:r>
            <a:r>
              <a:rPr lang="en-IN" sz="2400" dirty="0"/>
              <a:t>: Skill gap charts.</a:t>
            </a:r>
          </a:p>
          <a:p>
            <a:pPr marL="0" indent="0">
              <a:buNone/>
            </a:pPr>
            <a:r>
              <a:rPr lang="en-IN" sz="2400" b="1" dirty="0"/>
              <a:t>Activity</a:t>
            </a:r>
            <a:r>
              <a:rPr lang="en-IN" sz="2400" dirty="0"/>
              <a:t>: Skill gaps → Visualized in charts → Displayed to the user.</a:t>
            </a:r>
          </a:p>
          <a:p>
            <a:endParaRPr lang="en-US" sz="2000" dirty="0"/>
          </a:p>
          <a:p>
            <a:pPr marL="0" indent="0">
              <a:buNone/>
            </a:pPr>
            <a:endParaRPr lang="en-US" sz="2000" dirty="0"/>
          </a:p>
        </p:txBody>
      </p:sp>
      <p:sp>
        <p:nvSpPr>
          <p:cNvPr id="5" name="Footer Placeholder 4">
            <a:extLst>
              <a:ext uri="{FF2B5EF4-FFF2-40B4-BE49-F238E27FC236}">
                <a16:creationId xmlns:a16="http://schemas.microsoft.com/office/drawing/2014/main" id="{D376A08E-E110-57E9-BA4E-668349F92CD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E9FA8195-1728-320E-5364-88B5194AEE79}"/>
              </a:ext>
            </a:extLst>
          </p:cNvPr>
          <p:cNvSpPr>
            <a:spLocks noGrp="1"/>
          </p:cNvSpPr>
          <p:nvPr>
            <p:ph type="sldNum" sz="quarter" idx="12"/>
          </p:nvPr>
        </p:nvSpPr>
        <p:spPr/>
        <p:txBody>
          <a:bodyPr/>
          <a:lstStyle/>
          <a:p>
            <a:fld id="{5AB9ECBD-B4DD-40D5-8D24-9ECCDBB1583E}" type="slidenum">
              <a:rPr lang="en-IN" smtClean="0"/>
              <a:t>10</a:t>
            </a:fld>
            <a:endParaRPr lang="en-IN"/>
          </a:p>
        </p:txBody>
      </p:sp>
    </p:spTree>
    <p:extLst>
      <p:ext uri="{BB962C8B-B14F-4D97-AF65-F5344CB8AC3E}">
        <p14:creationId xmlns:p14="http://schemas.microsoft.com/office/powerpoint/2010/main" val="3599275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61312F-0692-B2E1-A2AA-9FD4BFA8B9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A04076-C174-77D1-D277-49757C7CA92C}"/>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3" name="Content Placeholder 2">
            <a:extLst>
              <a:ext uri="{FF2B5EF4-FFF2-40B4-BE49-F238E27FC236}">
                <a16:creationId xmlns:a16="http://schemas.microsoft.com/office/drawing/2014/main" id="{71597040-9A9E-F70C-00BB-4B09E4A612F9}"/>
              </a:ext>
            </a:extLst>
          </p:cNvPr>
          <p:cNvSpPr>
            <a:spLocks noGrp="1"/>
          </p:cNvSpPr>
          <p:nvPr>
            <p:ph idx="1"/>
          </p:nvPr>
        </p:nvSpPr>
        <p:spPr>
          <a:xfrm>
            <a:off x="766233" y="1825344"/>
            <a:ext cx="10668000" cy="4267200"/>
          </a:xfrm>
        </p:spPr>
        <p:txBody>
          <a:bodyPr/>
          <a:lstStyle/>
          <a:p>
            <a:pPr>
              <a:buNone/>
            </a:pPr>
            <a:r>
              <a:rPr lang="en-US" sz="2400" b="1" dirty="0"/>
              <a:t>5. Job Role Selection Module</a:t>
            </a:r>
          </a:p>
          <a:p>
            <a:pPr>
              <a:buFont typeface="Arial" panose="020B0604020202020204" pitchFamily="34" charset="0"/>
              <a:buChar char="•"/>
            </a:pPr>
            <a:r>
              <a:rPr lang="en-US" sz="2400" b="1" dirty="0"/>
              <a:t>Function</a:t>
            </a:r>
            <a:r>
              <a:rPr lang="en-US" sz="2400" dirty="0"/>
              <a:t>: Allows selection of job roles for comparison.</a:t>
            </a:r>
          </a:p>
          <a:p>
            <a:pPr>
              <a:buFont typeface="Arial" panose="020B0604020202020204" pitchFamily="34" charset="0"/>
              <a:buChar char="•"/>
            </a:pPr>
            <a:r>
              <a:rPr lang="en-US" sz="2400" b="1" dirty="0"/>
              <a:t>Output</a:t>
            </a:r>
            <a:r>
              <a:rPr lang="en-US" sz="2400" dirty="0"/>
              <a:t>: Selected job role.</a:t>
            </a:r>
          </a:p>
          <a:p>
            <a:pPr>
              <a:buNone/>
            </a:pPr>
            <a:r>
              <a:rPr lang="en-US" sz="2400" b="1" dirty="0"/>
              <a:t>Activity</a:t>
            </a:r>
            <a:r>
              <a:rPr lang="en-US" sz="2400" dirty="0"/>
              <a:t>: User selects job role → Job data fetched → Comparison initiated.</a:t>
            </a:r>
          </a:p>
          <a:p>
            <a:pPr>
              <a:buNone/>
            </a:pPr>
            <a:r>
              <a:rPr lang="en-US" sz="2400" b="1" dirty="0"/>
              <a:t>6. Progress Tracker</a:t>
            </a:r>
          </a:p>
          <a:p>
            <a:pPr>
              <a:buFont typeface="Arial" panose="020B0604020202020204" pitchFamily="34" charset="0"/>
              <a:buChar char="•"/>
            </a:pPr>
            <a:r>
              <a:rPr lang="en-US" sz="2400" b="1" dirty="0"/>
              <a:t>Function</a:t>
            </a:r>
            <a:r>
              <a:rPr lang="en-US" sz="2400" dirty="0"/>
              <a:t>: Tracks and displays learning progress.</a:t>
            </a:r>
          </a:p>
          <a:p>
            <a:pPr>
              <a:buFont typeface="Arial" panose="020B0604020202020204" pitchFamily="34" charset="0"/>
              <a:buChar char="•"/>
            </a:pPr>
            <a:r>
              <a:rPr lang="en-US" sz="2400" b="1" dirty="0"/>
              <a:t>Output</a:t>
            </a:r>
            <a:r>
              <a:rPr lang="en-US" sz="2400" dirty="0"/>
              <a:t>: Progress charts.</a:t>
            </a:r>
          </a:p>
          <a:p>
            <a:pPr marL="0" indent="0">
              <a:buNone/>
            </a:pPr>
            <a:r>
              <a:rPr lang="en-US" sz="2400" b="1" dirty="0"/>
              <a:t>Activity</a:t>
            </a:r>
            <a:r>
              <a:rPr lang="en-US" sz="2400" dirty="0"/>
              <a:t>: User updates progress → System tracks → Progress shown on dashboard.</a:t>
            </a:r>
          </a:p>
        </p:txBody>
      </p:sp>
      <p:sp>
        <p:nvSpPr>
          <p:cNvPr id="5" name="Footer Placeholder 4">
            <a:extLst>
              <a:ext uri="{FF2B5EF4-FFF2-40B4-BE49-F238E27FC236}">
                <a16:creationId xmlns:a16="http://schemas.microsoft.com/office/drawing/2014/main" id="{52B80B54-9C75-90BC-17BD-02416EBB8C59}"/>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9652AB50-9A59-BFCA-5886-F942067362B7}"/>
              </a:ext>
            </a:extLst>
          </p:cNvPr>
          <p:cNvSpPr>
            <a:spLocks noGrp="1"/>
          </p:cNvSpPr>
          <p:nvPr>
            <p:ph type="sldNum" sz="quarter" idx="12"/>
          </p:nvPr>
        </p:nvSpPr>
        <p:spPr/>
        <p:txBody>
          <a:bodyPr/>
          <a:lstStyle/>
          <a:p>
            <a:fld id="{5AB9ECBD-B4DD-40D5-8D24-9ECCDBB1583E}" type="slidenum">
              <a:rPr lang="en-IN" smtClean="0"/>
              <a:t>11</a:t>
            </a:fld>
            <a:endParaRPr lang="en-IN"/>
          </a:p>
        </p:txBody>
      </p:sp>
    </p:spTree>
    <p:extLst>
      <p:ext uri="{BB962C8B-B14F-4D97-AF65-F5344CB8AC3E}">
        <p14:creationId xmlns:p14="http://schemas.microsoft.com/office/powerpoint/2010/main" val="960086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114392-A765-BDA3-369C-9E3C9C63A1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D8ABFC-9613-8F98-D593-98477F33372B}"/>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3" name="Content Placeholder 2">
            <a:extLst>
              <a:ext uri="{FF2B5EF4-FFF2-40B4-BE49-F238E27FC236}">
                <a16:creationId xmlns:a16="http://schemas.microsoft.com/office/drawing/2014/main" id="{CAD50FEA-A02C-3676-FCB9-CF16F9F000D0}"/>
              </a:ext>
            </a:extLst>
          </p:cNvPr>
          <p:cNvSpPr>
            <a:spLocks noGrp="1"/>
          </p:cNvSpPr>
          <p:nvPr>
            <p:ph idx="1"/>
          </p:nvPr>
        </p:nvSpPr>
        <p:spPr>
          <a:xfrm>
            <a:off x="604187" y="1749425"/>
            <a:ext cx="10668000" cy="4267200"/>
          </a:xfrm>
        </p:spPr>
        <p:txBody>
          <a:bodyPr/>
          <a:lstStyle/>
          <a:p>
            <a:pPr>
              <a:buNone/>
            </a:pPr>
            <a:r>
              <a:rPr lang="en-IN" sz="2400" b="1" dirty="0"/>
              <a:t>7. Recommendation System</a:t>
            </a:r>
          </a:p>
          <a:p>
            <a:pPr>
              <a:buFont typeface="Arial" panose="020B0604020202020204" pitchFamily="34" charset="0"/>
              <a:buChar char="•"/>
            </a:pPr>
            <a:r>
              <a:rPr lang="en-IN" sz="2400" b="1" dirty="0"/>
              <a:t>Function</a:t>
            </a:r>
            <a:r>
              <a:rPr lang="en-IN" sz="2400" dirty="0"/>
              <a:t>: Suggests courses and certifications to bridge gaps.</a:t>
            </a:r>
          </a:p>
          <a:p>
            <a:pPr>
              <a:buFont typeface="Arial" panose="020B0604020202020204" pitchFamily="34" charset="0"/>
              <a:buChar char="•"/>
            </a:pPr>
            <a:r>
              <a:rPr lang="en-IN" sz="2400" b="1" dirty="0"/>
              <a:t>Output</a:t>
            </a:r>
            <a:r>
              <a:rPr lang="en-IN" sz="2400" dirty="0"/>
              <a:t>: Recommended learning resources.</a:t>
            </a:r>
          </a:p>
          <a:p>
            <a:pPr>
              <a:buNone/>
            </a:pPr>
            <a:r>
              <a:rPr lang="en-IN" sz="2400" b="1" dirty="0"/>
              <a:t>Activity</a:t>
            </a:r>
            <a:r>
              <a:rPr lang="en-IN" sz="2400" dirty="0"/>
              <a:t>: System </a:t>
            </a:r>
            <a:r>
              <a:rPr lang="en-IN" sz="2400" dirty="0" err="1"/>
              <a:t>analyzes</a:t>
            </a:r>
            <a:r>
              <a:rPr lang="en-IN" sz="2400" dirty="0"/>
              <a:t> gaps → Recommends courses → User selects.</a:t>
            </a:r>
          </a:p>
          <a:p>
            <a:pPr>
              <a:buNone/>
            </a:pPr>
            <a:r>
              <a:rPr lang="en-IN" sz="2400" b="1" dirty="0"/>
              <a:t>8. Dashboard</a:t>
            </a:r>
          </a:p>
          <a:p>
            <a:pPr>
              <a:buFont typeface="Arial" panose="020B0604020202020204" pitchFamily="34" charset="0"/>
              <a:buChar char="•"/>
            </a:pPr>
            <a:r>
              <a:rPr lang="en-IN" sz="2400" b="1" dirty="0"/>
              <a:t>Function</a:t>
            </a:r>
            <a:r>
              <a:rPr lang="en-IN" sz="2400" dirty="0"/>
              <a:t>: Displays skill gaps, progress, and recommendations.</a:t>
            </a:r>
          </a:p>
          <a:p>
            <a:pPr>
              <a:buFont typeface="Arial" panose="020B0604020202020204" pitchFamily="34" charset="0"/>
              <a:buChar char="•"/>
            </a:pPr>
            <a:r>
              <a:rPr lang="en-IN" sz="2400" b="1" dirty="0"/>
              <a:t>Output</a:t>
            </a:r>
            <a:r>
              <a:rPr lang="en-IN" sz="2400" dirty="0"/>
              <a:t>: Interactive dashboard.</a:t>
            </a:r>
          </a:p>
          <a:p>
            <a:pPr marL="0" indent="0">
              <a:buNone/>
            </a:pPr>
            <a:r>
              <a:rPr lang="en-IN" sz="2400" b="1" dirty="0"/>
              <a:t>Activity</a:t>
            </a:r>
            <a:r>
              <a:rPr lang="en-IN" sz="2400" dirty="0"/>
              <a:t>: User logs in → System aggregates data → Dashboard displayed.</a:t>
            </a:r>
          </a:p>
        </p:txBody>
      </p:sp>
      <p:sp>
        <p:nvSpPr>
          <p:cNvPr id="5" name="Footer Placeholder 4">
            <a:extLst>
              <a:ext uri="{FF2B5EF4-FFF2-40B4-BE49-F238E27FC236}">
                <a16:creationId xmlns:a16="http://schemas.microsoft.com/office/drawing/2014/main" id="{D6F8D9BD-BBD0-A340-C9E2-0B324F58D86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6344B3D2-F4BB-DB66-91F6-C1B088001C56}"/>
              </a:ext>
            </a:extLst>
          </p:cNvPr>
          <p:cNvSpPr>
            <a:spLocks noGrp="1"/>
          </p:cNvSpPr>
          <p:nvPr>
            <p:ph type="sldNum" sz="quarter" idx="12"/>
          </p:nvPr>
        </p:nvSpPr>
        <p:spPr/>
        <p:txBody>
          <a:bodyPr/>
          <a:lstStyle/>
          <a:p>
            <a:fld id="{5AB9ECBD-B4DD-40D5-8D24-9ECCDBB1583E}" type="slidenum">
              <a:rPr lang="en-IN" smtClean="0"/>
              <a:t>12</a:t>
            </a:fld>
            <a:endParaRPr lang="en-IN"/>
          </a:p>
        </p:txBody>
      </p:sp>
    </p:spTree>
    <p:extLst>
      <p:ext uri="{BB962C8B-B14F-4D97-AF65-F5344CB8AC3E}">
        <p14:creationId xmlns:p14="http://schemas.microsoft.com/office/powerpoint/2010/main" val="3977063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Implementation &amp; Results of Module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buNone/>
            </a:pPr>
            <a:r>
              <a:rPr lang="en-IN" sz="2400" b="1" dirty="0"/>
              <a:t>Implementation Module</a:t>
            </a:r>
          </a:p>
          <a:p>
            <a:pPr marL="0" indent="0">
              <a:buNone/>
            </a:pPr>
            <a:r>
              <a:rPr lang="en-IN" sz="2400" b="1" dirty="0"/>
              <a:t>Objective</a:t>
            </a:r>
            <a:r>
              <a:rPr lang="en-IN" sz="2400" dirty="0"/>
              <a:t>: System design and deployment.</a:t>
            </a:r>
          </a:p>
          <a:p>
            <a:pPr marL="0" indent="0">
              <a:buNone/>
            </a:pPr>
            <a:r>
              <a:rPr lang="en-IN" sz="2400" b="1" dirty="0"/>
              <a:t>Key Points</a:t>
            </a:r>
            <a:r>
              <a:rPr lang="en-IN" sz="2400" dirty="0"/>
              <a:t>:</a:t>
            </a:r>
          </a:p>
          <a:p>
            <a:pPr marL="800100" lvl="1" indent="-342900">
              <a:buFont typeface="Wingdings" panose="05000000000000000000" pitchFamily="2" charset="2"/>
              <a:buChar char="§"/>
            </a:pPr>
            <a:r>
              <a:rPr lang="en-IN" sz="2400" b="1" dirty="0"/>
              <a:t>Tech Stack</a:t>
            </a:r>
            <a:r>
              <a:rPr lang="en-IN" sz="2400" dirty="0"/>
              <a:t>: </a:t>
            </a:r>
            <a:r>
              <a:rPr lang="en-IN" sz="2400" dirty="0" err="1"/>
              <a:t>Streamlit</a:t>
            </a:r>
            <a:r>
              <a:rPr lang="en-IN" sz="2400" dirty="0"/>
              <a:t> (UI), Python (NLP), SQL/NoSQL (Database).</a:t>
            </a:r>
          </a:p>
          <a:p>
            <a:pPr marL="800100" lvl="1" indent="-342900">
              <a:buFont typeface="Wingdings" panose="05000000000000000000" pitchFamily="2" charset="2"/>
              <a:buChar char="§"/>
            </a:pPr>
            <a:r>
              <a:rPr lang="en-IN" sz="2400" b="1" dirty="0"/>
              <a:t>Architecture</a:t>
            </a:r>
            <a:r>
              <a:rPr lang="en-IN" sz="2400" dirty="0"/>
              <a:t>: Data flow from input to visualization.</a:t>
            </a:r>
          </a:p>
          <a:p>
            <a:pPr marL="800100" lvl="1" indent="-342900">
              <a:buFont typeface="Wingdings" panose="05000000000000000000" pitchFamily="2" charset="2"/>
              <a:buChar char="§"/>
            </a:pPr>
            <a:r>
              <a:rPr lang="en-IN" sz="2400" b="1" dirty="0"/>
              <a:t>Deployment</a:t>
            </a:r>
            <a:r>
              <a:rPr lang="en-IN" sz="2400" dirty="0"/>
              <a:t>: Hosted on AWS/Heroku.</a:t>
            </a:r>
          </a:p>
          <a:p>
            <a:pPr marL="800100" lvl="1" indent="-342900">
              <a:buFont typeface="Wingdings" panose="05000000000000000000" pitchFamily="2" charset="2"/>
              <a:buChar char="§"/>
            </a:pPr>
            <a:r>
              <a:rPr lang="en-IN" sz="2400" b="1" dirty="0"/>
              <a:t>Testing</a:t>
            </a:r>
            <a:r>
              <a:rPr lang="en-IN" sz="2400" dirty="0"/>
              <a:t>: Skill extraction accuracy.</a:t>
            </a:r>
          </a:p>
          <a:p>
            <a:pPr marL="800100" lvl="1" indent="-342900">
              <a:buFont typeface="Wingdings" panose="05000000000000000000" pitchFamily="2" charset="2"/>
              <a:buChar char="§"/>
            </a:pPr>
            <a:r>
              <a:rPr lang="en-IN" sz="2400" b="1" dirty="0"/>
              <a:t>Challenges</a:t>
            </a:r>
            <a:r>
              <a:rPr lang="en-IN" sz="2400" dirty="0"/>
              <a:t>: Handling diverse resume formats.</a:t>
            </a:r>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13</a:t>
            </a:fld>
            <a:endParaRPr lang="en-IN"/>
          </a:p>
        </p:txBody>
      </p:sp>
    </p:spTree>
    <p:extLst>
      <p:ext uri="{BB962C8B-B14F-4D97-AF65-F5344CB8AC3E}">
        <p14:creationId xmlns:p14="http://schemas.microsoft.com/office/powerpoint/2010/main" val="4109638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9C212-619F-2DDD-9D47-453B51009C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30C930-A1E9-0B1C-5257-B8A0E17562AB}"/>
              </a:ext>
            </a:extLst>
          </p:cNvPr>
          <p:cNvSpPr>
            <a:spLocks noGrp="1"/>
          </p:cNvSpPr>
          <p:nvPr>
            <p:ph type="title"/>
          </p:nvPr>
        </p:nvSpPr>
        <p:spPr/>
        <p:txBody>
          <a:bodyPr/>
          <a:lstStyle/>
          <a:p>
            <a:r>
              <a:rPr lang="en-US" altLang="en-US" sz="3200" b="1" dirty="0">
                <a:solidFill>
                  <a:srgbClr val="FF0000"/>
                </a:solidFill>
              </a:rPr>
              <a:t>Implementation &amp; Results of Module</a:t>
            </a:r>
            <a:endParaRPr lang="en-IN" sz="2800" dirty="0"/>
          </a:p>
        </p:txBody>
      </p:sp>
      <p:sp>
        <p:nvSpPr>
          <p:cNvPr id="3" name="Content Placeholder 2">
            <a:extLst>
              <a:ext uri="{FF2B5EF4-FFF2-40B4-BE49-F238E27FC236}">
                <a16:creationId xmlns:a16="http://schemas.microsoft.com/office/drawing/2014/main" id="{DD277C02-5298-AB00-AF8F-293A198EC87B}"/>
              </a:ext>
            </a:extLst>
          </p:cNvPr>
          <p:cNvSpPr>
            <a:spLocks noGrp="1"/>
          </p:cNvSpPr>
          <p:nvPr>
            <p:ph idx="1"/>
          </p:nvPr>
        </p:nvSpPr>
        <p:spPr>
          <a:xfrm>
            <a:off x="478139" y="1833623"/>
            <a:ext cx="11235721" cy="4267200"/>
          </a:xfrm>
        </p:spPr>
        <p:txBody>
          <a:bodyPr/>
          <a:lstStyle/>
          <a:p>
            <a:pPr>
              <a:buNone/>
            </a:pPr>
            <a:r>
              <a:rPr lang="en-US" sz="2400" b="1" dirty="0"/>
              <a:t>Result Module</a:t>
            </a:r>
          </a:p>
          <a:p>
            <a:pPr>
              <a:buNone/>
            </a:pPr>
            <a:r>
              <a:rPr lang="en-US" sz="2400" b="1" dirty="0"/>
              <a:t>Objective</a:t>
            </a:r>
            <a:r>
              <a:rPr lang="en-US" sz="2400" dirty="0"/>
              <a:t>: Measure system effectiveness.</a:t>
            </a:r>
          </a:p>
          <a:p>
            <a:pPr marL="0" indent="0">
              <a:buNone/>
            </a:pPr>
            <a:r>
              <a:rPr lang="en-US" sz="2400" b="1" dirty="0"/>
              <a:t>Key Points</a:t>
            </a:r>
            <a:r>
              <a:rPr lang="en-US" sz="2400" dirty="0"/>
              <a:t>:</a:t>
            </a:r>
          </a:p>
          <a:p>
            <a:pPr marL="800100" lvl="1" indent="-342900">
              <a:buFont typeface="Wingdings" panose="05000000000000000000" pitchFamily="2" charset="2"/>
              <a:buChar char="§"/>
            </a:pPr>
            <a:r>
              <a:rPr lang="en-US" sz="2400" b="1" dirty="0"/>
              <a:t>Skill Extraction Accuracy</a:t>
            </a:r>
            <a:r>
              <a:rPr lang="en-US" sz="2400" dirty="0"/>
              <a:t>: Performance in extracting relevant skills.</a:t>
            </a:r>
          </a:p>
          <a:p>
            <a:pPr marL="800100" lvl="1" indent="-342900">
              <a:buFont typeface="Wingdings" panose="05000000000000000000" pitchFamily="2" charset="2"/>
              <a:buChar char="§"/>
            </a:pPr>
            <a:r>
              <a:rPr lang="en-US" sz="2400" b="1" dirty="0"/>
              <a:t>Gap Analysis</a:t>
            </a:r>
            <a:r>
              <a:rPr lang="en-US" sz="2400" dirty="0"/>
              <a:t>: How well skill gaps are identified.</a:t>
            </a:r>
          </a:p>
          <a:p>
            <a:pPr marL="800100" lvl="1" indent="-342900">
              <a:buFont typeface="Wingdings" panose="05000000000000000000" pitchFamily="2" charset="2"/>
              <a:buChar char="§"/>
            </a:pPr>
            <a:r>
              <a:rPr lang="en-US" sz="2400" b="1" dirty="0"/>
              <a:t>User Engagement</a:t>
            </a:r>
            <a:r>
              <a:rPr lang="en-US" sz="2400" dirty="0"/>
              <a:t>: Interaction rate with recommended courses.</a:t>
            </a:r>
          </a:p>
          <a:p>
            <a:pPr marL="800100" lvl="1" indent="-342900">
              <a:buFont typeface="Wingdings" panose="05000000000000000000" pitchFamily="2" charset="2"/>
              <a:buChar char="§"/>
            </a:pPr>
            <a:r>
              <a:rPr lang="en-US" sz="2400" b="1" dirty="0"/>
              <a:t>Learning Progress</a:t>
            </a:r>
            <a:r>
              <a:rPr lang="en-US" sz="2400" dirty="0"/>
              <a:t>: Completion rates for recommended courses.</a:t>
            </a:r>
          </a:p>
          <a:p>
            <a:pPr marL="800100" lvl="1" indent="-342900">
              <a:buFont typeface="Wingdings" panose="05000000000000000000" pitchFamily="2" charset="2"/>
              <a:buChar char="§"/>
            </a:pPr>
            <a:r>
              <a:rPr lang="en-US" sz="2400" b="1" dirty="0"/>
              <a:t>Visualization Effectiveness</a:t>
            </a:r>
            <a:r>
              <a:rPr lang="en-US" sz="2400" dirty="0"/>
              <a:t>: User feedback on skill gap charts.</a:t>
            </a:r>
          </a:p>
        </p:txBody>
      </p:sp>
      <p:sp>
        <p:nvSpPr>
          <p:cNvPr id="5" name="Footer Placeholder 4">
            <a:extLst>
              <a:ext uri="{FF2B5EF4-FFF2-40B4-BE49-F238E27FC236}">
                <a16:creationId xmlns:a16="http://schemas.microsoft.com/office/drawing/2014/main" id="{5B2461EC-3255-3167-981F-39F99B3E5CCC}"/>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E07FF99-DD03-12DC-3FC9-21770CEB368F}"/>
              </a:ext>
            </a:extLst>
          </p:cNvPr>
          <p:cNvSpPr>
            <a:spLocks noGrp="1"/>
          </p:cNvSpPr>
          <p:nvPr>
            <p:ph type="sldNum" sz="quarter" idx="12"/>
          </p:nvPr>
        </p:nvSpPr>
        <p:spPr/>
        <p:txBody>
          <a:bodyPr/>
          <a:lstStyle/>
          <a:p>
            <a:fld id="{5AB9ECBD-B4DD-40D5-8D24-9ECCDBB1583E}" type="slidenum">
              <a:rPr lang="en-IN" smtClean="0"/>
              <a:t>14</a:t>
            </a:fld>
            <a:endParaRPr lang="en-IN"/>
          </a:p>
        </p:txBody>
      </p:sp>
    </p:spTree>
    <p:extLst>
      <p:ext uri="{BB962C8B-B14F-4D97-AF65-F5344CB8AC3E}">
        <p14:creationId xmlns:p14="http://schemas.microsoft.com/office/powerpoint/2010/main" val="1525361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Conclusion &amp; Future Work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393540" y="1749425"/>
            <a:ext cx="11597832" cy="4267200"/>
          </a:xfrm>
        </p:spPr>
        <p:txBody>
          <a:bodyPr/>
          <a:lstStyle/>
          <a:p>
            <a:pPr>
              <a:buNone/>
            </a:pPr>
            <a:r>
              <a:rPr lang="en-US" sz="2400" b="1" dirty="0"/>
              <a:t>Conclusion</a:t>
            </a:r>
          </a:p>
          <a:p>
            <a:r>
              <a:rPr lang="en-US" sz="2400" dirty="0"/>
              <a:t>The Skill-Gap Visualizer uses NLP and ML to assess job readiness by comparing resume skills with job requirements. It provides visual reports, tracks progress, and helps users identify areas for improvement through an intuitive interface, aiding career development and upskilling.</a:t>
            </a:r>
          </a:p>
          <a:p>
            <a:pPr marL="0" indent="0">
              <a:buNone/>
            </a:pPr>
            <a:r>
              <a:rPr lang="en-US" sz="2400" b="1" dirty="0"/>
              <a:t>Future Scope</a:t>
            </a:r>
          </a:p>
          <a:p>
            <a:r>
              <a:rPr lang="en-US" sz="2400" dirty="0"/>
              <a:t>Future improvements include word embeddings for semantic skill matching, multi-role comparisons, AI-based course suggestions, resume feedback, user accounts, and enhanced accessibility.</a:t>
            </a:r>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15</a:t>
            </a:fld>
            <a:endParaRPr lang="en-IN"/>
          </a:p>
        </p:txBody>
      </p:sp>
    </p:spTree>
    <p:extLst>
      <p:ext uri="{BB962C8B-B14F-4D97-AF65-F5344CB8AC3E}">
        <p14:creationId xmlns:p14="http://schemas.microsoft.com/office/powerpoint/2010/main" val="2369166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rtl="0">
              <a:spcBef>
                <a:spcPts val="1200"/>
              </a:spcBef>
              <a:spcAft>
                <a:spcPts val="1200"/>
              </a:spcAft>
              <a:buNone/>
            </a:pPr>
            <a:r>
              <a:rPr lang="en-IN" sz="2400" b="0" i="0" u="none" strike="noStrike" dirty="0">
                <a:solidFill>
                  <a:srgbClr val="000000"/>
                </a:solidFill>
                <a:effectLst/>
                <a:latin typeface="Times New Roman" panose="02020603050405020304" pitchFamily="18" charset="0"/>
              </a:rPr>
              <a:t>[1] Haq, Mahmood Ul. "</a:t>
            </a:r>
            <a:r>
              <a:rPr lang="en-IN" sz="2400" b="0" i="0" u="none" strike="noStrike" dirty="0" err="1">
                <a:solidFill>
                  <a:srgbClr val="000000"/>
                </a:solidFill>
                <a:effectLst/>
                <a:latin typeface="Times New Roman" panose="02020603050405020304" pitchFamily="18" charset="0"/>
              </a:rPr>
              <a:t>CapsNet</a:t>
            </a:r>
            <a:r>
              <a:rPr lang="en-IN" sz="2400" b="0" i="0" u="none" strike="noStrike" dirty="0">
                <a:solidFill>
                  <a:srgbClr val="000000"/>
                </a:solidFill>
                <a:effectLst/>
                <a:latin typeface="Times New Roman" panose="02020603050405020304" pitchFamily="18" charset="0"/>
              </a:rPr>
              <a:t>-FR: Capsule Networks for Improved Recognition of Facial Features." </a:t>
            </a:r>
            <a:r>
              <a:rPr lang="en-IN" sz="2400" b="0" i="1" u="none" strike="noStrike" dirty="0">
                <a:solidFill>
                  <a:srgbClr val="000000"/>
                </a:solidFill>
                <a:effectLst/>
                <a:latin typeface="Times New Roman" panose="02020603050405020304" pitchFamily="18" charset="0"/>
              </a:rPr>
              <a:t>Computers, Materials &amp; Continua</a:t>
            </a:r>
            <a:r>
              <a:rPr lang="en-IN" sz="2400" b="0" i="0" u="none" strike="noStrike" dirty="0">
                <a:solidFill>
                  <a:srgbClr val="000000"/>
                </a:solidFill>
                <a:effectLst/>
                <a:latin typeface="Times New Roman" panose="02020603050405020304" pitchFamily="18" charset="0"/>
              </a:rPr>
              <a:t>, vol. 79, no. 2, 2024.</a:t>
            </a:r>
            <a:endParaRPr lang="en-IN" sz="2400" b="0" dirty="0">
              <a:effectLst/>
            </a:endParaRPr>
          </a:p>
          <a:p>
            <a:pPr rtl="0">
              <a:spcBef>
                <a:spcPts val="1200"/>
              </a:spcBef>
              <a:spcAft>
                <a:spcPts val="1200"/>
              </a:spcAft>
              <a:buNone/>
            </a:pPr>
            <a:r>
              <a:rPr lang="en-IN" sz="2400" b="0" i="0" u="none" strike="noStrike" dirty="0">
                <a:solidFill>
                  <a:srgbClr val="000000"/>
                </a:solidFill>
                <a:effectLst/>
                <a:latin typeface="Times New Roman" panose="02020603050405020304" pitchFamily="18" charset="0"/>
              </a:rPr>
              <a:t>[2] Keerthana, D., Venugopal, V., Nath, M. K., &amp; Mishra, M. "Hybrid convolutional neural networks with SVM classifier for classification of skin cancer." </a:t>
            </a:r>
            <a:r>
              <a:rPr lang="en-IN" sz="2400" b="0" i="1" u="none" strike="noStrike" dirty="0">
                <a:solidFill>
                  <a:srgbClr val="000000"/>
                </a:solidFill>
                <a:effectLst/>
                <a:latin typeface="Times New Roman" panose="02020603050405020304" pitchFamily="18" charset="0"/>
              </a:rPr>
              <a:t>Biomedical Engineering Advances</a:t>
            </a:r>
            <a:r>
              <a:rPr lang="en-IN" sz="2400" b="0" i="0" u="none" strike="noStrike" dirty="0">
                <a:solidFill>
                  <a:srgbClr val="000000"/>
                </a:solidFill>
                <a:effectLst/>
                <a:latin typeface="Times New Roman" panose="02020603050405020304" pitchFamily="18" charset="0"/>
              </a:rPr>
              <a:t>, vol. 5, 2023, 100069.</a:t>
            </a:r>
            <a:r>
              <a:rPr lang="en-IN" sz="2400" b="0" i="0" u="none" strike="noStrike" dirty="0">
                <a:solidFill>
                  <a:srgbClr val="000000"/>
                </a:solidFill>
                <a:effectLst/>
                <a:latin typeface="Times New Roman" panose="02020603050405020304" pitchFamily="18" charset="0"/>
                <a:hlinkClick r:id="rId2"/>
              </a:rPr>
              <a:t> </a:t>
            </a:r>
            <a:r>
              <a:rPr lang="en-IN" sz="2400" b="0" i="0" u="sng" strike="noStrike" dirty="0">
                <a:solidFill>
                  <a:srgbClr val="1155CC"/>
                </a:solidFill>
                <a:effectLst/>
                <a:latin typeface="Times New Roman" panose="02020603050405020304" pitchFamily="18" charset="0"/>
                <a:hlinkClick r:id="rId2"/>
              </a:rPr>
              <a:t>https://doi.org/10.1016/j.bea.2022.100069</a:t>
            </a:r>
            <a:endParaRPr lang="en-IN" sz="2400" b="0" dirty="0">
              <a:effectLst/>
            </a:endParaRPr>
          </a:p>
          <a:p>
            <a:pPr rtl="0">
              <a:spcBef>
                <a:spcPts val="1200"/>
              </a:spcBef>
              <a:spcAft>
                <a:spcPts val="1200"/>
              </a:spcAft>
              <a:buNone/>
            </a:pPr>
            <a:r>
              <a:rPr lang="en-IN" sz="2400" b="0" i="0" u="none" strike="noStrike" dirty="0">
                <a:solidFill>
                  <a:srgbClr val="000000"/>
                </a:solidFill>
                <a:effectLst/>
                <a:latin typeface="Times New Roman" panose="02020603050405020304" pitchFamily="18" charset="0"/>
              </a:rPr>
              <a:t>[3] </a:t>
            </a:r>
            <a:r>
              <a:rPr lang="en-IN" sz="2400" b="0" i="0" u="none" strike="noStrike" dirty="0" err="1">
                <a:solidFill>
                  <a:srgbClr val="000000"/>
                </a:solidFill>
                <a:effectLst/>
                <a:latin typeface="Times New Roman" panose="02020603050405020304" pitchFamily="18" charset="0"/>
              </a:rPr>
              <a:t>Alhudhaif</a:t>
            </a:r>
            <a:r>
              <a:rPr lang="en-IN" sz="2400" b="0" i="0" u="none" strike="noStrike" dirty="0">
                <a:solidFill>
                  <a:srgbClr val="000000"/>
                </a:solidFill>
                <a:effectLst/>
                <a:latin typeface="Times New Roman" panose="02020603050405020304" pitchFamily="18" charset="0"/>
              </a:rPr>
              <a:t>, A., </a:t>
            </a:r>
            <a:r>
              <a:rPr lang="en-IN" sz="2400" b="0" i="0" u="none" strike="noStrike" dirty="0" err="1">
                <a:solidFill>
                  <a:srgbClr val="000000"/>
                </a:solidFill>
                <a:effectLst/>
                <a:latin typeface="Times New Roman" panose="02020603050405020304" pitchFamily="18" charset="0"/>
              </a:rPr>
              <a:t>Almaslukh</a:t>
            </a:r>
            <a:r>
              <a:rPr lang="en-IN" sz="2400" b="0" i="0" u="none" strike="noStrike" dirty="0">
                <a:solidFill>
                  <a:srgbClr val="000000"/>
                </a:solidFill>
                <a:effectLst/>
                <a:latin typeface="Times New Roman" panose="02020603050405020304" pitchFamily="18" charset="0"/>
              </a:rPr>
              <a:t>, B., </a:t>
            </a:r>
            <a:r>
              <a:rPr lang="en-IN" sz="2400" b="0" i="0" u="none" strike="noStrike" dirty="0" err="1">
                <a:solidFill>
                  <a:srgbClr val="000000"/>
                </a:solidFill>
                <a:effectLst/>
                <a:latin typeface="Times New Roman" panose="02020603050405020304" pitchFamily="18" charset="0"/>
              </a:rPr>
              <a:t>Aseeri</a:t>
            </a:r>
            <a:r>
              <a:rPr lang="en-IN" sz="2400" b="0" i="0" u="none" strike="noStrike" dirty="0">
                <a:solidFill>
                  <a:srgbClr val="000000"/>
                </a:solidFill>
                <a:effectLst/>
                <a:latin typeface="Times New Roman" panose="02020603050405020304" pitchFamily="18" charset="0"/>
              </a:rPr>
              <a:t>, A. O., Guler, O., &amp; Polat, K. "A novel nonlinear automated multi-class skin lesion detection system using soft-attention based convolutional neural networks." </a:t>
            </a:r>
            <a:r>
              <a:rPr lang="en-IN" sz="2400" b="0" i="1" u="none" strike="noStrike" dirty="0">
                <a:solidFill>
                  <a:srgbClr val="000000"/>
                </a:solidFill>
                <a:effectLst/>
                <a:latin typeface="Times New Roman" panose="02020603050405020304" pitchFamily="18" charset="0"/>
              </a:rPr>
              <a:t>Chaos, Solitons &amp; Fractals</a:t>
            </a:r>
            <a:r>
              <a:rPr lang="en-IN" sz="2400" b="0" i="0" u="none" strike="noStrike" dirty="0">
                <a:solidFill>
                  <a:srgbClr val="000000"/>
                </a:solidFill>
                <a:effectLst/>
                <a:latin typeface="Times New Roman" panose="02020603050405020304" pitchFamily="18" charset="0"/>
              </a:rPr>
              <a:t>, vol. 170, 2023, 113409.</a:t>
            </a:r>
            <a:r>
              <a:rPr lang="en-IN" sz="2400" b="0" i="0" u="none" strike="noStrike" dirty="0">
                <a:solidFill>
                  <a:srgbClr val="000000"/>
                </a:solidFill>
                <a:effectLst/>
                <a:latin typeface="Times New Roman" panose="02020603050405020304" pitchFamily="18" charset="0"/>
                <a:hlinkClick r:id="rId3"/>
              </a:rPr>
              <a:t> </a:t>
            </a:r>
            <a:r>
              <a:rPr lang="en-IN" sz="2400" b="0" i="0" u="sng" strike="noStrike" dirty="0">
                <a:solidFill>
                  <a:srgbClr val="1155CC"/>
                </a:solidFill>
                <a:effectLst/>
                <a:latin typeface="Times New Roman" panose="02020603050405020304" pitchFamily="18" charset="0"/>
                <a:hlinkClick r:id="rId3"/>
              </a:rPr>
              <a:t>https://doi.org/10.1016/j.chaos.2023.113409</a:t>
            </a:r>
            <a:endParaRPr lang="en-IN" sz="2400" b="0" dirty="0">
              <a:effectLst/>
            </a:endParaRPr>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16</a:t>
            </a:fld>
            <a:endParaRPr lang="en-IN"/>
          </a:p>
        </p:txBody>
      </p:sp>
    </p:spTree>
    <p:extLst>
      <p:ext uri="{BB962C8B-B14F-4D97-AF65-F5344CB8AC3E}">
        <p14:creationId xmlns:p14="http://schemas.microsoft.com/office/powerpoint/2010/main" val="1530162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17</a:t>
            </a:fld>
            <a:endParaRPr lang="en-US" altLang="en-US" dirty="0"/>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635605" y="179355"/>
            <a:ext cx="10668000" cy="1216025"/>
          </a:xfrm>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355599" y="1790445"/>
            <a:ext cx="11480801" cy="4692905"/>
          </a:xfrm>
        </p:spPr>
        <p:txBody>
          <a:bodyPr/>
          <a:lstStyle/>
          <a:p>
            <a:pPr algn="just">
              <a:buClr>
                <a:srgbClr val="CC0000"/>
              </a:buClr>
              <a:defRPr/>
            </a:pPr>
            <a:r>
              <a:rPr lang="en-US" sz="2400" dirty="0"/>
              <a:t>In today’s fast-changing job market, students and professionals often struggle to identify missing skills for their desired careers. Traditional guidance methods are generic and fail to adapt to evolving industry needs.</a:t>
            </a:r>
          </a:p>
          <a:p>
            <a:pPr algn="just">
              <a:buClr>
                <a:srgbClr val="CC0000"/>
              </a:buClr>
              <a:defRPr/>
            </a:pPr>
            <a:r>
              <a:rPr lang="en-US" sz="2400" dirty="0"/>
              <a:t>Most existing tools suggest roles but lack personalized roadmaps to bridge skill gaps. This project proposes a smart, data-driven system that analyzes user profiles and visualizes gaps while recommending tailored learning paths for career success.</a:t>
            </a:r>
            <a:endParaRPr lang="en-US" sz="1400" dirty="0"/>
          </a:p>
          <a:p>
            <a:pPr>
              <a:buClr>
                <a:srgbClr val="CC0000"/>
              </a:buClr>
              <a:defRPr/>
            </a:pPr>
            <a:r>
              <a:rPr lang="en-US" sz="2400" dirty="0"/>
              <a:t>This project addresses that need by offering a user-friendly tool that visualizes skill deficiencies, aligns user profiles with job requirements, and provides structured, goal-oriented career guidance.</a:t>
            </a: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11200" y="2030393"/>
            <a:ext cx="10668000" cy="3745375"/>
          </a:xfrm>
        </p:spPr>
        <p:txBody>
          <a:bodyPr/>
          <a:lstStyle/>
          <a:p>
            <a:pPr>
              <a:buClr>
                <a:srgbClr val="CC0000"/>
              </a:buClr>
              <a:defRPr/>
            </a:pPr>
            <a:r>
              <a:rPr lang="en-US" sz="2400" b="1" dirty="0"/>
              <a:t>Rule-Based &amp; Decision Trees</a:t>
            </a:r>
            <a:r>
              <a:rPr lang="en-US" sz="2400" dirty="0"/>
              <a:t>: Use fixed rules to match careers based on skills and education; lack adaptability.</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kumimoji="0" lang="en-US" altLang="en-US" sz="2400" b="0" i="0" u="none" strike="noStrike" kern="0" cap="none" spc="0" normalizeH="0" baseline="0" noProof="0" dirty="0">
              <a:ln>
                <a:noFill/>
              </a:ln>
              <a:solidFill>
                <a:srgbClr val="000000"/>
              </a:solidFill>
              <a:effectLst/>
              <a:uLnTx/>
              <a:uFillTx/>
              <a:latin typeface="Verdana"/>
              <a:ea typeface="+mn-ea"/>
              <a:cs typeface="+mn-cs"/>
            </a:endParaRPr>
          </a:p>
          <a:p>
            <a:pPr>
              <a:buClr>
                <a:srgbClr val="CC0000"/>
              </a:buClr>
              <a:defRPr/>
            </a:pPr>
            <a:r>
              <a:rPr lang="en-US" sz="2400" b="1" dirty="0"/>
              <a:t>Collaborative Filtering</a:t>
            </a:r>
            <a:r>
              <a:rPr lang="en-US" sz="2400" dirty="0"/>
              <a:t>: Matches users based on similar profiles; struggles with new users or roles.</a:t>
            </a:r>
            <a:endParaRPr lang="en-US" sz="2400" dirty="0">
              <a:solidFill>
                <a:srgbClr val="000000"/>
              </a:solidFill>
              <a:latin typeface="Verdana"/>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kumimoji="0" lang="en-US" altLang="en-US" sz="2400" b="0" i="0" u="none" strike="noStrike" kern="0" cap="none" spc="0" normalizeH="0" baseline="0" noProof="0" dirty="0">
              <a:ln>
                <a:noFill/>
              </a:ln>
              <a:solidFill>
                <a:srgbClr val="000000"/>
              </a:solidFill>
              <a:effectLst/>
              <a:uLnTx/>
              <a:uFillTx/>
              <a:latin typeface="Verdana"/>
              <a:ea typeface="+mn-ea"/>
              <a:cs typeface="+mn-cs"/>
            </a:endParaRPr>
          </a:p>
          <a:p>
            <a:pPr>
              <a:buClr>
                <a:srgbClr val="CC0000"/>
              </a:buClr>
              <a:defRPr/>
            </a:pPr>
            <a:r>
              <a:rPr lang="en-US" sz="2400" b="1" dirty="0"/>
              <a:t>Survey-Based &amp; Content Filtering</a:t>
            </a:r>
            <a:r>
              <a:rPr lang="en-US" sz="2400" dirty="0"/>
              <a:t>: Often static and less personalized.</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563971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
        <p:nvSpPr>
          <p:cNvPr id="7" name="Rectangle 1">
            <a:extLst>
              <a:ext uri="{FF2B5EF4-FFF2-40B4-BE49-F238E27FC236}">
                <a16:creationId xmlns:a16="http://schemas.microsoft.com/office/drawing/2014/main" id="{722A7F57-6F0F-3775-5FF2-057793FFAC5B}"/>
              </a:ext>
            </a:extLst>
          </p:cNvPr>
          <p:cNvSpPr>
            <a:spLocks noGrp="1" noChangeArrowheads="1"/>
          </p:cNvSpPr>
          <p:nvPr>
            <p:ph idx="1"/>
          </p:nvPr>
        </p:nvSpPr>
        <p:spPr bwMode="auto">
          <a:xfrm>
            <a:off x="766233" y="2027570"/>
            <a:ext cx="1102737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spcBef>
                <a:spcPct val="0"/>
              </a:spcBef>
              <a:buClrTx/>
            </a:pPr>
            <a:r>
              <a:rPr lang="en-US" altLang="en-US" sz="2400" dirty="0">
                <a:latin typeface="Arial" panose="020B0604020202020204" pitchFamily="34" charset="0"/>
              </a:rPr>
              <a:t>I</a:t>
            </a:r>
            <a:r>
              <a:rPr kumimoji="0" lang="en-US" altLang="en-US" sz="2400" b="0" i="0" u="none" strike="noStrike" cap="none" normalizeH="0" baseline="0" dirty="0">
                <a:ln>
                  <a:noFill/>
                </a:ln>
                <a:solidFill>
                  <a:schemeClr val="tx1"/>
                </a:solidFill>
                <a:effectLst/>
                <a:latin typeface="Arial" panose="020B0604020202020204" pitchFamily="34" charset="0"/>
              </a:rPr>
              <a:t>dentify gaps between users' current skills and target job role requirements.</a:t>
            </a:r>
          </a:p>
          <a:p>
            <a:pPr>
              <a:spcBef>
                <a:spcPct val="0"/>
              </a:spcBef>
              <a:buClrTx/>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a:spcBef>
                <a:spcPct val="0"/>
              </a:spcBef>
              <a:buClrTx/>
            </a:pPr>
            <a:r>
              <a:rPr lang="en-US" sz="2400" dirty="0"/>
              <a:t>Use NLP to extract and classify technical and soft skills from resumes and job descriptions.</a:t>
            </a:r>
          </a:p>
          <a:p>
            <a:pPr>
              <a:spcBef>
                <a:spcPct val="0"/>
              </a:spcBef>
              <a:buClrTx/>
            </a:pPr>
            <a:endParaRPr lang="en-US" sz="2400" dirty="0"/>
          </a:p>
          <a:p>
            <a:pPr>
              <a:spcBef>
                <a:spcPct val="0"/>
              </a:spcBef>
              <a:buClrTx/>
            </a:pPr>
            <a:r>
              <a:rPr lang="en-US" sz="2400" dirty="0"/>
              <a:t>Visualize matched and missing skills with clear charts and trackers.</a:t>
            </a:r>
          </a:p>
          <a:p>
            <a:pPr>
              <a:spcBef>
                <a:spcPct val="0"/>
              </a:spcBef>
              <a:buClrTx/>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a:spcBef>
                <a:spcPct val="0"/>
              </a:spcBef>
              <a:buClrTx/>
            </a:pPr>
            <a:r>
              <a:rPr lang="en-US" sz="2400" dirty="0"/>
              <a:t>Offer an intuitive interface for uploading resumes, selecting roles, and tracking skill progress.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937795"/>
            <a:ext cx="10668000" cy="3918995"/>
          </a:xfrm>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t>Skill-Gap Visualizer  is a web-based tool developed using </a:t>
            </a:r>
            <a:r>
              <a:rPr lang="en-US" sz="2400" dirty="0" err="1"/>
              <a:t>Streamlit</a:t>
            </a:r>
            <a:r>
              <a:rPr lang="en-US" sz="2400" dirty="0"/>
              <a:t> that helps users identify gaps between their current skills and job role requirements. Leveraging NLP and ML, it extracts skills from resumes or manual inputs and compares them against parsed job descriptions. The system visualizes matched and missing skills through intuitive charts, aiding users, especially freshers and career switchers—in personalized upskilling and planning. It offers a scalable, cost-effective solution with potential for multi-role and AI-driven enhancements.</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400"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Proposed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11200" y="1978025"/>
            <a:ext cx="10668000" cy="4267200"/>
          </a:xfrm>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t>Web-based tool using NLP and ML for career development.</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lang="en-US" sz="2400" dirty="0"/>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t>Users upload resumes or input skills manually.</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lang="en-US" sz="2400" dirty="0"/>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t>Extracts and compares skills with job descriptions.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lang="en-US" sz="2400" dirty="0"/>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t>Visualizes skill gaps and recommends upskilling courses.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lang="en-US" sz="2400" dirty="0"/>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err="1"/>
              <a:t>Streamlit</a:t>
            </a:r>
            <a:r>
              <a:rPr lang="en-US" sz="2400" dirty="0"/>
              <a:t> dashboard for tracking progress and setting goals.</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Tree>
    <p:extLst>
      <p:ext uri="{BB962C8B-B14F-4D97-AF65-F5344CB8AC3E}">
        <p14:creationId xmlns:p14="http://schemas.microsoft.com/office/powerpoint/2010/main" val="3488894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pic>
        <p:nvPicPr>
          <p:cNvPr id="8" name="Content Placeholder 7">
            <a:extLst>
              <a:ext uri="{FF2B5EF4-FFF2-40B4-BE49-F238E27FC236}">
                <a16:creationId xmlns:a16="http://schemas.microsoft.com/office/drawing/2014/main" id="{34EC9BD5-D9B5-ECB8-1F68-6757207593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8324" y="1752600"/>
            <a:ext cx="6822652" cy="4267200"/>
          </a:xfrm>
        </p:spPr>
      </p:pic>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7</a:t>
            </a:fld>
            <a:endParaRPr lang="en-IN"/>
          </a:p>
        </p:txBody>
      </p:sp>
    </p:spTree>
    <p:extLst>
      <p:ext uri="{BB962C8B-B14F-4D97-AF65-F5344CB8AC3E}">
        <p14:creationId xmlns:p14="http://schemas.microsoft.com/office/powerpoint/2010/main" val="1066777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372319" y="2180862"/>
            <a:ext cx="11447361" cy="4162063"/>
          </a:xfrm>
        </p:spPr>
        <p:txBody>
          <a:bodyPr numCol="2"/>
          <a:lstStyle/>
          <a:p>
            <a:pPr marL="469900" marR="0" lvl="0" indent="-469900"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Resume/Input Module</a:t>
            </a:r>
            <a:r>
              <a:rPr lang="en-US" sz="2400" dirty="0"/>
              <a:t>: Uploads resumes or inputs skills.</a:t>
            </a:r>
          </a:p>
          <a:p>
            <a:pPr marL="469900" marR="0" lvl="0" indent="-469900"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Skill Extraction</a:t>
            </a:r>
            <a:r>
              <a:rPr lang="en-US" sz="2400" dirty="0"/>
              <a:t>: Extracts skills using NLP.</a:t>
            </a:r>
          </a:p>
          <a:p>
            <a:pPr marL="469900" marR="0" lvl="0" indent="-469900"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Skill Comparison</a:t>
            </a:r>
            <a:r>
              <a:rPr lang="en-US" sz="2400" dirty="0"/>
              <a:t>: Compares user skills with job requirements.</a:t>
            </a:r>
          </a:p>
          <a:p>
            <a:pPr marL="469900" marR="0" lvl="0" indent="-469900"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Gap Visualization</a:t>
            </a:r>
            <a:r>
              <a:rPr lang="en-US" sz="2400" dirty="0"/>
              <a:t>: Displays skill gaps in charts.</a:t>
            </a:r>
          </a:p>
          <a:p>
            <a:pPr marL="469900" marR="0" lvl="0" indent="-469900"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lang="en-US" sz="2400" b="1" dirty="0"/>
          </a:p>
          <a:p>
            <a:pPr marL="469900" marR="0" lvl="0" indent="-469900"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lang="en-US" sz="2400" b="1" dirty="0"/>
          </a:p>
          <a:p>
            <a:pPr marL="469900" marR="0" lvl="0" indent="-469900"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Job Role Selection</a:t>
            </a:r>
            <a:r>
              <a:rPr lang="en-US" sz="2400" dirty="0"/>
              <a:t>: Selects job roles for comparison.</a:t>
            </a:r>
          </a:p>
          <a:p>
            <a:pPr marL="469900" marR="0" lvl="0" indent="-469900"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Progress Tracker</a:t>
            </a:r>
            <a:r>
              <a:rPr lang="en-US" sz="2400" dirty="0"/>
              <a:t>: Tracks learning progress.</a:t>
            </a:r>
          </a:p>
          <a:p>
            <a:pPr marL="469900" marR="0" lvl="0" indent="-469900"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Recommendation System</a:t>
            </a:r>
            <a:r>
              <a:rPr lang="en-US" sz="2400" dirty="0"/>
              <a:t>: Suggests courses for upskilling.</a:t>
            </a:r>
          </a:p>
          <a:p>
            <a:pPr marL="469900" marR="0" lvl="0" indent="-469900"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Dashboard</a:t>
            </a:r>
            <a:r>
              <a:rPr lang="en-US" sz="2400" dirty="0"/>
              <a:t>: Displays all insights and recommendations.</a:t>
            </a: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8</a:t>
            </a:fld>
            <a:endParaRPr lang="en-IN"/>
          </a:p>
        </p:txBody>
      </p:sp>
    </p:spTree>
    <p:extLst>
      <p:ext uri="{BB962C8B-B14F-4D97-AF65-F5344CB8AC3E}">
        <p14:creationId xmlns:p14="http://schemas.microsoft.com/office/powerpoint/2010/main" val="651015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0" y="1752600"/>
            <a:ext cx="11436349" cy="4267200"/>
          </a:xfrm>
        </p:spPr>
        <p:txBody>
          <a:bodyPr/>
          <a:lstStyle/>
          <a:p>
            <a:pPr>
              <a:buNone/>
            </a:pPr>
            <a:r>
              <a:rPr lang="en-US" sz="2400" b="1" dirty="0"/>
              <a:t>1. Resume/Input Module</a:t>
            </a:r>
          </a:p>
          <a:p>
            <a:pPr>
              <a:buFont typeface="Arial" panose="020B0604020202020204" pitchFamily="34" charset="0"/>
              <a:buChar char="•"/>
            </a:pPr>
            <a:r>
              <a:rPr lang="en-US" sz="2400" b="1" dirty="0"/>
              <a:t>Function</a:t>
            </a:r>
            <a:r>
              <a:rPr lang="en-US" sz="2400" dirty="0"/>
              <a:t>: Allows resume upload or manual skill input.</a:t>
            </a:r>
          </a:p>
          <a:p>
            <a:pPr>
              <a:buFont typeface="Arial" panose="020B0604020202020204" pitchFamily="34" charset="0"/>
              <a:buChar char="•"/>
            </a:pPr>
            <a:r>
              <a:rPr lang="en-US" sz="2400" b="1" dirty="0"/>
              <a:t>Output</a:t>
            </a:r>
            <a:r>
              <a:rPr lang="en-US" sz="2400" dirty="0"/>
              <a:t>: Extracted skills.</a:t>
            </a:r>
          </a:p>
          <a:p>
            <a:pPr marL="0" indent="0">
              <a:buNone/>
            </a:pPr>
            <a:r>
              <a:rPr lang="en-US" sz="2400" b="1" dirty="0"/>
              <a:t>Activity</a:t>
            </a:r>
            <a:r>
              <a:rPr lang="en-US" sz="2400" dirty="0"/>
              <a:t>: User uploads input → Skills extracted → Stored for comparison.</a:t>
            </a:r>
          </a:p>
          <a:p>
            <a:pPr>
              <a:buNone/>
            </a:pPr>
            <a:r>
              <a:rPr lang="en-IN" sz="2400" b="1" dirty="0"/>
              <a:t>2. Skill Extraction Module</a:t>
            </a:r>
          </a:p>
          <a:p>
            <a:pPr>
              <a:buFont typeface="Arial" panose="020B0604020202020204" pitchFamily="34" charset="0"/>
              <a:buChar char="•"/>
            </a:pPr>
            <a:r>
              <a:rPr lang="en-IN" sz="2400" b="1" dirty="0"/>
              <a:t>Function</a:t>
            </a:r>
            <a:r>
              <a:rPr lang="en-IN" sz="2400" dirty="0"/>
              <a:t>: Extracts skills using NLP from resumes/job descriptions.</a:t>
            </a:r>
          </a:p>
          <a:p>
            <a:pPr>
              <a:buFont typeface="Arial" panose="020B0604020202020204" pitchFamily="34" charset="0"/>
              <a:buChar char="•"/>
            </a:pPr>
            <a:r>
              <a:rPr lang="en-IN" sz="2400" b="1" dirty="0"/>
              <a:t>Output</a:t>
            </a:r>
            <a:r>
              <a:rPr lang="en-IN" sz="2400" dirty="0"/>
              <a:t>: List of extracted skills.</a:t>
            </a:r>
          </a:p>
          <a:p>
            <a:pPr marL="0" indent="0">
              <a:buNone/>
            </a:pPr>
            <a:r>
              <a:rPr lang="en-IN" sz="2400" b="1" dirty="0"/>
              <a:t>Activity</a:t>
            </a:r>
            <a:r>
              <a:rPr lang="en-IN" sz="2400" dirty="0"/>
              <a:t>: System processes input → NLP extracts skills → Skills ready for comparison.</a:t>
            </a:r>
          </a:p>
          <a:p>
            <a:endParaRPr lang="en-US" sz="2000" dirty="0"/>
          </a:p>
          <a:p>
            <a:pPr marL="0" indent="0">
              <a:buNone/>
            </a:pPr>
            <a:endParaRPr lang="en-US" sz="2000"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9</a:t>
            </a:fld>
            <a:endParaRPr lang="en-IN"/>
          </a:p>
        </p:txBody>
      </p:sp>
    </p:spTree>
    <p:extLst>
      <p:ext uri="{BB962C8B-B14F-4D97-AF65-F5344CB8AC3E}">
        <p14:creationId xmlns:p14="http://schemas.microsoft.com/office/powerpoint/2010/main" val="517529961"/>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83</TotalTime>
  <Words>1251</Words>
  <Application>Microsoft Office PowerPoint</Application>
  <PresentationFormat>Widescreen</PresentationFormat>
  <Paragraphs>145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Times New Roman</vt:lpstr>
      <vt:lpstr>Verdana</vt:lpstr>
      <vt:lpstr>Wingdings</vt:lpstr>
      <vt:lpstr>Profile</vt:lpstr>
      <vt:lpstr>PowerPoint Presentation</vt:lpstr>
      <vt:lpstr>Problem Statement and Motivation</vt:lpstr>
      <vt:lpstr>Existing System</vt:lpstr>
      <vt:lpstr>Objectives</vt:lpstr>
      <vt:lpstr>Abstract</vt:lpstr>
      <vt:lpstr>Proposed System</vt:lpstr>
      <vt:lpstr>System Architecture</vt:lpstr>
      <vt:lpstr>List of Modules</vt:lpstr>
      <vt:lpstr>Functional Description for each modules with DFD and Activity Diagram</vt:lpstr>
      <vt:lpstr>Functional Description for each modules with DFD and Activity Diagram</vt:lpstr>
      <vt:lpstr>Functional Description for each modules with DFD and Activity Diagram</vt:lpstr>
      <vt:lpstr>Functional Description for each modules with DFD and Activity Diagram</vt:lpstr>
      <vt:lpstr>Implementation &amp; Results of Module</vt:lpstr>
      <vt:lpstr>Implementation &amp; Results of Module</vt:lpstr>
      <vt:lpstr>Conclusion &amp; Future Work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VS !</cp:lastModifiedBy>
  <cp:revision>7</cp:revision>
  <dcterms:created xsi:type="dcterms:W3CDTF">2023-08-03T04:32:32Z</dcterms:created>
  <dcterms:modified xsi:type="dcterms:W3CDTF">2025-05-09T03:49:20Z</dcterms:modified>
</cp:coreProperties>
</file>