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3" r:id="rId3"/>
    <p:sldId id="264" r:id="rId4"/>
    <p:sldId id="295" r:id="rId5"/>
    <p:sldId id="265" r:id="rId6"/>
    <p:sldId id="282" r:id="rId7"/>
    <p:sldId id="294" r:id="rId8"/>
    <p:sldId id="268" r:id="rId9"/>
    <p:sldId id="269" r:id="rId10"/>
    <p:sldId id="300" r:id="rId11"/>
    <p:sldId id="299" r:id="rId12"/>
    <p:sldId id="276" r:id="rId13"/>
    <p:sldId id="270" r:id="rId14"/>
    <p:sldId id="271" r:id="rId15"/>
    <p:sldId id="272" r:id="rId16"/>
    <p:sldId id="296" r:id="rId17"/>
    <p:sldId id="273" r:id="rId18"/>
    <p:sldId id="274" r:id="rId19"/>
    <p:sldId id="297" r:id="rId20"/>
    <p:sldId id="275" r:id="rId21"/>
    <p:sldId id="277" r:id="rId22"/>
    <p:sldId id="278" r:id="rId23"/>
    <p:sldId id="298" r:id="rId24"/>
    <p:sldId id="281" r:id="rId25"/>
    <p:sldId id="301" r:id="rId26"/>
    <p:sldId id="287" r:id="rId27"/>
    <p:sldId id="302" r:id="rId28"/>
    <p:sldId id="291" r:id="rId29"/>
    <p:sldId id="292" r:id="rId30"/>
    <p:sldId id="285" r:id="rId31"/>
    <p:sldId id="286" r:id="rId32"/>
    <p:sldId id="283" r:id="rId33"/>
    <p:sldId id="284"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p:scale>
          <a:sx n="100" d="100"/>
          <a:sy n="100" d="100"/>
        </p:scale>
        <p:origin x="1956" y="5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6B160-FBCD-414D-B04E-7E0797F766D9}" type="datetimeFigureOut">
              <a:rPr lang="en-IN" smtClean="0"/>
              <a:t>05-09-2024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69795-F645-473E-9040-50BC109E2772}" type="slidenum">
              <a:rPr lang="en-IN" smtClean="0"/>
              <a:t>‹#›</a:t>
            </a:fld>
            <a:endParaRPr lang="en-IN"/>
          </a:p>
        </p:txBody>
      </p:sp>
    </p:spTree>
    <p:extLst>
      <p:ext uri="{BB962C8B-B14F-4D97-AF65-F5344CB8AC3E}">
        <p14:creationId xmlns:p14="http://schemas.microsoft.com/office/powerpoint/2010/main" val="281833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1</a:t>
            </a:fld>
            <a:endParaRPr lang="en-IN"/>
          </a:p>
        </p:txBody>
      </p:sp>
    </p:spTree>
    <p:extLst>
      <p:ext uri="{BB962C8B-B14F-4D97-AF65-F5344CB8AC3E}">
        <p14:creationId xmlns:p14="http://schemas.microsoft.com/office/powerpoint/2010/main" val="68637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5</a:t>
            </a:fld>
            <a:endParaRPr lang="en-IN"/>
          </a:p>
        </p:txBody>
      </p:sp>
    </p:spTree>
    <p:extLst>
      <p:ext uri="{BB962C8B-B14F-4D97-AF65-F5344CB8AC3E}">
        <p14:creationId xmlns:p14="http://schemas.microsoft.com/office/powerpoint/2010/main" val="185253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6</a:t>
            </a:fld>
            <a:endParaRPr lang="en-IN"/>
          </a:p>
        </p:txBody>
      </p:sp>
    </p:spTree>
    <p:extLst>
      <p:ext uri="{BB962C8B-B14F-4D97-AF65-F5344CB8AC3E}">
        <p14:creationId xmlns:p14="http://schemas.microsoft.com/office/powerpoint/2010/main" val="366654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7</a:t>
            </a:fld>
            <a:endParaRPr lang="en-IN"/>
          </a:p>
        </p:txBody>
      </p:sp>
    </p:spTree>
    <p:extLst>
      <p:ext uri="{BB962C8B-B14F-4D97-AF65-F5344CB8AC3E}">
        <p14:creationId xmlns:p14="http://schemas.microsoft.com/office/powerpoint/2010/main" val="1397328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15</a:t>
            </a:fld>
            <a:endParaRPr lang="en-IN"/>
          </a:p>
        </p:txBody>
      </p:sp>
    </p:spTree>
    <p:extLst>
      <p:ext uri="{BB962C8B-B14F-4D97-AF65-F5344CB8AC3E}">
        <p14:creationId xmlns:p14="http://schemas.microsoft.com/office/powerpoint/2010/main" val="10954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16</a:t>
            </a:fld>
            <a:endParaRPr lang="en-IN"/>
          </a:p>
        </p:txBody>
      </p:sp>
    </p:spTree>
    <p:extLst>
      <p:ext uri="{BB962C8B-B14F-4D97-AF65-F5344CB8AC3E}">
        <p14:creationId xmlns:p14="http://schemas.microsoft.com/office/powerpoint/2010/main" val="88129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18</a:t>
            </a:fld>
            <a:endParaRPr lang="en-IN"/>
          </a:p>
        </p:txBody>
      </p:sp>
    </p:spTree>
    <p:extLst>
      <p:ext uri="{BB962C8B-B14F-4D97-AF65-F5344CB8AC3E}">
        <p14:creationId xmlns:p14="http://schemas.microsoft.com/office/powerpoint/2010/main" val="331443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19</a:t>
            </a:fld>
            <a:endParaRPr lang="en-IN"/>
          </a:p>
        </p:txBody>
      </p:sp>
    </p:spTree>
    <p:extLst>
      <p:ext uri="{BB962C8B-B14F-4D97-AF65-F5344CB8AC3E}">
        <p14:creationId xmlns:p14="http://schemas.microsoft.com/office/powerpoint/2010/main" val="130461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69795-F645-473E-9040-50BC109E2772}" type="slidenum">
              <a:rPr lang="en-IN" smtClean="0"/>
              <a:t>20</a:t>
            </a:fld>
            <a:endParaRPr lang="en-IN"/>
          </a:p>
        </p:txBody>
      </p:sp>
    </p:spTree>
    <p:extLst>
      <p:ext uri="{BB962C8B-B14F-4D97-AF65-F5344CB8AC3E}">
        <p14:creationId xmlns:p14="http://schemas.microsoft.com/office/powerpoint/2010/main" val="310754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09/05/2024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p>
        </p:txBody>
      </p:sp>
      <p:sp>
        <p:nvSpPr>
          <p:cNvPr id="3" name="Subtitle 2"/>
          <p:cNvSpPr>
            <a:spLocks noGrp="1"/>
          </p:cNvSpPr>
          <p:nvPr>
            <p:ph type="subTitle" idx="1"/>
          </p:nvPr>
        </p:nvSpPr>
        <p:spPr>
          <a:xfrm>
            <a:off x="533400" y="3228536"/>
            <a:ext cx="8229600" cy="2029264"/>
          </a:xfrm>
        </p:spPr>
        <p:txBody>
          <a:bodyPr>
            <a:noAutofit/>
          </a:bodyPr>
          <a:lstStyle/>
          <a:p>
            <a:pPr algn="l"/>
            <a:r>
              <a:rPr lang="en-US" sz="1600" b="1" dirty="0"/>
              <a:t>Robot configurations-PPP, RPP, RRP, RRR; features of SCARA, PUMA Robots; Classification of robots based on motion control methods and drive technologies; 3R concurrent wrist; </a:t>
            </a:r>
          </a:p>
          <a:p>
            <a:pPr algn="l"/>
            <a:r>
              <a:rPr lang="en-US" sz="1600" b="1" dirty="0"/>
              <a:t>Classification of End effectors - mechanical grippers, special tools, Magnetic grippers, Vacuum grippers, adhesive grippers, Active and passive grippers, selection and design considerations of grippers in robot.</a:t>
            </a:r>
          </a:p>
        </p:txBody>
      </p:sp>
    </p:spTree>
    <p:extLst>
      <p:ext uri="{BB962C8B-B14F-4D97-AF65-F5344CB8AC3E}">
        <p14:creationId xmlns:p14="http://schemas.microsoft.com/office/powerpoint/2010/main" val="304694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28600"/>
            <a:ext cx="8382000" cy="838200"/>
          </a:xfrm>
        </p:spPr>
        <p:txBody>
          <a:bodyPr>
            <a:normAutofit/>
          </a:bodyPr>
          <a:lstStyle/>
          <a:p>
            <a:endParaRPr lang="en-US" dirty="0"/>
          </a:p>
        </p:txBody>
      </p:sp>
      <p:pic>
        <p:nvPicPr>
          <p:cNvPr id="3" name="Picture 2">
            <a:extLst>
              <a:ext uri="{FF2B5EF4-FFF2-40B4-BE49-F238E27FC236}">
                <a16:creationId xmlns:a16="http://schemas.microsoft.com/office/drawing/2014/main" id="{E61DADF7-EA96-3947-4C15-E3752B3F72A1}"/>
              </a:ext>
            </a:extLst>
          </p:cNvPr>
          <p:cNvPicPr>
            <a:picLocks noChangeAspect="1"/>
          </p:cNvPicPr>
          <p:nvPr/>
        </p:nvPicPr>
        <p:blipFill>
          <a:blip r:embed="rId2"/>
          <a:stretch>
            <a:fillRect/>
          </a:stretch>
        </p:blipFill>
        <p:spPr>
          <a:xfrm>
            <a:off x="914400" y="1828800"/>
            <a:ext cx="6354062" cy="3620005"/>
          </a:xfrm>
          <a:prstGeom prst="rect">
            <a:avLst/>
          </a:prstGeom>
        </p:spPr>
      </p:pic>
      <p:sp>
        <p:nvSpPr>
          <p:cNvPr id="13" name="TextBox 12">
            <a:extLst>
              <a:ext uri="{FF2B5EF4-FFF2-40B4-BE49-F238E27FC236}">
                <a16:creationId xmlns:a16="http://schemas.microsoft.com/office/drawing/2014/main" id="{C891895A-C518-1518-7698-D41229CAD9D9}"/>
              </a:ext>
            </a:extLst>
          </p:cNvPr>
          <p:cNvSpPr txBox="1"/>
          <p:nvPr/>
        </p:nvSpPr>
        <p:spPr>
          <a:xfrm>
            <a:off x="536348" y="1201788"/>
            <a:ext cx="2928687" cy="369332"/>
          </a:xfrm>
          <a:prstGeom prst="rect">
            <a:avLst/>
          </a:prstGeom>
          <a:noFill/>
        </p:spPr>
        <p:txBody>
          <a:bodyPr wrap="none" rtlCol="0">
            <a:spAutoFit/>
          </a:bodyPr>
          <a:lstStyle/>
          <a:p>
            <a:r>
              <a:rPr lang="en-IN" dirty="0"/>
              <a:t>KTU examination question:</a:t>
            </a:r>
          </a:p>
        </p:txBody>
      </p:sp>
    </p:spTree>
    <p:extLst>
      <p:ext uri="{BB962C8B-B14F-4D97-AF65-F5344CB8AC3E}">
        <p14:creationId xmlns:p14="http://schemas.microsoft.com/office/powerpoint/2010/main" val="127612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dirty="0"/>
              <a:t>The motion of the fingers in mechanical grippers is obtained by means of any of the following transmission elements: </a:t>
            </a:r>
          </a:p>
          <a:p>
            <a:pPr lvl="1"/>
            <a:r>
              <a:rPr lang="en-US" dirty="0"/>
              <a:t>Linkage</a:t>
            </a:r>
          </a:p>
          <a:p>
            <a:pPr lvl="1"/>
            <a:r>
              <a:rPr lang="en-US" dirty="0"/>
              <a:t>Gear and rack</a:t>
            </a:r>
          </a:p>
          <a:p>
            <a:pPr lvl="1"/>
            <a:r>
              <a:rPr lang="en-US" dirty="0"/>
              <a:t>Cam, </a:t>
            </a:r>
          </a:p>
          <a:p>
            <a:pPr lvl="1"/>
            <a:r>
              <a:rPr lang="en-US" dirty="0"/>
              <a:t>Screw and </a:t>
            </a:r>
          </a:p>
          <a:p>
            <a:pPr lvl="1"/>
            <a:r>
              <a:rPr lang="en-US" dirty="0"/>
              <a:t>Cable and pulley</a:t>
            </a:r>
          </a:p>
          <a:p>
            <a:r>
              <a:rPr lang="en-US" dirty="0"/>
              <a:t> This is illustrated in Figures in the Next slide </a:t>
            </a:r>
          </a:p>
        </p:txBody>
      </p:sp>
      <p:sp>
        <p:nvSpPr>
          <p:cNvPr id="4" name="Title 1"/>
          <p:cNvSpPr>
            <a:spLocks noGrp="1"/>
          </p:cNvSpPr>
          <p:nvPr>
            <p:ph type="title"/>
          </p:nvPr>
        </p:nvSpPr>
        <p:spPr>
          <a:xfrm>
            <a:off x="304800" y="228600"/>
            <a:ext cx="8382000" cy="838200"/>
          </a:xfrm>
        </p:spPr>
        <p:txBody>
          <a:bodyPr>
            <a:normAutofit/>
          </a:bodyPr>
          <a:lstStyle/>
          <a:p>
            <a:endParaRPr lang="en-US" dirty="0"/>
          </a:p>
        </p:txBody>
      </p:sp>
    </p:spTree>
    <p:extLst>
      <p:ext uri="{BB962C8B-B14F-4D97-AF65-F5344CB8AC3E}">
        <p14:creationId xmlns:p14="http://schemas.microsoft.com/office/powerpoint/2010/main" val="173215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55258"/>
            <a:ext cx="40862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482" y="785380"/>
            <a:ext cx="34004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648" y="3571875"/>
            <a:ext cx="337185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0650" y="3893481"/>
            <a:ext cx="4599350" cy="132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3409" y="5222651"/>
            <a:ext cx="271715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29050" y="6019800"/>
            <a:ext cx="5162550" cy="369332"/>
          </a:xfrm>
          <a:prstGeom prst="rect">
            <a:avLst/>
          </a:prstGeom>
        </p:spPr>
        <p:txBody>
          <a:bodyPr wrap="square">
            <a:spAutoFit/>
          </a:bodyPr>
          <a:lstStyle/>
          <a:p>
            <a:r>
              <a:rPr lang="en-US" dirty="0"/>
              <a:t>https://www.youtube.com/watch?v=549zRelFEjI</a:t>
            </a:r>
          </a:p>
        </p:txBody>
      </p:sp>
    </p:spTree>
    <p:extLst>
      <p:ext uri="{BB962C8B-B14F-4D97-AF65-F5344CB8AC3E}">
        <p14:creationId xmlns:p14="http://schemas.microsoft.com/office/powerpoint/2010/main" val="376581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591312"/>
          </a:xfrm>
        </p:spPr>
        <p:txBody>
          <a:bodyPr>
            <a:normAutofit fontScale="90000"/>
          </a:bodyPr>
          <a:lstStyle/>
          <a:p>
            <a:endParaRPr lang="en-US"/>
          </a:p>
        </p:txBody>
      </p:sp>
      <p:sp>
        <p:nvSpPr>
          <p:cNvPr id="3" name="Content Placeholder 2"/>
          <p:cNvSpPr>
            <a:spLocks noGrp="1"/>
          </p:cNvSpPr>
          <p:nvPr>
            <p:ph idx="1"/>
          </p:nvPr>
        </p:nvSpPr>
        <p:spPr>
          <a:xfrm>
            <a:off x="228600" y="1371600"/>
            <a:ext cx="8458200" cy="4953000"/>
          </a:xfrm>
        </p:spPr>
        <p:txBody>
          <a:bodyPr>
            <a:normAutofit/>
          </a:bodyPr>
          <a:lstStyle/>
          <a:p>
            <a:r>
              <a:rPr lang="en-US" dirty="0"/>
              <a:t>The final gripping action of the fingers is, however, achieved by one of the following means</a:t>
            </a:r>
          </a:p>
          <a:p>
            <a:pPr lvl="1"/>
            <a:r>
              <a:rPr lang="en-US" dirty="0"/>
              <a:t>Pivoting Movement- In this arrangement, the fingers rotate about fixed pivot points on the gripper to open and close. The motion is usually achieved by some kind of linkage mechanism.</a:t>
            </a:r>
          </a:p>
          <a:p>
            <a:pPr lvl="1"/>
            <a:r>
              <a:rPr lang="en-US" dirty="0"/>
              <a:t>Translational -In the translational or linear motion, the fingers open and close by moving parallel to each other.</a:t>
            </a:r>
          </a:p>
        </p:txBody>
      </p:sp>
    </p:spTree>
    <p:extLst>
      <p:ext uri="{BB962C8B-B14F-4D97-AF65-F5344CB8AC3E}">
        <p14:creationId xmlns:p14="http://schemas.microsoft.com/office/powerpoint/2010/main" val="199753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5986461"/>
            <a:ext cx="1219200" cy="746847"/>
          </a:xfrm>
        </p:spPr>
        <p:txBody>
          <a:bodyPr>
            <a:normAutofit fontScale="90000"/>
          </a:bodyPr>
          <a:lstStyle/>
          <a:p>
            <a:r>
              <a:rPr lang="en-US" sz="2200" b="1" dirty="0"/>
              <a:t>Pivoting</a:t>
            </a:r>
            <a:r>
              <a:rPr lang="en-US" b="1" dirty="0"/>
              <a:t> </a:t>
            </a:r>
            <a:r>
              <a:rPr lang="en-US" sz="2200" b="1" dirty="0"/>
              <a:t>Movement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535845" y="1708504"/>
            <a:ext cx="5481508"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751908" y="2053146"/>
            <a:ext cx="5529261" cy="264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906939" y="5986462"/>
            <a:ext cx="1219200" cy="746847"/>
          </a:xfrm>
          <a:prstGeom prst="rect">
            <a:avLst/>
          </a:prstGeom>
        </p:spPr>
        <p:txBody>
          <a:bodyPr vert="horz" lIns="0" rIns="0" bIns="0" anchor="b">
            <a:normAutofit fontScale="8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200" b="1" dirty="0" err="1"/>
              <a:t>TranslationalMovement</a:t>
            </a:r>
            <a:endParaRPr lang="en-US" sz="2200" b="1"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7882" y="990600"/>
            <a:ext cx="4667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8046740" y="398046"/>
            <a:ext cx="5238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4482" y="3886200"/>
            <a:ext cx="1533525" cy="646331"/>
          </a:xfrm>
          <a:prstGeom prst="rect">
            <a:avLst/>
          </a:prstGeom>
          <a:noFill/>
        </p:spPr>
        <p:txBody>
          <a:bodyPr wrap="square" rtlCol="0">
            <a:spAutoFit/>
          </a:bodyPr>
          <a:lstStyle/>
          <a:p>
            <a:r>
              <a:rPr lang="en-US" dirty="0"/>
              <a:t>2. Pneumatic cylinder</a:t>
            </a:r>
          </a:p>
        </p:txBody>
      </p:sp>
    </p:spTree>
    <p:extLst>
      <p:ext uri="{BB962C8B-B14F-4D97-AF65-F5344CB8AC3E}">
        <p14:creationId xmlns:p14="http://schemas.microsoft.com/office/powerpoint/2010/main" val="159296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591312"/>
          </a:xfrm>
        </p:spPr>
        <p:txBody>
          <a:bodyPr>
            <a:normAutofit fontScale="90000"/>
          </a:bodyPr>
          <a:lstStyle/>
          <a:p>
            <a:r>
              <a:rPr lang="en-US" dirty="0"/>
              <a:t>Magnetic Grippers</a:t>
            </a:r>
          </a:p>
        </p:txBody>
      </p:sp>
      <p:sp>
        <p:nvSpPr>
          <p:cNvPr id="3" name="Content Placeholder 2"/>
          <p:cNvSpPr>
            <a:spLocks noGrp="1"/>
          </p:cNvSpPr>
          <p:nvPr>
            <p:ph idx="1"/>
          </p:nvPr>
        </p:nvSpPr>
        <p:spPr>
          <a:xfrm>
            <a:off x="381000" y="1066800"/>
            <a:ext cx="3581400" cy="5257800"/>
          </a:xfrm>
        </p:spPr>
        <p:txBody>
          <a:bodyPr>
            <a:normAutofit/>
          </a:bodyPr>
          <a:lstStyle/>
          <a:p>
            <a:pPr algn="just"/>
            <a:r>
              <a:rPr lang="en-US" sz="2000" dirty="0"/>
              <a:t>Unlike mechanical grippers, the principle of a magnetic gripper is based on the magnetic property of a gripper. Hence, they can be used only for ferrous objects.</a:t>
            </a:r>
          </a:p>
          <a:p>
            <a:pPr algn="just"/>
            <a:r>
              <a:rPr lang="en-US" sz="2000" dirty="0"/>
              <a:t>They have the following advantages: </a:t>
            </a:r>
          </a:p>
          <a:p>
            <a:pPr lvl="1" algn="just"/>
            <a:r>
              <a:rPr lang="en-US" sz="2000" dirty="0"/>
              <a:t>Variations in object sizes can be tolerated.</a:t>
            </a:r>
          </a:p>
          <a:p>
            <a:pPr lvl="1" algn="just"/>
            <a:r>
              <a:rPr lang="en-US" sz="2000" dirty="0"/>
              <a:t>Operations are very fast.</a:t>
            </a:r>
          </a:p>
          <a:p>
            <a:pPr lvl="1" algn="just"/>
            <a:r>
              <a:rPr lang="en-US" sz="2000" dirty="0"/>
              <a:t>Require only one surface to hold an object.</a:t>
            </a:r>
          </a:p>
          <a:p>
            <a:pPr lvl="1" algn="just"/>
            <a:endParaRPr lang="en-US" sz="2000" dirty="0"/>
          </a:p>
        </p:txBody>
      </p:sp>
      <p:pic>
        <p:nvPicPr>
          <p:cNvPr id="5" name="Picture 4">
            <a:extLst>
              <a:ext uri="{FF2B5EF4-FFF2-40B4-BE49-F238E27FC236}">
                <a16:creationId xmlns:a16="http://schemas.microsoft.com/office/drawing/2014/main" id="{5ED2FF83-4459-2EAE-A092-5931EED46450}"/>
              </a:ext>
            </a:extLst>
          </p:cNvPr>
          <p:cNvPicPr>
            <a:picLocks noChangeAspect="1"/>
          </p:cNvPicPr>
          <p:nvPr/>
        </p:nvPicPr>
        <p:blipFill>
          <a:blip r:embed="rId3"/>
          <a:stretch>
            <a:fillRect/>
          </a:stretch>
        </p:blipFill>
        <p:spPr>
          <a:xfrm>
            <a:off x="4278056" y="1047013"/>
            <a:ext cx="4829849" cy="5277587"/>
          </a:xfrm>
          <a:prstGeom prst="rect">
            <a:avLst/>
          </a:prstGeom>
        </p:spPr>
      </p:pic>
    </p:spTree>
    <p:extLst>
      <p:ext uri="{BB962C8B-B14F-4D97-AF65-F5344CB8AC3E}">
        <p14:creationId xmlns:p14="http://schemas.microsoft.com/office/powerpoint/2010/main" val="254681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591312"/>
          </a:xfrm>
        </p:spPr>
        <p:txBody>
          <a:bodyPr>
            <a:normAutofit fontScale="90000"/>
          </a:bodyPr>
          <a:lstStyle/>
          <a:p>
            <a:r>
              <a:rPr lang="en-US" dirty="0"/>
              <a:t>Magnetic Grippers</a:t>
            </a:r>
          </a:p>
        </p:txBody>
      </p:sp>
      <p:sp>
        <p:nvSpPr>
          <p:cNvPr id="3" name="Content Placeholder 2"/>
          <p:cNvSpPr>
            <a:spLocks noGrp="1"/>
          </p:cNvSpPr>
          <p:nvPr>
            <p:ph idx="1"/>
          </p:nvPr>
        </p:nvSpPr>
        <p:spPr>
          <a:xfrm>
            <a:off x="381000" y="1066800"/>
            <a:ext cx="8305800" cy="5257800"/>
          </a:xfrm>
        </p:spPr>
        <p:txBody>
          <a:bodyPr>
            <a:normAutofit/>
          </a:bodyPr>
          <a:lstStyle/>
          <a:p>
            <a:pPr algn="just"/>
            <a:endParaRPr lang="en-US" sz="2000" dirty="0"/>
          </a:p>
          <a:p>
            <a:pPr algn="just"/>
            <a:r>
              <a:rPr lang="en-US" sz="2000" dirty="0"/>
              <a:t>The disadvantages with magnetic grippers are, </a:t>
            </a:r>
          </a:p>
          <a:p>
            <a:pPr algn="just"/>
            <a:endParaRPr lang="en-US" sz="2000" dirty="0"/>
          </a:p>
          <a:p>
            <a:pPr lvl="1" algn="just"/>
            <a:r>
              <a:rPr lang="en-US" sz="2000" dirty="0"/>
              <a:t>The difficulty to pick thin sheets one at a time because the magnetic force penetrates through more than one sheet. As a result, more than one sheet is picked up. </a:t>
            </a:r>
          </a:p>
          <a:p>
            <a:pPr lvl="1" algn="just"/>
            <a:endParaRPr lang="en-US" sz="2000" dirty="0"/>
          </a:p>
          <a:p>
            <a:pPr lvl="1" algn="just"/>
            <a:r>
              <a:rPr lang="en-US" sz="2000" dirty="0"/>
              <a:t>To overcome such disadvantages, one needs to take care during the design stage itself either by limiting the magnetic force by the gripper or by introducing some means (mechanical or otherwise) not to allow more than one sheet to be picked up.</a:t>
            </a:r>
          </a:p>
        </p:txBody>
      </p:sp>
    </p:spTree>
    <p:extLst>
      <p:ext uri="{BB962C8B-B14F-4D97-AF65-F5344CB8AC3E}">
        <p14:creationId xmlns:p14="http://schemas.microsoft.com/office/powerpoint/2010/main" val="261731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305800" cy="5943600"/>
          </a:xfrm>
        </p:spPr>
        <p:txBody>
          <a:bodyPr>
            <a:normAutofit/>
          </a:bodyPr>
          <a:lstStyle/>
          <a:p>
            <a:pPr algn="just"/>
            <a:r>
              <a:rPr lang="en-US" sz="2400" dirty="0"/>
              <a:t>Magnetic grippers can have either (i) permanent magnets, or (ii) electromagnets. </a:t>
            </a:r>
          </a:p>
          <a:p>
            <a:pPr algn="just"/>
            <a:r>
              <a:rPr lang="en-US" sz="2400" dirty="0"/>
              <a:t>While electromagnetic grippers are easy to control requiring only a dc power source, grippers with permanent magnets do not require any external power source to operate the magnets. Besides, no electric sparks in handling hazardous materials. They however, require an external stripping mechanism during the release of the object. One such mechanism is illustrated in Fig.</a:t>
            </a:r>
          </a:p>
        </p:txBody>
      </p:sp>
      <p:pic>
        <p:nvPicPr>
          <p:cNvPr id="4" name="Picture 3">
            <a:extLst>
              <a:ext uri="{FF2B5EF4-FFF2-40B4-BE49-F238E27FC236}">
                <a16:creationId xmlns:a16="http://schemas.microsoft.com/office/drawing/2014/main" id="{1E98681D-F937-6681-D40A-88D618613217}"/>
              </a:ext>
            </a:extLst>
          </p:cNvPr>
          <p:cNvPicPr>
            <a:picLocks noChangeAspect="1"/>
          </p:cNvPicPr>
          <p:nvPr/>
        </p:nvPicPr>
        <p:blipFill>
          <a:blip r:embed="rId2"/>
          <a:stretch>
            <a:fillRect/>
          </a:stretch>
        </p:blipFill>
        <p:spPr>
          <a:xfrm>
            <a:off x="1752600" y="4279891"/>
            <a:ext cx="5858693" cy="2457793"/>
          </a:xfrm>
          <a:prstGeom prst="rect">
            <a:avLst/>
          </a:prstGeom>
        </p:spPr>
      </p:pic>
    </p:spTree>
    <p:extLst>
      <p:ext uri="{BB962C8B-B14F-4D97-AF65-F5344CB8AC3E}">
        <p14:creationId xmlns:p14="http://schemas.microsoft.com/office/powerpoint/2010/main" val="212574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381000"/>
            <a:ext cx="8382000" cy="515112"/>
          </a:xfrm>
        </p:spPr>
        <p:txBody>
          <a:bodyPr>
            <a:normAutofit fontScale="90000"/>
          </a:bodyPr>
          <a:lstStyle/>
          <a:p>
            <a:r>
              <a:rPr lang="en-US" dirty="0"/>
              <a:t>Vacuum Grippers</a:t>
            </a:r>
          </a:p>
        </p:txBody>
      </p:sp>
      <p:sp>
        <p:nvSpPr>
          <p:cNvPr id="3" name="Content Placeholder 2"/>
          <p:cNvSpPr>
            <a:spLocks noGrp="1"/>
          </p:cNvSpPr>
          <p:nvPr>
            <p:ph idx="1"/>
          </p:nvPr>
        </p:nvSpPr>
        <p:spPr>
          <a:xfrm>
            <a:off x="228600" y="935459"/>
            <a:ext cx="8458200" cy="5029200"/>
          </a:xfrm>
        </p:spPr>
        <p:txBody>
          <a:bodyPr>
            <a:normAutofit/>
          </a:bodyPr>
          <a:lstStyle/>
          <a:p>
            <a:r>
              <a:rPr lang="en-US" sz="2000" dirty="0"/>
              <a:t>Such grippers are suitable to handle large flat objects. The material of an object is of no concern with vacuum gripers, except that the object's surface should not have any holes. </a:t>
            </a:r>
          </a:p>
          <a:p>
            <a:r>
              <a:rPr lang="en-US" sz="2000" dirty="0"/>
              <a:t>An example of vacuum gripper which uses suction cups made of elastic materials is shown in Fig.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6" y="2743200"/>
            <a:ext cx="482884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8882" y="5079319"/>
            <a:ext cx="8534400" cy="1477328"/>
          </a:xfrm>
          <a:prstGeom prst="rect">
            <a:avLst/>
          </a:prstGeom>
        </p:spPr>
        <p:txBody>
          <a:bodyPr wrap="square">
            <a:spAutoFit/>
          </a:bodyPr>
          <a:lstStyle/>
          <a:p>
            <a:r>
              <a:rPr lang="en-US" dirty="0"/>
              <a:t>For a vacuum gripper, lifting capacity can be determined from the negative pressure and the effective area of the cups as</a:t>
            </a:r>
          </a:p>
          <a:p>
            <a:r>
              <a:rPr lang="en-US" i="1" dirty="0"/>
              <a:t>				f</a:t>
            </a:r>
            <a:r>
              <a:rPr lang="en-US" dirty="0"/>
              <a:t> = p A </a:t>
            </a:r>
          </a:p>
          <a:p>
            <a:r>
              <a:rPr lang="en-US" dirty="0"/>
              <a:t>where f is the force on lift capacity,  p is the negative pressure, and A is the total effective area of the suction cups</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2513734"/>
            <a:ext cx="33909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01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438912"/>
          </a:xfrm>
        </p:spPr>
        <p:txBody>
          <a:bodyPr>
            <a:normAutofit fontScale="90000"/>
          </a:bodyPr>
          <a:lstStyle/>
          <a:p>
            <a:r>
              <a:rPr lang="en-US" dirty="0"/>
              <a:t>Adhesive Grippers</a:t>
            </a:r>
          </a:p>
        </p:txBody>
      </p:sp>
      <p:sp>
        <p:nvSpPr>
          <p:cNvPr id="3" name="Content Placeholder 2"/>
          <p:cNvSpPr>
            <a:spLocks noGrp="1"/>
          </p:cNvSpPr>
          <p:nvPr>
            <p:ph idx="1"/>
          </p:nvPr>
        </p:nvSpPr>
        <p:spPr>
          <a:xfrm>
            <a:off x="381000" y="1295400"/>
            <a:ext cx="8305800" cy="5029200"/>
          </a:xfrm>
        </p:spPr>
        <p:txBody>
          <a:bodyPr>
            <a:normAutofit/>
          </a:bodyPr>
          <a:lstStyle/>
          <a:p>
            <a:r>
              <a:rPr lang="en-US" sz="2400" dirty="0"/>
              <a:t>An adhesive gripper is a robot end effector that grasps objects by literally sticking to them. </a:t>
            </a:r>
          </a:p>
          <a:p>
            <a:endParaRPr lang="en-US" sz="2400" dirty="0"/>
          </a:p>
          <a:p>
            <a:r>
              <a:rPr lang="en-US" sz="2400" dirty="0"/>
              <a:t>In its most primitive form, this type of gripper consists of a rod, sphere, or other solid object covered with two-sided tape.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5029200" cy="22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8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b="1" dirty="0"/>
              <a:t>Robot configurations-PPP, RPP, RRP, RRR</a:t>
            </a:r>
          </a:p>
          <a:p>
            <a:pPr lvl="1"/>
            <a:r>
              <a:rPr lang="en-US" sz="3200" b="1" dirty="0"/>
              <a:t>Already delt in module I</a:t>
            </a:r>
            <a:endParaRPr lang="en-US" sz="3200" dirty="0"/>
          </a:p>
        </p:txBody>
      </p:sp>
    </p:spTree>
    <p:extLst>
      <p:ext uri="{BB962C8B-B14F-4D97-AF65-F5344CB8AC3E}">
        <p14:creationId xmlns:p14="http://schemas.microsoft.com/office/powerpoint/2010/main" val="45469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438912"/>
          </a:xfrm>
        </p:spPr>
        <p:txBody>
          <a:bodyPr>
            <a:normAutofit fontScale="90000"/>
          </a:bodyPr>
          <a:lstStyle/>
          <a:p>
            <a:r>
              <a:rPr lang="en-US" dirty="0"/>
              <a:t>Adhesive Grippers</a:t>
            </a:r>
          </a:p>
        </p:txBody>
      </p:sp>
      <p:sp>
        <p:nvSpPr>
          <p:cNvPr id="3" name="Content Placeholder 2"/>
          <p:cNvSpPr>
            <a:spLocks noGrp="1"/>
          </p:cNvSpPr>
          <p:nvPr>
            <p:ph idx="1"/>
          </p:nvPr>
        </p:nvSpPr>
        <p:spPr>
          <a:xfrm>
            <a:off x="381000" y="1295400"/>
            <a:ext cx="8305800" cy="5029200"/>
          </a:xfrm>
        </p:spPr>
        <p:txBody>
          <a:bodyPr>
            <a:normAutofit/>
          </a:bodyPr>
          <a:lstStyle/>
          <a:p>
            <a:r>
              <a:rPr lang="en-US" sz="2400" dirty="0"/>
              <a:t>One of the limitations is that the adhesive substance loses its effectiveness with repeated use. Hence, it has to be continuously fed like a mechanical typewriter's ribbon which needs to be attached to the robot's wrist.</a:t>
            </a:r>
          </a:p>
        </p:txBody>
      </p:sp>
      <p:pic>
        <p:nvPicPr>
          <p:cNvPr id="5" name="Picture 4">
            <a:extLst>
              <a:ext uri="{FF2B5EF4-FFF2-40B4-BE49-F238E27FC236}">
                <a16:creationId xmlns:a16="http://schemas.microsoft.com/office/drawing/2014/main" id="{349B23F9-36E0-F9FA-682D-99CDAE6E4DF1}"/>
              </a:ext>
            </a:extLst>
          </p:cNvPr>
          <p:cNvPicPr>
            <a:picLocks noChangeAspect="1"/>
          </p:cNvPicPr>
          <p:nvPr/>
        </p:nvPicPr>
        <p:blipFill>
          <a:blip r:embed="rId3"/>
          <a:stretch>
            <a:fillRect/>
          </a:stretch>
        </p:blipFill>
        <p:spPr>
          <a:xfrm>
            <a:off x="685800" y="3048000"/>
            <a:ext cx="7268589" cy="2200582"/>
          </a:xfrm>
          <a:prstGeom prst="rect">
            <a:avLst/>
          </a:prstGeom>
        </p:spPr>
      </p:pic>
      <p:sp>
        <p:nvSpPr>
          <p:cNvPr id="6" name="TextBox 5">
            <a:extLst>
              <a:ext uri="{FF2B5EF4-FFF2-40B4-BE49-F238E27FC236}">
                <a16:creationId xmlns:a16="http://schemas.microsoft.com/office/drawing/2014/main" id="{325D0F25-7998-7080-3C35-FD8EED95A0AF}"/>
              </a:ext>
            </a:extLst>
          </p:cNvPr>
          <p:cNvSpPr txBox="1"/>
          <p:nvPr/>
        </p:nvSpPr>
        <p:spPr>
          <a:xfrm>
            <a:off x="1066801" y="5410200"/>
            <a:ext cx="7086599" cy="954107"/>
          </a:xfrm>
          <a:prstGeom prst="rect">
            <a:avLst/>
          </a:prstGeom>
          <a:noFill/>
        </p:spPr>
        <p:txBody>
          <a:bodyPr wrap="square" rtlCol="0">
            <a:spAutoFit/>
          </a:bodyPr>
          <a:lstStyle/>
          <a:p>
            <a:pPr algn="just"/>
            <a:r>
              <a:rPr lang="en-IN" sz="1400" dirty="0">
                <a:latin typeface="+mj-lt"/>
              </a:rPr>
              <a:t>Fig. </a:t>
            </a:r>
            <a:r>
              <a:rPr lang="en-IN" sz="1400" b="0" i="0" dirty="0">
                <a:solidFill>
                  <a:srgbClr val="2E3743"/>
                </a:solidFill>
                <a:effectLst/>
                <a:latin typeface="+mj-lt"/>
              </a:rPr>
              <a:t>Gripping concept and fabrication of the </a:t>
            </a:r>
            <a:r>
              <a:rPr lang="en-IN" sz="1400" b="0" i="0" dirty="0" err="1">
                <a:solidFill>
                  <a:srgbClr val="2E3743"/>
                </a:solidFill>
                <a:effectLst/>
                <a:latin typeface="+mj-lt"/>
              </a:rPr>
              <a:t>GeckoGripper</a:t>
            </a:r>
            <a:r>
              <a:rPr lang="en-IN" sz="1400" b="0" i="0" dirty="0">
                <a:solidFill>
                  <a:srgbClr val="2E3743"/>
                </a:solidFill>
                <a:effectLst/>
                <a:latin typeface="+mj-lt"/>
              </a:rPr>
              <a:t>: (a) Photographic image of the </a:t>
            </a:r>
            <a:r>
              <a:rPr lang="en-IN" sz="1400" b="0" i="0" dirty="0" err="1">
                <a:solidFill>
                  <a:srgbClr val="2E3743"/>
                </a:solidFill>
                <a:effectLst/>
                <a:latin typeface="+mj-lt"/>
              </a:rPr>
              <a:t>GeckoGripper</a:t>
            </a:r>
            <a:r>
              <a:rPr lang="en-IN" sz="1400" b="0" i="0" dirty="0">
                <a:solidFill>
                  <a:srgbClr val="2E3743"/>
                </a:solidFill>
                <a:effectLst/>
                <a:latin typeface="+mj-lt"/>
              </a:rPr>
              <a:t> prototype manipulating a 12.7 mm in diameter steel ball. (b) Scanning electron microscope (SEM) image of a cross-section of the </a:t>
            </a:r>
            <a:r>
              <a:rPr lang="en-IN" sz="1400" b="0" i="0" dirty="0" err="1">
                <a:solidFill>
                  <a:srgbClr val="2E3743"/>
                </a:solidFill>
                <a:effectLst/>
                <a:latin typeface="+mj-lt"/>
              </a:rPr>
              <a:t>GeckoGripper</a:t>
            </a:r>
            <a:r>
              <a:rPr lang="en-IN" sz="1400" b="0" i="0" dirty="0">
                <a:solidFill>
                  <a:srgbClr val="2E3743"/>
                </a:solidFill>
                <a:effectLst/>
                <a:latin typeface="+mj-lt"/>
              </a:rPr>
              <a:t>. (c) SEM image of micro-</a:t>
            </a:r>
            <a:r>
              <a:rPr lang="en-IN" sz="1400" b="0" i="0" dirty="0" err="1">
                <a:solidFill>
                  <a:srgbClr val="2E3743"/>
                </a:solidFill>
                <a:effectLst/>
                <a:latin typeface="+mj-lt"/>
              </a:rPr>
              <a:t>fibers</a:t>
            </a:r>
            <a:r>
              <a:rPr lang="en-IN" sz="1400" b="0" i="0" dirty="0">
                <a:solidFill>
                  <a:srgbClr val="2E3743"/>
                </a:solidFill>
                <a:effectLst/>
                <a:latin typeface="+mj-lt"/>
              </a:rPr>
              <a:t> with mushroom-shaped tip endings. </a:t>
            </a:r>
            <a:endParaRPr lang="en-IN" sz="1400" dirty="0">
              <a:latin typeface="+mj-lt"/>
            </a:endParaRPr>
          </a:p>
        </p:txBody>
      </p:sp>
    </p:spTree>
    <p:extLst>
      <p:ext uri="{BB962C8B-B14F-4D97-AF65-F5344CB8AC3E}">
        <p14:creationId xmlns:p14="http://schemas.microsoft.com/office/powerpoint/2010/main" val="45988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Hooks, Scoops and Others</a:t>
            </a:r>
          </a:p>
        </p:txBody>
      </p:sp>
      <p:sp>
        <p:nvSpPr>
          <p:cNvPr id="4" name="Rectangle 3"/>
          <p:cNvSpPr/>
          <p:nvPr/>
        </p:nvSpPr>
        <p:spPr>
          <a:xfrm>
            <a:off x="380999" y="1447800"/>
            <a:ext cx="8382001" cy="2308324"/>
          </a:xfrm>
          <a:prstGeom prst="rect">
            <a:avLst/>
          </a:prstGeom>
        </p:spPr>
        <p:txBody>
          <a:bodyPr wrap="square">
            <a:spAutoFit/>
          </a:bodyPr>
          <a:lstStyle/>
          <a:p>
            <a:pPr marL="285750" indent="-285750">
              <a:buFont typeface="Arial" pitchFamily="34" charset="0"/>
              <a:buChar char="•"/>
            </a:pPr>
            <a:r>
              <a:rPr lang="en-US" dirty="0"/>
              <a:t>There exist other types of gripping devices, e.g., hooks, scoops or ladles, inflatable devices, etc., based on the need of item to be handled</a:t>
            </a:r>
          </a:p>
          <a:p>
            <a:pPr marL="285750" indent="-285750">
              <a:buFont typeface="Arial" pitchFamily="34" charset="0"/>
              <a:buChar char="•"/>
            </a:pPr>
            <a:r>
              <a:rPr lang="en-US" dirty="0"/>
              <a:t>Hooks and scoops are the simplest type of end effectors that can be classes as grippers.</a:t>
            </a:r>
          </a:p>
          <a:p>
            <a:pPr marL="285750" indent="-285750">
              <a:buFont typeface="Arial" pitchFamily="34" charset="0"/>
              <a:buChar char="•"/>
            </a:pPr>
            <a:r>
              <a:rPr lang="en-US" dirty="0"/>
              <a:t> A scoop or ladle is commonly used to scoop up molten metal and transfer it to the </a:t>
            </a:r>
            <a:r>
              <a:rPr lang="en-US" dirty="0" err="1"/>
              <a:t>mould</a:t>
            </a:r>
            <a:r>
              <a:rPr lang="en-US" dirty="0"/>
              <a:t>.</a:t>
            </a:r>
          </a:p>
          <a:p>
            <a:pPr marL="285750" indent="-285750">
              <a:buFont typeface="Arial" pitchFamily="34" charset="0"/>
              <a:buChar char="•"/>
            </a:pPr>
            <a:r>
              <a:rPr lang="en-US" dirty="0"/>
              <a:t>A hook may be all that is needed to lift a part especially if precise positioning in not required and if it is only to be dipped into a liquid</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156" y="3908524"/>
            <a:ext cx="4191000" cy="272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828E06D-A702-9F84-FE86-9DD6F87F8BE8}"/>
              </a:ext>
            </a:extLst>
          </p:cNvPr>
          <p:cNvPicPr>
            <a:picLocks noChangeAspect="1"/>
          </p:cNvPicPr>
          <p:nvPr/>
        </p:nvPicPr>
        <p:blipFill>
          <a:blip r:embed="rId3"/>
          <a:stretch>
            <a:fillRect/>
          </a:stretch>
        </p:blipFill>
        <p:spPr>
          <a:xfrm>
            <a:off x="152400" y="3912534"/>
            <a:ext cx="1836712" cy="2610065"/>
          </a:xfrm>
          <a:prstGeom prst="rect">
            <a:avLst/>
          </a:prstGeom>
        </p:spPr>
      </p:pic>
      <p:pic>
        <p:nvPicPr>
          <p:cNvPr id="7" name="Picture 6">
            <a:extLst>
              <a:ext uri="{FF2B5EF4-FFF2-40B4-BE49-F238E27FC236}">
                <a16:creationId xmlns:a16="http://schemas.microsoft.com/office/drawing/2014/main" id="{14108C62-5C13-DCEB-046E-2E57816EB004}"/>
              </a:ext>
            </a:extLst>
          </p:cNvPr>
          <p:cNvPicPr>
            <a:picLocks noChangeAspect="1"/>
          </p:cNvPicPr>
          <p:nvPr/>
        </p:nvPicPr>
        <p:blipFill>
          <a:blip r:embed="rId4"/>
          <a:stretch>
            <a:fillRect/>
          </a:stretch>
        </p:blipFill>
        <p:spPr>
          <a:xfrm>
            <a:off x="6176156" y="4191000"/>
            <a:ext cx="2880974" cy="2209336"/>
          </a:xfrm>
          <a:prstGeom prst="rect">
            <a:avLst/>
          </a:prstGeom>
        </p:spPr>
      </p:pic>
      <p:cxnSp>
        <p:nvCxnSpPr>
          <p:cNvPr id="9" name="Straight Arrow Connector 8">
            <a:extLst>
              <a:ext uri="{FF2B5EF4-FFF2-40B4-BE49-F238E27FC236}">
                <a16:creationId xmlns:a16="http://schemas.microsoft.com/office/drawing/2014/main" id="{7CB651FB-5D03-A895-4F86-0BA7F3F2878F}"/>
              </a:ext>
            </a:extLst>
          </p:cNvPr>
          <p:cNvCxnSpPr>
            <a:cxnSpLocks/>
          </p:cNvCxnSpPr>
          <p:nvPr/>
        </p:nvCxnSpPr>
        <p:spPr>
          <a:xfrm>
            <a:off x="6934200" y="3774824"/>
            <a:ext cx="304800" cy="56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96DDF6F-C327-4894-BE04-EBD978FC0C21}"/>
              </a:ext>
            </a:extLst>
          </p:cNvPr>
          <p:cNvCxnSpPr>
            <a:cxnSpLocks/>
          </p:cNvCxnSpPr>
          <p:nvPr/>
        </p:nvCxnSpPr>
        <p:spPr>
          <a:xfrm flipH="1">
            <a:off x="5791200" y="3774824"/>
            <a:ext cx="1143000" cy="56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1CE4E5-5843-646D-4F13-90061B9D80D8}"/>
              </a:ext>
            </a:extLst>
          </p:cNvPr>
          <p:cNvCxnSpPr>
            <a:cxnSpLocks/>
          </p:cNvCxnSpPr>
          <p:nvPr/>
        </p:nvCxnSpPr>
        <p:spPr>
          <a:xfrm>
            <a:off x="2364750" y="4114800"/>
            <a:ext cx="304800" cy="56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B950E7-1297-5B5E-E153-BBDBE9858185}"/>
              </a:ext>
            </a:extLst>
          </p:cNvPr>
          <p:cNvCxnSpPr>
            <a:cxnSpLocks/>
          </p:cNvCxnSpPr>
          <p:nvPr/>
        </p:nvCxnSpPr>
        <p:spPr>
          <a:xfrm flipH="1">
            <a:off x="1221750" y="4114800"/>
            <a:ext cx="1143000" cy="56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0F20A64-8693-C297-B88D-1FD3A5CADD8C}"/>
              </a:ext>
            </a:extLst>
          </p:cNvPr>
          <p:cNvSpPr txBox="1"/>
          <p:nvPr/>
        </p:nvSpPr>
        <p:spPr>
          <a:xfrm>
            <a:off x="1978398" y="3851929"/>
            <a:ext cx="828817" cy="369332"/>
          </a:xfrm>
          <a:prstGeom prst="rect">
            <a:avLst/>
          </a:prstGeom>
          <a:noFill/>
        </p:spPr>
        <p:txBody>
          <a:bodyPr wrap="none" rtlCol="0">
            <a:spAutoFit/>
          </a:bodyPr>
          <a:lstStyle/>
          <a:p>
            <a:r>
              <a:rPr lang="en-IN" dirty="0"/>
              <a:t>Hooks</a:t>
            </a:r>
          </a:p>
        </p:txBody>
      </p:sp>
      <p:sp>
        <p:nvSpPr>
          <p:cNvPr id="17" name="TextBox 16">
            <a:extLst>
              <a:ext uri="{FF2B5EF4-FFF2-40B4-BE49-F238E27FC236}">
                <a16:creationId xmlns:a16="http://schemas.microsoft.com/office/drawing/2014/main" id="{394182E2-E4F3-DFF6-D465-18AAF7041686}"/>
              </a:ext>
            </a:extLst>
          </p:cNvPr>
          <p:cNvSpPr txBox="1"/>
          <p:nvPr/>
        </p:nvSpPr>
        <p:spPr>
          <a:xfrm>
            <a:off x="6496259" y="3514077"/>
            <a:ext cx="875881" cy="369332"/>
          </a:xfrm>
          <a:prstGeom prst="rect">
            <a:avLst/>
          </a:prstGeom>
          <a:noFill/>
        </p:spPr>
        <p:txBody>
          <a:bodyPr wrap="none" rtlCol="0">
            <a:spAutoFit/>
          </a:bodyPr>
          <a:lstStyle/>
          <a:p>
            <a:r>
              <a:rPr lang="en-IN" dirty="0"/>
              <a:t>Scoops</a:t>
            </a:r>
          </a:p>
        </p:txBody>
      </p:sp>
    </p:spTree>
    <p:extLst>
      <p:ext uri="{BB962C8B-B14F-4D97-AF65-F5344CB8AC3E}">
        <p14:creationId xmlns:p14="http://schemas.microsoft.com/office/powerpoint/2010/main" val="225983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5334000" cy="362712"/>
          </a:xfrm>
        </p:spPr>
        <p:txBody>
          <a:bodyPr>
            <a:noAutofit/>
          </a:bodyPr>
          <a:lstStyle/>
          <a:p>
            <a:r>
              <a:rPr lang="en-US" sz="3600" b="1" dirty="0"/>
              <a:t>Expandable bladder gripper</a:t>
            </a:r>
          </a:p>
        </p:txBody>
      </p:sp>
      <p:sp>
        <p:nvSpPr>
          <p:cNvPr id="3" name="Content Placeholder 2"/>
          <p:cNvSpPr>
            <a:spLocks noGrp="1"/>
          </p:cNvSpPr>
          <p:nvPr>
            <p:ph idx="1"/>
          </p:nvPr>
        </p:nvSpPr>
        <p:spPr>
          <a:xfrm>
            <a:off x="228600" y="1219200"/>
            <a:ext cx="5867400" cy="4648200"/>
          </a:xfrm>
        </p:spPr>
        <p:txBody>
          <a:bodyPr>
            <a:normAutofit fontScale="85000" lnSpcReduction="10000"/>
          </a:bodyPr>
          <a:lstStyle/>
          <a:p>
            <a:r>
              <a:rPr lang="en-US" dirty="0"/>
              <a:t>A bladder or bladder hand is a specialized robotic end effector that can be used to go pick up and move rod shaped or cylindrical objects – </a:t>
            </a:r>
          </a:p>
          <a:p>
            <a:r>
              <a:rPr lang="en-US" dirty="0"/>
              <a:t>The main element of the gripper is an inflatable donut shaped or </a:t>
            </a:r>
            <a:r>
              <a:rPr lang="en-US" dirty="0" err="1"/>
              <a:t>cyindrical</a:t>
            </a:r>
            <a:r>
              <a:rPr lang="en-US" dirty="0"/>
              <a:t> sleeve that resembles the cuff used in  blood pressure measuring apparatus.</a:t>
            </a:r>
          </a:p>
          <a:p>
            <a:r>
              <a:rPr lang="en-US" dirty="0"/>
              <a:t>The sleeve is positioned so that it surrounds the object to be gripped and then the sleeve is inflated tight enough to complete the desired task.</a:t>
            </a:r>
          </a:p>
          <a:p>
            <a:r>
              <a:rPr lang="en-US" dirty="0"/>
              <a:t> The pressure exerted by the sleeve can be measured and regulated using force sensors.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66800"/>
            <a:ext cx="2524125" cy="315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638675"/>
            <a:ext cx="22669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53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5334000" cy="362712"/>
          </a:xfrm>
        </p:spPr>
        <p:txBody>
          <a:bodyPr>
            <a:noAutofit/>
          </a:bodyPr>
          <a:lstStyle/>
          <a:p>
            <a:r>
              <a:rPr lang="en-US" sz="3600" b="1" dirty="0"/>
              <a:t>Expandable bladder gripper</a:t>
            </a:r>
          </a:p>
        </p:txBody>
      </p:sp>
      <p:pic>
        <p:nvPicPr>
          <p:cNvPr id="9" name="Picture 8">
            <a:extLst>
              <a:ext uri="{FF2B5EF4-FFF2-40B4-BE49-F238E27FC236}">
                <a16:creationId xmlns:a16="http://schemas.microsoft.com/office/drawing/2014/main" id="{77DB3FDF-B504-F223-E368-6E34D7E39FB2}"/>
              </a:ext>
            </a:extLst>
          </p:cNvPr>
          <p:cNvPicPr>
            <a:picLocks noChangeAspect="1"/>
          </p:cNvPicPr>
          <p:nvPr/>
        </p:nvPicPr>
        <p:blipFill>
          <a:blip r:embed="rId2"/>
          <a:stretch>
            <a:fillRect/>
          </a:stretch>
        </p:blipFill>
        <p:spPr>
          <a:xfrm>
            <a:off x="1447800" y="1466958"/>
            <a:ext cx="5725324" cy="4686954"/>
          </a:xfrm>
          <a:prstGeom prst="rect">
            <a:avLst/>
          </a:prstGeom>
        </p:spPr>
      </p:pic>
    </p:spTree>
    <p:extLst>
      <p:ext uri="{BB962C8B-B14F-4D97-AF65-F5344CB8AC3E}">
        <p14:creationId xmlns:p14="http://schemas.microsoft.com/office/powerpoint/2010/main" val="96093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https://www.youtube.com/watch?v=JiAp9XFmEYg</a:t>
            </a:r>
          </a:p>
        </p:txBody>
      </p:sp>
    </p:spTree>
    <p:extLst>
      <p:ext uri="{BB962C8B-B14F-4D97-AF65-F5344CB8AC3E}">
        <p14:creationId xmlns:p14="http://schemas.microsoft.com/office/powerpoint/2010/main" val="352391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Active and Passive Grippers</a:t>
            </a:r>
          </a:p>
        </p:txBody>
      </p:sp>
      <p:sp>
        <p:nvSpPr>
          <p:cNvPr id="3" name="Content Placeholder 2"/>
          <p:cNvSpPr>
            <a:spLocks noGrp="1"/>
          </p:cNvSpPr>
          <p:nvPr>
            <p:ph idx="1"/>
          </p:nvPr>
        </p:nvSpPr>
        <p:spPr>
          <a:xfrm>
            <a:off x="381000" y="1219200"/>
            <a:ext cx="8305800" cy="5105400"/>
          </a:xfrm>
        </p:spPr>
        <p:txBody>
          <a:bodyPr>
            <a:normAutofit/>
          </a:bodyPr>
          <a:lstStyle/>
          <a:p>
            <a:r>
              <a:rPr lang="en-US" dirty="0"/>
              <a:t>Passive:</a:t>
            </a:r>
          </a:p>
          <a:p>
            <a:pPr lvl="1"/>
            <a:r>
              <a:rPr lang="en-US" dirty="0"/>
              <a:t>Passive grippers that can hold parts, but cannot manipulate them or actively control the grasp force </a:t>
            </a:r>
          </a:p>
          <a:p>
            <a:pPr lvl="1"/>
            <a:endParaRPr lang="en-US" dirty="0"/>
          </a:p>
          <a:p>
            <a:pPr lvl="1"/>
            <a:r>
              <a:rPr lang="en-US" dirty="0"/>
              <a:t>Most end effectors in use today are passive; they emulate the grasps without manipulating it in the fingers. </a:t>
            </a:r>
          </a:p>
          <a:p>
            <a:pPr lvl="1"/>
            <a:endParaRPr lang="en-US" dirty="0"/>
          </a:p>
          <a:p>
            <a:pPr lvl="1"/>
            <a:r>
              <a:rPr lang="en-US" dirty="0"/>
              <a:t>However, a passive end effector may be equipped with sensors, and the information from these sensors may be used in controlling the robot arm.</a:t>
            </a:r>
          </a:p>
          <a:p>
            <a:endParaRPr lang="en-US" dirty="0"/>
          </a:p>
        </p:txBody>
      </p:sp>
    </p:spTree>
    <p:extLst>
      <p:ext uri="{BB962C8B-B14F-4D97-AF65-F5344CB8AC3E}">
        <p14:creationId xmlns:p14="http://schemas.microsoft.com/office/powerpoint/2010/main" val="4138108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Active and Passive Grippers</a:t>
            </a:r>
          </a:p>
        </p:txBody>
      </p:sp>
      <p:sp>
        <p:nvSpPr>
          <p:cNvPr id="3" name="Content Placeholder 2"/>
          <p:cNvSpPr>
            <a:spLocks noGrp="1"/>
          </p:cNvSpPr>
          <p:nvPr>
            <p:ph idx="1"/>
          </p:nvPr>
        </p:nvSpPr>
        <p:spPr>
          <a:xfrm>
            <a:off x="381000" y="1219200"/>
            <a:ext cx="5486400" cy="5105400"/>
          </a:xfrm>
        </p:spPr>
        <p:txBody>
          <a:bodyPr>
            <a:normAutofit fontScale="92500"/>
          </a:bodyPr>
          <a:lstStyle/>
          <a:p>
            <a:pPr algn="just"/>
            <a:r>
              <a:rPr lang="en-US" dirty="0"/>
              <a:t>Active :</a:t>
            </a:r>
          </a:p>
          <a:p>
            <a:pPr lvl="1" algn="just"/>
            <a:r>
              <a:rPr lang="en-US" dirty="0"/>
              <a:t>Active grippers are  servo grippers and dexterous robot hands found in research laboratories and </a:t>
            </a:r>
            <a:r>
              <a:rPr lang="en-US" dirty="0" err="1"/>
              <a:t>tele</a:t>
            </a:r>
            <a:r>
              <a:rPr lang="en-US" dirty="0"/>
              <a:t>-operated applications</a:t>
            </a:r>
          </a:p>
          <a:p>
            <a:pPr lvl="1" algn="just"/>
            <a:r>
              <a:rPr lang="en-US" dirty="0"/>
              <a:t>Servo-controlled end effectors provide advantages for fine motion tasks. </a:t>
            </a:r>
          </a:p>
          <a:p>
            <a:pPr lvl="1" algn="just"/>
            <a:r>
              <a:rPr lang="en-US" dirty="0"/>
              <a:t>In comparison to a robot arm, the fingertips are small and light, which means that they can move quickly and precisely. </a:t>
            </a:r>
          </a:p>
          <a:p>
            <a:pPr lvl="1" algn="just"/>
            <a:r>
              <a:rPr lang="en-US" dirty="0"/>
              <a:t>The total range of motion is also small, which permits fine-resolution position and velocity measurements.</a:t>
            </a:r>
          </a:p>
          <a:p>
            <a:pPr algn="just"/>
            <a:endParaRPr lang="en-US" dirty="0"/>
          </a:p>
        </p:txBody>
      </p:sp>
      <p:pic>
        <p:nvPicPr>
          <p:cNvPr id="5" name="Picture 4">
            <a:extLst>
              <a:ext uri="{FF2B5EF4-FFF2-40B4-BE49-F238E27FC236}">
                <a16:creationId xmlns:a16="http://schemas.microsoft.com/office/drawing/2014/main" id="{5A50E13E-7FE1-BA83-4A99-921C9273EE43}"/>
              </a:ext>
            </a:extLst>
          </p:cNvPr>
          <p:cNvPicPr>
            <a:picLocks noChangeAspect="1"/>
          </p:cNvPicPr>
          <p:nvPr/>
        </p:nvPicPr>
        <p:blipFill>
          <a:blip r:embed="rId2"/>
          <a:stretch>
            <a:fillRect/>
          </a:stretch>
        </p:blipFill>
        <p:spPr>
          <a:xfrm>
            <a:off x="5981312" y="2133600"/>
            <a:ext cx="2781688" cy="2114845"/>
          </a:xfrm>
          <a:prstGeom prst="rect">
            <a:avLst/>
          </a:prstGeom>
        </p:spPr>
      </p:pic>
    </p:spTree>
    <p:extLst>
      <p:ext uri="{BB962C8B-B14F-4D97-AF65-F5344CB8AC3E}">
        <p14:creationId xmlns:p14="http://schemas.microsoft.com/office/powerpoint/2010/main" val="248625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53400" cy="515112"/>
          </a:xfrm>
        </p:spPr>
        <p:txBody>
          <a:bodyPr>
            <a:noAutofit/>
          </a:bodyPr>
          <a:lstStyle/>
          <a:p>
            <a:r>
              <a:rPr lang="en-US" sz="3200" b="1" dirty="0"/>
              <a:t>Selection and design considerations  of Grippers</a:t>
            </a:r>
          </a:p>
        </p:txBody>
      </p:sp>
      <p:sp>
        <p:nvSpPr>
          <p:cNvPr id="3" name="Content Placeholder 2"/>
          <p:cNvSpPr>
            <a:spLocks noGrp="1"/>
          </p:cNvSpPr>
          <p:nvPr>
            <p:ph idx="1"/>
          </p:nvPr>
        </p:nvSpPr>
        <p:spPr>
          <a:xfrm>
            <a:off x="152400" y="990600"/>
            <a:ext cx="8839200" cy="5715000"/>
          </a:xfrm>
        </p:spPr>
        <p:txBody>
          <a:bodyPr>
            <a:normAutofit/>
          </a:bodyPr>
          <a:lstStyle/>
          <a:p>
            <a:pPr lvl="1"/>
            <a:r>
              <a:rPr lang="en-US" sz="2000" dirty="0"/>
              <a:t>One needs to decide the drive system. </a:t>
            </a:r>
          </a:p>
          <a:p>
            <a:pPr lvl="1"/>
            <a:endParaRPr lang="en-US" sz="2000" dirty="0"/>
          </a:p>
          <a:p>
            <a:pPr lvl="2"/>
            <a:r>
              <a:rPr lang="en-US" sz="2000" dirty="0"/>
              <a:t>In fact, in an industrial scenario where electric and - pneumatic power sources are easily available, one needs to decide the type. </a:t>
            </a:r>
          </a:p>
          <a:p>
            <a:pPr lvl="2"/>
            <a:r>
              <a:rPr lang="en-US" sz="2000" dirty="0"/>
              <a:t>If fast but not so accurate motion is desired then pneumatic should be preferred. </a:t>
            </a:r>
          </a:p>
          <a:p>
            <a:pPr lvl="2"/>
            <a:r>
              <a:rPr lang="en-US" sz="2000" dirty="0"/>
              <a:t>For heavy objects, certainly one must prefer hydraulic.</a:t>
            </a:r>
          </a:p>
          <a:p>
            <a:pPr lvl="2"/>
            <a:endParaRPr lang="en-US" sz="2000" dirty="0"/>
          </a:p>
          <a:p>
            <a:pPr lvl="1"/>
            <a:r>
              <a:rPr lang="en-US" sz="2000" dirty="0"/>
              <a:t>Object or the part surface to be gripped must be reachable by the gripper.</a:t>
            </a:r>
          </a:p>
          <a:p>
            <a:pPr lvl="2"/>
            <a:r>
              <a:rPr lang="en-US" sz="2000" dirty="0"/>
              <a:t>During machining operations, there will be a change in the work part size. As a result, the gripper must be </a:t>
            </a:r>
            <a:r>
              <a:rPr lang="en-US" sz="2000" i="1" dirty="0"/>
              <a:t>designed</a:t>
            </a:r>
            <a:r>
              <a:rPr lang="en-US" sz="2000" dirty="0"/>
              <a:t> to hold a work part even when the size is </a:t>
            </a:r>
            <a:r>
              <a:rPr lang="en-US" sz="2000" i="1" dirty="0"/>
              <a:t>varied</a:t>
            </a:r>
            <a:r>
              <a:rPr lang="en-US" sz="2000" dirty="0"/>
              <a:t>. </a:t>
            </a:r>
          </a:p>
          <a:p>
            <a:pPr lvl="2"/>
            <a:r>
              <a:rPr lang="en-US" sz="2000" dirty="0"/>
              <a:t>The gripper should tolerate some dimension change. For example, before and after machining a work piece, their sizes change.</a:t>
            </a:r>
          </a:p>
        </p:txBody>
      </p:sp>
    </p:spTree>
    <p:extLst>
      <p:ext uri="{BB962C8B-B14F-4D97-AF65-F5344CB8AC3E}">
        <p14:creationId xmlns:p14="http://schemas.microsoft.com/office/powerpoint/2010/main" val="2120112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53400" cy="515112"/>
          </a:xfrm>
        </p:spPr>
        <p:txBody>
          <a:bodyPr>
            <a:noAutofit/>
          </a:bodyPr>
          <a:lstStyle/>
          <a:p>
            <a:r>
              <a:rPr lang="en-US" sz="3200" b="1" dirty="0"/>
              <a:t>Selection and design considerations  of Grippers</a:t>
            </a:r>
          </a:p>
        </p:txBody>
      </p:sp>
      <p:sp>
        <p:nvSpPr>
          <p:cNvPr id="3" name="Content Placeholder 2"/>
          <p:cNvSpPr>
            <a:spLocks noGrp="1"/>
          </p:cNvSpPr>
          <p:nvPr>
            <p:ph idx="1"/>
          </p:nvPr>
        </p:nvSpPr>
        <p:spPr>
          <a:xfrm>
            <a:off x="152400" y="990600"/>
            <a:ext cx="8839200" cy="5715000"/>
          </a:xfrm>
        </p:spPr>
        <p:txBody>
          <a:bodyPr>
            <a:normAutofit/>
          </a:bodyPr>
          <a:lstStyle/>
          <a:p>
            <a:pPr lvl="1"/>
            <a:endParaRPr lang="en-US" sz="2000" dirty="0"/>
          </a:p>
          <a:p>
            <a:pPr lvl="1"/>
            <a:r>
              <a:rPr lang="en-US" sz="2000" dirty="0"/>
              <a:t>Quality of surface area must be kept in mind. For example, a mechanical gripper may damage the surface area of an object.</a:t>
            </a:r>
          </a:p>
          <a:p>
            <a:pPr marL="393192" lvl="1" indent="0">
              <a:buNone/>
            </a:pPr>
            <a:endParaRPr lang="en-US" sz="2000" dirty="0"/>
          </a:p>
          <a:p>
            <a:pPr lvl="1"/>
            <a:r>
              <a:rPr lang="en-US" sz="2000" dirty="0"/>
              <a:t>Force should be sufficient to hold an object and should not fly away while moving with certain accelerations. Accordingly, the materials on the surfaces of the fingers should be chosen.</a:t>
            </a:r>
          </a:p>
          <a:p>
            <a:pPr lvl="1"/>
            <a:endParaRPr lang="en-US" sz="2000" dirty="0"/>
          </a:p>
          <a:p>
            <a:pPr lvl="1"/>
            <a:r>
              <a:rPr lang="en-US" sz="2000" dirty="0"/>
              <a:t>The gripper must hold the </a:t>
            </a:r>
            <a:r>
              <a:rPr lang="en-US" sz="2000" i="1" dirty="0"/>
              <a:t>larger area</a:t>
            </a:r>
            <a:r>
              <a:rPr lang="en-US" sz="2000" dirty="0"/>
              <a:t> of a work part if it has various dimensions, which will certainly increase </a:t>
            </a:r>
            <a:r>
              <a:rPr lang="en-US" sz="2000" i="1" dirty="0"/>
              <a:t>stability</a:t>
            </a:r>
            <a:r>
              <a:rPr lang="en-US" sz="2000" dirty="0"/>
              <a:t> and </a:t>
            </a:r>
            <a:r>
              <a:rPr lang="en-US" sz="2000" i="1" dirty="0"/>
              <a:t>control</a:t>
            </a:r>
            <a:r>
              <a:rPr lang="en-US" sz="2000" dirty="0"/>
              <a:t> in positioning.</a:t>
            </a:r>
          </a:p>
          <a:p>
            <a:pPr lvl="1"/>
            <a:endParaRPr lang="en-US" sz="2000" dirty="0"/>
          </a:p>
          <a:p>
            <a:pPr lvl="1"/>
            <a:r>
              <a:rPr lang="en-US" sz="2000" dirty="0"/>
              <a:t>The gripper can be designed with </a:t>
            </a:r>
            <a:r>
              <a:rPr lang="en-US" sz="2000" i="1" dirty="0"/>
              <a:t>resilient pads</a:t>
            </a:r>
            <a:r>
              <a:rPr lang="en-US" sz="2000" dirty="0"/>
              <a:t> to provide more grasping contacts in the work part. The </a:t>
            </a:r>
            <a:r>
              <a:rPr lang="en-US" sz="2000" i="1" dirty="0"/>
              <a:t>replaceable fingers</a:t>
            </a:r>
            <a:r>
              <a:rPr lang="en-US" sz="2000" dirty="0"/>
              <a:t> can also be employed for holding different work part sizes by its </a:t>
            </a:r>
            <a:r>
              <a:rPr lang="en-US" sz="2000" i="1" dirty="0"/>
              <a:t>interchangeability</a:t>
            </a:r>
            <a:r>
              <a:rPr lang="en-US" sz="2000" dirty="0"/>
              <a:t> facility</a:t>
            </a:r>
          </a:p>
        </p:txBody>
      </p:sp>
    </p:spTree>
    <p:extLst>
      <p:ext uri="{BB962C8B-B14F-4D97-AF65-F5344CB8AC3E}">
        <p14:creationId xmlns:p14="http://schemas.microsoft.com/office/powerpoint/2010/main" val="377296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667512"/>
          </a:xfrm>
        </p:spPr>
        <p:txBody>
          <a:bodyPr>
            <a:noAutofit/>
          </a:bodyPr>
          <a:lstStyle/>
          <a:p>
            <a:r>
              <a:rPr lang="en-US" sz="3200" b="1" dirty="0"/>
              <a:t>Selection and design considerations  of Grippers</a:t>
            </a:r>
            <a:endParaRPr lang="en-US" sz="2800"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pPr algn="just"/>
            <a:r>
              <a:rPr lang="en-US" dirty="0"/>
              <a:t>It is difficult to find out the </a:t>
            </a:r>
            <a:r>
              <a:rPr lang="en-US" i="1" dirty="0"/>
              <a:t>magnitude of gripping force</a:t>
            </a:r>
            <a:r>
              <a:rPr lang="en-US" dirty="0"/>
              <a:t> that a gripper must apply to pick up a work part. The </a:t>
            </a:r>
            <a:r>
              <a:rPr lang="en-US" i="1" dirty="0"/>
              <a:t>following significant factors</a:t>
            </a:r>
            <a:r>
              <a:rPr lang="en-US" dirty="0"/>
              <a:t> must be considered </a:t>
            </a:r>
            <a:r>
              <a:rPr lang="en-US" dirty="0">
                <a:solidFill>
                  <a:srgbClr val="FF0000"/>
                </a:solidFill>
              </a:rPr>
              <a:t>to determine the necessary gripping force:</a:t>
            </a:r>
            <a:endParaRPr lang="en-US" dirty="0"/>
          </a:p>
          <a:p>
            <a:pPr lvl="1" algn="just"/>
            <a:r>
              <a:rPr lang="en-US" dirty="0"/>
              <a:t>Consideration must be taken to the </a:t>
            </a:r>
            <a:r>
              <a:rPr lang="en-US" i="1" dirty="0">
                <a:solidFill>
                  <a:srgbClr val="FF0000"/>
                </a:solidFill>
              </a:rPr>
              <a:t>weight</a:t>
            </a:r>
            <a:r>
              <a:rPr lang="en-US" dirty="0"/>
              <a:t> of a work part.</a:t>
            </a:r>
          </a:p>
          <a:p>
            <a:pPr lvl="1" algn="just"/>
            <a:r>
              <a:rPr lang="en-US" dirty="0"/>
              <a:t> It must be capable of grasping the work parts constantly at its </a:t>
            </a:r>
            <a:r>
              <a:rPr lang="en-US" i="1" dirty="0" err="1">
                <a:solidFill>
                  <a:srgbClr val="FF0000"/>
                </a:solidFill>
              </a:rPr>
              <a:t>centre</a:t>
            </a:r>
            <a:r>
              <a:rPr lang="en-US" i="1" dirty="0">
                <a:solidFill>
                  <a:srgbClr val="FF0000"/>
                </a:solidFill>
              </a:rPr>
              <a:t> of mass</a:t>
            </a:r>
            <a:r>
              <a:rPr lang="en-US" dirty="0"/>
              <a:t>.</a:t>
            </a:r>
          </a:p>
          <a:p>
            <a:pPr lvl="1" algn="just"/>
            <a:r>
              <a:rPr lang="en-US" dirty="0"/>
              <a:t>The </a:t>
            </a:r>
            <a:r>
              <a:rPr lang="en-US" i="1" dirty="0">
                <a:solidFill>
                  <a:srgbClr val="FF0000"/>
                </a:solidFill>
              </a:rPr>
              <a:t>speed</a:t>
            </a:r>
            <a:r>
              <a:rPr lang="en-US" dirty="0">
                <a:solidFill>
                  <a:srgbClr val="FF0000"/>
                </a:solidFill>
              </a:rPr>
              <a:t> of robot arm </a:t>
            </a:r>
            <a:r>
              <a:rPr lang="en-US" dirty="0"/>
              <a:t>movement and the </a:t>
            </a:r>
            <a:r>
              <a:rPr lang="en-US" dirty="0">
                <a:solidFill>
                  <a:srgbClr val="FF0000"/>
                </a:solidFill>
              </a:rPr>
              <a:t>connection between the direction of movement and gripper position on the work part</a:t>
            </a:r>
            <a:r>
              <a:rPr lang="en-US" dirty="0"/>
              <a:t> should be </a:t>
            </a:r>
            <a:r>
              <a:rPr lang="en-US" i="1" dirty="0"/>
              <a:t>considered</a:t>
            </a:r>
            <a:r>
              <a:rPr lang="en-US" dirty="0"/>
              <a:t>.</a:t>
            </a:r>
          </a:p>
          <a:p>
            <a:pPr lvl="1" algn="just"/>
            <a:r>
              <a:rPr lang="en-US" dirty="0"/>
              <a:t>It must determine either </a:t>
            </a:r>
            <a:r>
              <a:rPr lang="en-US" i="1" dirty="0">
                <a:solidFill>
                  <a:srgbClr val="FF0000"/>
                </a:solidFill>
              </a:rPr>
              <a:t>friction</a:t>
            </a:r>
            <a:r>
              <a:rPr lang="en-US" dirty="0">
                <a:solidFill>
                  <a:srgbClr val="FF0000"/>
                </a:solidFill>
              </a:rPr>
              <a:t> or </a:t>
            </a:r>
            <a:r>
              <a:rPr lang="en-US" i="1" dirty="0">
                <a:solidFill>
                  <a:srgbClr val="FF0000"/>
                </a:solidFill>
              </a:rPr>
              <a:t>physical constriction</a:t>
            </a:r>
            <a:r>
              <a:rPr lang="en-US" dirty="0">
                <a:solidFill>
                  <a:srgbClr val="FF0000"/>
                </a:solidFill>
              </a:rPr>
              <a:t> </a:t>
            </a:r>
            <a:r>
              <a:rPr lang="en-US" dirty="0"/>
              <a:t>helps to grip the work part.</a:t>
            </a:r>
          </a:p>
          <a:p>
            <a:pPr lvl="1" algn="just"/>
            <a:r>
              <a:rPr lang="en-US" dirty="0"/>
              <a:t>It must consider the </a:t>
            </a:r>
            <a:r>
              <a:rPr lang="en-US" i="1" dirty="0">
                <a:solidFill>
                  <a:srgbClr val="FF0000"/>
                </a:solidFill>
              </a:rPr>
              <a:t>co-efficient of friction</a:t>
            </a:r>
            <a:r>
              <a:rPr lang="en-US" dirty="0">
                <a:solidFill>
                  <a:srgbClr val="FF0000"/>
                </a:solidFill>
              </a:rPr>
              <a:t> </a:t>
            </a:r>
            <a:r>
              <a:rPr lang="en-US" dirty="0"/>
              <a:t>between the gripper and work part.</a:t>
            </a:r>
          </a:p>
          <a:p>
            <a:pPr algn="just"/>
            <a:endParaRPr lang="en-US" dirty="0"/>
          </a:p>
        </p:txBody>
      </p:sp>
    </p:spTree>
    <p:extLst>
      <p:ext uri="{BB962C8B-B14F-4D97-AF65-F5344CB8AC3E}">
        <p14:creationId xmlns:p14="http://schemas.microsoft.com/office/powerpoint/2010/main" val="121061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43712"/>
          </a:xfrm>
        </p:spPr>
        <p:txBody>
          <a:bodyPr>
            <a:normAutofit fontScale="90000"/>
          </a:bodyPr>
          <a:lstStyle/>
          <a:p>
            <a:r>
              <a:rPr lang="en-US" dirty="0"/>
              <a:t>Grippers</a:t>
            </a:r>
          </a:p>
        </p:txBody>
      </p:sp>
      <p:sp>
        <p:nvSpPr>
          <p:cNvPr id="3" name="Content Placeholder 2"/>
          <p:cNvSpPr>
            <a:spLocks noGrp="1"/>
          </p:cNvSpPr>
          <p:nvPr>
            <p:ph idx="1"/>
          </p:nvPr>
        </p:nvSpPr>
        <p:spPr>
          <a:xfrm>
            <a:off x="381000" y="1447800"/>
            <a:ext cx="8305800" cy="4876800"/>
          </a:xfrm>
        </p:spPr>
        <p:txBody>
          <a:bodyPr>
            <a:normAutofit/>
          </a:bodyPr>
          <a:lstStyle/>
          <a:p>
            <a:r>
              <a:rPr lang="en-US" sz="2000" dirty="0"/>
              <a:t>Grippers are end-effectors which are used to grasp an object or a tool  and hold it. </a:t>
            </a:r>
          </a:p>
          <a:p>
            <a:endParaRPr lang="en-US" sz="2000" dirty="0"/>
          </a:p>
          <a:p>
            <a:r>
              <a:rPr lang="en-US" sz="2000" dirty="0"/>
              <a:t>Tasks required by the grippers are to hold work pieces and load/unload from/to a machine or conveyer. </a:t>
            </a:r>
          </a:p>
          <a:p>
            <a:endParaRPr lang="en-US" sz="2000" dirty="0"/>
          </a:p>
          <a:p>
            <a:r>
              <a:rPr lang="en-US" sz="2000" dirty="0"/>
              <a:t>Grippers can be mechanical in nature using a combination of mechanisms driven by electric, hydraulic, or pneumatic powers. </a:t>
            </a:r>
          </a:p>
        </p:txBody>
      </p:sp>
    </p:spTree>
    <p:extLst>
      <p:ext uri="{BB962C8B-B14F-4D97-AF65-F5344CB8AC3E}">
        <p14:creationId xmlns:p14="http://schemas.microsoft.com/office/powerpoint/2010/main" val="4259922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077200" cy="667512"/>
          </a:xfrm>
        </p:spPr>
        <p:txBody>
          <a:bodyPr>
            <a:normAutofit fontScale="90000"/>
          </a:bodyPr>
          <a:lstStyle/>
          <a:p>
            <a:r>
              <a:rPr lang="en-US" sz="3100" b="1" dirty="0"/>
              <a:t>SCARA – </a:t>
            </a:r>
            <a:r>
              <a:rPr lang="en-US" sz="3100" b="1" dirty="0">
                <a:solidFill>
                  <a:srgbClr val="FF0000"/>
                </a:solidFill>
              </a:rPr>
              <a:t>S</a:t>
            </a:r>
            <a:r>
              <a:rPr lang="en-US" sz="3100" b="1" dirty="0"/>
              <a:t>elective </a:t>
            </a:r>
            <a:r>
              <a:rPr lang="en-US" sz="3100" b="1" dirty="0">
                <a:solidFill>
                  <a:srgbClr val="FF0000"/>
                </a:solidFill>
              </a:rPr>
              <a:t>C</a:t>
            </a:r>
            <a:r>
              <a:rPr lang="en-US" sz="3100" b="1" dirty="0"/>
              <a:t>ompliant </a:t>
            </a:r>
            <a:r>
              <a:rPr lang="en-US" sz="3100" b="1" dirty="0">
                <a:solidFill>
                  <a:srgbClr val="FF0000"/>
                </a:solidFill>
              </a:rPr>
              <a:t>A</a:t>
            </a:r>
            <a:r>
              <a:rPr lang="en-US" sz="3100" b="1" dirty="0"/>
              <a:t>ssembly  </a:t>
            </a:r>
            <a:r>
              <a:rPr lang="en-US" sz="3100" b="1" dirty="0">
                <a:solidFill>
                  <a:srgbClr val="FF0000"/>
                </a:solidFill>
              </a:rPr>
              <a:t>R</a:t>
            </a:r>
            <a:r>
              <a:rPr lang="en-US" sz="3100" b="1" dirty="0"/>
              <a:t>obot </a:t>
            </a:r>
            <a:r>
              <a:rPr lang="en-US" sz="3100" b="1" dirty="0">
                <a:solidFill>
                  <a:srgbClr val="FF0000"/>
                </a:solidFill>
              </a:rPr>
              <a:t>A</a:t>
            </a:r>
            <a:r>
              <a:rPr lang="en-US" sz="3100" b="1" dirty="0"/>
              <a:t>rm</a:t>
            </a:r>
            <a:br>
              <a:rPr lang="en-US" b="1" dirty="0"/>
            </a:br>
            <a:endParaRPr lang="en-US" dirty="0"/>
          </a:p>
        </p:txBody>
      </p:sp>
      <p:sp>
        <p:nvSpPr>
          <p:cNvPr id="3" name="Content Placeholder 2"/>
          <p:cNvSpPr>
            <a:spLocks noGrp="1"/>
          </p:cNvSpPr>
          <p:nvPr>
            <p:ph idx="1"/>
          </p:nvPr>
        </p:nvSpPr>
        <p:spPr>
          <a:xfrm>
            <a:off x="381000" y="1371600"/>
            <a:ext cx="8305800" cy="4953000"/>
          </a:xfrm>
        </p:spPr>
        <p:txBody>
          <a:bodyPr/>
          <a:lstStyle/>
          <a:p>
            <a:r>
              <a:rPr lang="en-US" dirty="0"/>
              <a:t>SCARA is also called as Selective Compliant Articulated Robot Arm.</a:t>
            </a:r>
          </a:p>
          <a:p>
            <a:r>
              <a:rPr lang="en-US" dirty="0"/>
              <a:t> It is a simple articulated robot which can perform assembly tasks precisely and fast. </a:t>
            </a:r>
          </a:p>
          <a:p>
            <a:r>
              <a:rPr lang="en-US" dirty="0"/>
              <a:t>SCARA is most adept in pick and place operations in any assembly line in industries with speed as well as precision. </a:t>
            </a:r>
          </a:p>
          <a:p>
            <a:r>
              <a:rPr lang="en-US" dirty="0"/>
              <a:t>SCARA is more or less like a human arm ,the motion is restricted horizontal sweeping and vertical movement, it cannot rotate along an axis other than vertical.</a:t>
            </a:r>
          </a:p>
          <a:p>
            <a:r>
              <a:rPr lang="en-US" b="1" i="1" dirty="0"/>
              <a:t>https://www.youtube.com/watch?v=97KX-j8Onu0</a:t>
            </a:r>
          </a:p>
        </p:txBody>
      </p:sp>
    </p:spTree>
    <p:extLst>
      <p:ext uri="{BB962C8B-B14F-4D97-AF65-F5344CB8AC3E}">
        <p14:creationId xmlns:p14="http://schemas.microsoft.com/office/powerpoint/2010/main" val="2587762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7389457" cy="3863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03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591312"/>
          </a:xfrm>
        </p:spPr>
        <p:txBody>
          <a:bodyPr>
            <a:normAutofit fontScale="90000"/>
          </a:bodyPr>
          <a:lstStyle/>
          <a:p>
            <a:pPr algn="ctr"/>
            <a:r>
              <a:rPr lang="en-US" sz="3100" b="1" dirty="0"/>
              <a:t>PUMA-(</a:t>
            </a:r>
            <a:r>
              <a:rPr lang="en-US" sz="3100" b="1" dirty="0">
                <a:solidFill>
                  <a:srgbClr val="FF0000"/>
                </a:solidFill>
              </a:rPr>
              <a:t>P</a:t>
            </a:r>
            <a:r>
              <a:rPr lang="en-US" sz="3100" b="1" dirty="0"/>
              <a:t>rogrammable </a:t>
            </a:r>
            <a:r>
              <a:rPr lang="en-US" sz="3100" b="1" dirty="0">
                <a:solidFill>
                  <a:srgbClr val="FF0000"/>
                </a:solidFill>
              </a:rPr>
              <a:t>U</a:t>
            </a:r>
            <a:r>
              <a:rPr lang="en-US" sz="3100" b="1" dirty="0"/>
              <a:t>niversal </a:t>
            </a:r>
            <a:r>
              <a:rPr lang="en-US" sz="3100" b="1" dirty="0">
                <a:solidFill>
                  <a:srgbClr val="FF0000"/>
                </a:solidFill>
              </a:rPr>
              <a:t>M</a:t>
            </a:r>
            <a:r>
              <a:rPr lang="en-US" sz="3100" b="1" dirty="0"/>
              <a:t>achine for </a:t>
            </a:r>
            <a:r>
              <a:rPr lang="en-US" sz="3100" b="1" dirty="0">
                <a:solidFill>
                  <a:srgbClr val="FF0000"/>
                </a:solidFill>
              </a:rPr>
              <a:t>A</a:t>
            </a:r>
            <a:r>
              <a:rPr lang="en-US" sz="3100" b="1" dirty="0"/>
              <a:t>ssembly) Robots</a:t>
            </a:r>
            <a:br>
              <a:rPr lang="en-US" b="1" dirty="0"/>
            </a:br>
            <a:endParaRPr lang="en-US" dirty="0"/>
          </a:p>
        </p:txBody>
      </p:sp>
      <p:sp>
        <p:nvSpPr>
          <p:cNvPr id="3" name="Content Placeholder 2"/>
          <p:cNvSpPr>
            <a:spLocks noGrp="1"/>
          </p:cNvSpPr>
          <p:nvPr>
            <p:ph idx="1"/>
          </p:nvPr>
        </p:nvSpPr>
        <p:spPr>
          <a:xfrm>
            <a:off x="381000" y="1219200"/>
            <a:ext cx="8305800" cy="5105400"/>
          </a:xfrm>
        </p:spPr>
        <p:txBody>
          <a:bodyPr/>
          <a:lstStyle/>
          <a:p>
            <a:r>
              <a:rPr lang="en-US" dirty="0"/>
              <a:t>PUMA is the most commonly used industrial robot in assembly, welding operations and university laboratories. </a:t>
            </a:r>
          </a:p>
          <a:p>
            <a:r>
              <a:rPr lang="en-US" dirty="0"/>
              <a:t>PUMA resembles more closely to the human arm than SCARA. </a:t>
            </a:r>
          </a:p>
          <a:p>
            <a:r>
              <a:rPr lang="en-US" dirty="0"/>
              <a:t>PUMA has greater flexibility than SCARA but with the increased compliance comes the reduced precision. </a:t>
            </a:r>
          </a:p>
          <a:p>
            <a:r>
              <a:rPr lang="en-US" dirty="0"/>
              <a:t>PUMA is preferably used in assembly applications which do not require high precision, such as, welding and stocking operations.</a:t>
            </a:r>
          </a:p>
        </p:txBody>
      </p:sp>
    </p:spTree>
    <p:extLst>
      <p:ext uri="{BB962C8B-B14F-4D97-AF65-F5344CB8AC3E}">
        <p14:creationId xmlns:p14="http://schemas.microsoft.com/office/powerpoint/2010/main" val="168609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609600"/>
            <a:ext cx="4343400" cy="381000"/>
          </a:xfrm>
        </p:spPr>
        <p:txBody>
          <a:bodyPr>
            <a:noAutofit/>
          </a:bodyPr>
          <a:lstStyle/>
          <a:p>
            <a:pPr algn="ctr"/>
            <a:r>
              <a:rPr lang="en-US" sz="3200" b="1" dirty="0"/>
              <a:t>Structure of PUMA</a:t>
            </a:r>
          </a:p>
        </p:txBody>
      </p:sp>
      <p:sp>
        <p:nvSpPr>
          <p:cNvPr id="3" name="Content Placeholder 2"/>
          <p:cNvSpPr>
            <a:spLocks noGrp="1"/>
          </p:cNvSpPr>
          <p:nvPr>
            <p:ph idx="1"/>
          </p:nvPr>
        </p:nvSpPr>
        <p:spPr>
          <a:xfrm>
            <a:off x="0" y="652980"/>
            <a:ext cx="4724400" cy="5976419"/>
          </a:xfrm>
        </p:spPr>
        <p:txBody>
          <a:bodyPr>
            <a:normAutofit/>
          </a:bodyPr>
          <a:lstStyle/>
          <a:p>
            <a:pPr algn="just"/>
            <a:r>
              <a:rPr lang="en-US" sz="2000" dirty="0"/>
              <a:t>PUMA is an articulated robot with a chain of members connected with each other through revolute or rotary joints as that in SCARA but the difference is the orientation of the axes of the joints. </a:t>
            </a:r>
          </a:p>
          <a:p>
            <a:pPr algn="just"/>
            <a:r>
              <a:rPr lang="en-US" sz="2000" dirty="0"/>
              <a:t>In PUMA not all the joints are parallel; the second joint from the base is orthogonal to the other joints. This makes PUMA compliant in XY as well as in Z direction. </a:t>
            </a:r>
          </a:p>
          <a:p>
            <a:pPr algn="just"/>
            <a:r>
              <a:rPr lang="en-US" sz="2000" dirty="0"/>
              <a:t>PUMA has six degree of freedom. Each rotary joint is actuated by DC servomotors and accompanying gear trains. </a:t>
            </a:r>
          </a:p>
          <a:p>
            <a:pPr algn="just"/>
            <a:r>
              <a:rPr lang="en-US" sz="2000" dirty="0"/>
              <a:t>The flexibility of the PUMA makes it capable of being taught to perform various tasks.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321" y="1066800"/>
            <a:ext cx="380923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51136" y="5375564"/>
            <a:ext cx="3657600" cy="923330"/>
          </a:xfrm>
          <a:prstGeom prst="rect">
            <a:avLst/>
          </a:prstGeom>
        </p:spPr>
        <p:txBody>
          <a:bodyPr wrap="square">
            <a:spAutoFit/>
          </a:bodyPr>
          <a:lstStyle/>
          <a:p>
            <a:r>
              <a:rPr lang="en-US" b="1" dirty="0"/>
              <a:t>https://www.youtube.com/watch?v=tjOhGqOHfhg&amp;feature=emb_logo</a:t>
            </a:r>
          </a:p>
        </p:txBody>
      </p:sp>
    </p:spTree>
    <p:extLst>
      <p:ext uri="{BB962C8B-B14F-4D97-AF65-F5344CB8AC3E}">
        <p14:creationId xmlns:p14="http://schemas.microsoft.com/office/powerpoint/2010/main" val="812311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Autofit/>
          </a:bodyPr>
          <a:lstStyle/>
          <a:p>
            <a:pPr algn="ctr"/>
            <a:r>
              <a:rPr lang="en-US" sz="3200" b="1" dirty="0"/>
              <a:t>Classification of Robots based on Drive Technologies</a:t>
            </a:r>
          </a:p>
        </p:txBody>
      </p:sp>
      <p:sp>
        <p:nvSpPr>
          <p:cNvPr id="3" name="Content Placeholder 2"/>
          <p:cNvSpPr>
            <a:spLocks noGrp="1"/>
          </p:cNvSpPr>
          <p:nvPr>
            <p:ph idx="1"/>
          </p:nvPr>
        </p:nvSpPr>
        <p:spPr>
          <a:xfrm>
            <a:off x="304800" y="1447800"/>
            <a:ext cx="8382000" cy="4876800"/>
          </a:xfrm>
        </p:spPr>
        <p:txBody>
          <a:bodyPr>
            <a:normAutofit/>
          </a:bodyPr>
          <a:lstStyle/>
          <a:p>
            <a:pPr algn="just"/>
            <a:r>
              <a:rPr lang="en-US" sz="2400" dirty="0"/>
              <a:t>Classification is characterized by the nature and type of their drive technology.</a:t>
            </a:r>
          </a:p>
          <a:p>
            <a:pPr algn="just"/>
            <a:r>
              <a:rPr lang="en-US" sz="2400" b="1" dirty="0"/>
              <a:t>Electric robot </a:t>
            </a:r>
            <a:r>
              <a:rPr lang="en-US" sz="2400" dirty="0"/>
              <a:t>employs DC servo motors or stepper motor. These robots have the advantage  that they are </a:t>
            </a:r>
            <a:r>
              <a:rPr lang="en-US" sz="2400" dirty="0">
                <a:solidFill>
                  <a:srgbClr val="FF0000"/>
                </a:solidFill>
              </a:rPr>
              <a:t>clean</a:t>
            </a:r>
            <a:r>
              <a:rPr lang="en-US" sz="2400" dirty="0"/>
              <a:t> and </a:t>
            </a:r>
            <a:r>
              <a:rPr lang="en-US" sz="2400" dirty="0">
                <a:solidFill>
                  <a:srgbClr val="FF0000"/>
                </a:solidFill>
              </a:rPr>
              <a:t>relatively easy to control</a:t>
            </a:r>
            <a:r>
              <a:rPr lang="en-US" sz="2400" dirty="0"/>
              <a:t>.</a:t>
            </a:r>
          </a:p>
          <a:p>
            <a:pPr algn="just"/>
            <a:r>
              <a:rPr lang="en-US" sz="2400" b="1" dirty="0"/>
              <a:t>A hydraulic robot </a:t>
            </a:r>
            <a:r>
              <a:rPr lang="en-US" sz="2400" dirty="0"/>
              <a:t>is preferred for tasks that require a </a:t>
            </a:r>
            <a:r>
              <a:rPr lang="en-US" sz="2400" dirty="0">
                <a:solidFill>
                  <a:srgbClr val="FF0000"/>
                </a:solidFill>
              </a:rPr>
              <a:t>large load carrying capacity</a:t>
            </a:r>
            <a:r>
              <a:rPr lang="en-US" sz="2400" dirty="0"/>
              <a:t>. Care and </a:t>
            </a:r>
            <a:r>
              <a:rPr lang="en-US" sz="2400" dirty="0">
                <a:solidFill>
                  <a:srgbClr val="FF0000"/>
                </a:solidFill>
              </a:rPr>
              <a:t>maintenance is required </a:t>
            </a:r>
            <a:r>
              <a:rPr lang="en-US" sz="2400" dirty="0"/>
              <a:t>to handle leaks and fluid compressibility problems.</a:t>
            </a:r>
          </a:p>
          <a:p>
            <a:pPr algn="just"/>
            <a:r>
              <a:rPr lang="en-US" sz="2400" dirty="0"/>
              <a:t>For </a:t>
            </a:r>
            <a:r>
              <a:rPr lang="en-US" sz="2400" dirty="0">
                <a:solidFill>
                  <a:srgbClr val="FF0000"/>
                </a:solidFill>
              </a:rPr>
              <a:t>high speed applications</a:t>
            </a:r>
            <a:r>
              <a:rPr lang="en-US" sz="2400" dirty="0"/>
              <a:t>, </a:t>
            </a:r>
            <a:r>
              <a:rPr lang="en-US" sz="2400" b="1" dirty="0"/>
              <a:t>a pneumatic robot </a:t>
            </a:r>
            <a:r>
              <a:rPr lang="en-US" sz="2400" dirty="0"/>
              <a:t>is often preferred. These robots are </a:t>
            </a:r>
            <a:r>
              <a:rPr lang="en-US" sz="2400" dirty="0">
                <a:solidFill>
                  <a:srgbClr val="FF0000"/>
                </a:solidFill>
              </a:rPr>
              <a:t>generally clean</a:t>
            </a:r>
            <a:r>
              <a:rPr lang="en-US" sz="2400" dirty="0"/>
              <a:t>, but can be </a:t>
            </a:r>
            <a:r>
              <a:rPr lang="en-US" sz="2400" dirty="0">
                <a:solidFill>
                  <a:srgbClr val="FF0000"/>
                </a:solidFill>
              </a:rPr>
              <a:t>hard to control</a:t>
            </a:r>
            <a:r>
              <a:rPr lang="en-US" sz="2400" dirty="0"/>
              <a:t> due to challenges associated with air compressibility.</a:t>
            </a:r>
          </a:p>
        </p:txBody>
      </p:sp>
    </p:spTree>
    <p:extLst>
      <p:ext uri="{BB962C8B-B14F-4D97-AF65-F5344CB8AC3E}">
        <p14:creationId xmlns:p14="http://schemas.microsoft.com/office/powerpoint/2010/main" val="1581814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896112"/>
          </a:xfrm>
        </p:spPr>
        <p:txBody>
          <a:bodyPr>
            <a:noAutofit/>
          </a:bodyPr>
          <a:lstStyle/>
          <a:p>
            <a:pPr algn="ctr"/>
            <a:r>
              <a:rPr lang="en-US" sz="4000" b="1" dirty="0"/>
              <a:t>Classification of Robots based on motion control methods</a:t>
            </a:r>
          </a:p>
        </p:txBody>
      </p:sp>
      <p:sp>
        <p:nvSpPr>
          <p:cNvPr id="3" name="Content Placeholder 2"/>
          <p:cNvSpPr>
            <a:spLocks noGrp="1"/>
          </p:cNvSpPr>
          <p:nvPr>
            <p:ph idx="1"/>
          </p:nvPr>
        </p:nvSpPr>
        <p:spPr>
          <a:xfrm>
            <a:off x="381000" y="1600200"/>
            <a:ext cx="8305800" cy="4724400"/>
          </a:xfrm>
        </p:spPr>
        <p:txBody>
          <a:bodyPr>
            <a:normAutofit lnSpcReduction="10000"/>
          </a:bodyPr>
          <a:lstStyle/>
          <a:p>
            <a:r>
              <a:rPr lang="en-US" b="1" dirty="0"/>
              <a:t>Point to point motion control Robot</a:t>
            </a:r>
          </a:p>
          <a:p>
            <a:pPr lvl="1" algn="just"/>
            <a:r>
              <a:rPr lang="en-US" dirty="0"/>
              <a:t>The robot arm moves from one desired point to the next without regard to the path taken between them. </a:t>
            </a:r>
          </a:p>
          <a:p>
            <a:pPr lvl="1" algn="just"/>
            <a:r>
              <a:rPr lang="en-US" dirty="0"/>
              <a:t>The actual path taken may be the result of a combination of the arm link movements calculated to provide the minimum travel time between the points. </a:t>
            </a:r>
          </a:p>
          <a:p>
            <a:r>
              <a:rPr lang="en-US" b="1" dirty="0"/>
              <a:t>Continuous path control(CP) control robot</a:t>
            </a:r>
          </a:p>
          <a:p>
            <a:pPr lvl="1" algn="just"/>
            <a:r>
              <a:rPr lang="en-US" dirty="0"/>
              <a:t>A robot moves along a continuous path with specified orientations. </a:t>
            </a:r>
          </a:p>
          <a:p>
            <a:pPr lvl="1" algn="just"/>
            <a:r>
              <a:rPr lang="en-US" dirty="0"/>
              <a:t>Signals from the sensors located at the joints are constantly monitored by the Robot controller for appropriate motion control.</a:t>
            </a:r>
          </a:p>
        </p:txBody>
      </p:sp>
    </p:spTree>
    <p:extLst>
      <p:ext uri="{BB962C8B-B14F-4D97-AF65-F5344CB8AC3E}">
        <p14:creationId xmlns:p14="http://schemas.microsoft.com/office/powerpoint/2010/main" val="56125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43712"/>
          </a:xfrm>
        </p:spPr>
        <p:txBody>
          <a:bodyPr>
            <a:normAutofit fontScale="90000"/>
          </a:bodyPr>
          <a:lstStyle/>
          <a:p>
            <a:r>
              <a:rPr lang="en-US" dirty="0"/>
              <a:t>Grippers</a:t>
            </a:r>
          </a:p>
        </p:txBody>
      </p:sp>
      <p:sp>
        <p:nvSpPr>
          <p:cNvPr id="3" name="Content Placeholder 2"/>
          <p:cNvSpPr>
            <a:spLocks noGrp="1"/>
          </p:cNvSpPr>
          <p:nvPr>
            <p:ph idx="1"/>
          </p:nvPr>
        </p:nvSpPr>
        <p:spPr>
          <a:xfrm>
            <a:off x="381000" y="1447800"/>
            <a:ext cx="8305800" cy="4876800"/>
          </a:xfrm>
        </p:spPr>
        <p:txBody>
          <a:bodyPr>
            <a:normAutofit/>
          </a:bodyPr>
          <a:lstStyle/>
          <a:p>
            <a:r>
              <a:rPr lang="en-US" sz="2000" dirty="0"/>
              <a:t>Grippers can be classified based on </a:t>
            </a:r>
          </a:p>
          <a:p>
            <a:pPr lvl="1"/>
            <a:r>
              <a:rPr lang="en-US" sz="2000" dirty="0"/>
              <a:t>The principle of grasping mechanism.</a:t>
            </a:r>
          </a:p>
          <a:p>
            <a:pPr lvl="2"/>
            <a:r>
              <a:rPr lang="en-US" sz="1800" dirty="0"/>
              <a:t> For example, grippers can hold with the help of suction cups, magnets, or by other means. A gripper is then accordingly referred to as </a:t>
            </a:r>
            <a:r>
              <a:rPr lang="en-US" sz="1800" b="1" dirty="0"/>
              <a:t>pneumatic gripper, magnetic gripper</a:t>
            </a:r>
            <a:r>
              <a:rPr lang="en-US" sz="1800" dirty="0"/>
              <a:t>, etc. </a:t>
            </a:r>
          </a:p>
          <a:p>
            <a:pPr lvl="1"/>
            <a:r>
              <a:rPr lang="en-US" sz="2000" dirty="0"/>
              <a:t>How it holds an object, i.e. based on grasping the object on its exterior (</a:t>
            </a:r>
            <a:r>
              <a:rPr lang="en-US" sz="2000" b="1" dirty="0"/>
              <a:t>external gripper</a:t>
            </a:r>
            <a:r>
              <a:rPr lang="en-US" sz="2000" dirty="0"/>
              <a:t>) or interior (</a:t>
            </a:r>
            <a:r>
              <a:rPr lang="en-US" sz="2000" b="1" dirty="0"/>
              <a:t>internal gripper</a:t>
            </a:r>
            <a:r>
              <a:rPr lang="en-US" sz="2000" dirty="0"/>
              <a:t>) surface.</a:t>
            </a:r>
          </a:p>
        </p:txBody>
      </p:sp>
      <p:pic>
        <p:nvPicPr>
          <p:cNvPr id="5" name="Picture 4">
            <a:extLst>
              <a:ext uri="{FF2B5EF4-FFF2-40B4-BE49-F238E27FC236}">
                <a16:creationId xmlns:a16="http://schemas.microsoft.com/office/drawing/2014/main" id="{189F5911-E7F1-9FE7-F8A7-9A988478D344}"/>
              </a:ext>
            </a:extLst>
          </p:cNvPr>
          <p:cNvPicPr>
            <a:picLocks noChangeAspect="1"/>
          </p:cNvPicPr>
          <p:nvPr/>
        </p:nvPicPr>
        <p:blipFill>
          <a:blip r:embed="rId2"/>
          <a:stretch>
            <a:fillRect/>
          </a:stretch>
        </p:blipFill>
        <p:spPr>
          <a:xfrm>
            <a:off x="1147274" y="3886200"/>
            <a:ext cx="7001852" cy="2686425"/>
          </a:xfrm>
          <a:prstGeom prst="rect">
            <a:avLst/>
          </a:prstGeom>
        </p:spPr>
      </p:pic>
    </p:spTree>
    <p:extLst>
      <p:ext uri="{BB962C8B-B14F-4D97-AF65-F5344CB8AC3E}">
        <p14:creationId xmlns:p14="http://schemas.microsoft.com/office/powerpoint/2010/main" val="193821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05800" cy="515112"/>
          </a:xfrm>
        </p:spPr>
        <p:txBody>
          <a:bodyPr>
            <a:normAutofit fontScale="90000"/>
          </a:bodyPr>
          <a:lstStyle/>
          <a:p>
            <a:r>
              <a:rPr lang="en-US" dirty="0"/>
              <a:t>Mechanical Grippers</a:t>
            </a:r>
          </a:p>
        </p:txBody>
      </p:sp>
      <p:sp>
        <p:nvSpPr>
          <p:cNvPr id="3" name="Content Placeholder 2"/>
          <p:cNvSpPr>
            <a:spLocks noGrp="1"/>
          </p:cNvSpPr>
          <p:nvPr>
            <p:ph idx="1"/>
          </p:nvPr>
        </p:nvSpPr>
        <p:spPr>
          <a:xfrm>
            <a:off x="381000" y="1219200"/>
            <a:ext cx="8305800" cy="5105400"/>
          </a:xfrm>
        </p:spPr>
        <p:txBody>
          <a:bodyPr>
            <a:normAutofit/>
          </a:bodyPr>
          <a:lstStyle/>
          <a:p>
            <a:pPr algn="just"/>
            <a:r>
              <a:rPr lang="en-US" sz="2400" dirty="0"/>
              <a:t>Mechanical grippers have their jaw movements through pivoting or translational motion using a transmission element, e.g., linkages or gears, etc. </a:t>
            </a:r>
          </a:p>
          <a:p>
            <a:pPr algn="just"/>
            <a:endParaRPr lang="en-US" sz="2400" dirty="0"/>
          </a:p>
          <a:p>
            <a:pPr algn="just"/>
            <a:endParaRPr lang="en-US" sz="2400" dirty="0"/>
          </a:p>
          <a:p>
            <a:pPr algn="just"/>
            <a:endParaRPr lang="en-US" sz="2400" dirty="0"/>
          </a:p>
          <a:p>
            <a:pPr algn="just"/>
            <a:endParaRPr lang="en-US" sz="2400" dirty="0"/>
          </a:p>
          <a:p>
            <a:pPr algn="just"/>
            <a:r>
              <a:rPr lang="en-US" sz="2400" dirty="0"/>
              <a:t>The gripper can be of single or double type. While the former has only one gripping device at the robot's wrist, the latter type has two. The double grippers can be actuated independently and are especially useful in machine loading and unloading.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848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61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Single and Double Gripper</a:t>
            </a:r>
          </a:p>
        </p:txBody>
      </p:sp>
      <p:sp>
        <p:nvSpPr>
          <p:cNvPr id="3" name="Content Placeholder 2"/>
          <p:cNvSpPr>
            <a:spLocks noGrp="1"/>
          </p:cNvSpPr>
          <p:nvPr>
            <p:ph idx="1"/>
          </p:nvPr>
        </p:nvSpPr>
        <p:spPr>
          <a:xfrm>
            <a:off x="457200" y="1371600"/>
            <a:ext cx="8229600" cy="4953000"/>
          </a:xfrm>
        </p:spPr>
        <p:txBody>
          <a:bodyPr>
            <a:normAutofit/>
          </a:bodyPr>
          <a:lstStyle/>
          <a:p>
            <a:pPr algn="just"/>
            <a:r>
              <a:rPr lang="en-US" dirty="0"/>
              <a:t> Suppose a particular job calls for a raw part to be loaded from a conveyor onto a machine and the finished part to be unloaded onto another conveyor. </a:t>
            </a:r>
          </a:p>
          <a:p>
            <a:pPr marL="0" indent="0" algn="just">
              <a:buNone/>
            </a:pPr>
            <a:endParaRPr lang="en-US" dirty="0"/>
          </a:p>
          <a:p>
            <a:pPr algn="just"/>
            <a:r>
              <a:rPr lang="en-US" dirty="0"/>
              <a:t>With a </a:t>
            </a:r>
            <a:r>
              <a:rPr lang="en-US" dirty="0">
                <a:solidFill>
                  <a:srgbClr val="FF0000"/>
                </a:solidFill>
              </a:rPr>
              <a:t>single gripper</a:t>
            </a:r>
            <a:r>
              <a:rPr lang="en-US" dirty="0"/>
              <a:t>, the robot would have to unload the finished part before picking up the raw part. This would consume valuable time in the production cycle because the machine would remain idle during these handling motions. </a:t>
            </a:r>
          </a:p>
        </p:txBody>
      </p:sp>
    </p:spTree>
    <p:extLst>
      <p:ext uri="{BB962C8B-B14F-4D97-AF65-F5344CB8AC3E}">
        <p14:creationId xmlns:p14="http://schemas.microsoft.com/office/powerpoint/2010/main" val="368011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Single and Double Gripper</a:t>
            </a:r>
          </a:p>
        </p:txBody>
      </p:sp>
      <p:sp>
        <p:nvSpPr>
          <p:cNvPr id="3" name="Content Placeholder 2"/>
          <p:cNvSpPr>
            <a:spLocks noGrp="1"/>
          </p:cNvSpPr>
          <p:nvPr>
            <p:ph idx="1"/>
          </p:nvPr>
        </p:nvSpPr>
        <p:spPr>
          <a:xfrm>
            <a:off x="304800" y="1371600"/>
            <a:ext cx="6096000" cy="4953000"/>
          </a:xfrm>
        </p:spPr>
        <p:txBody>
          <a:bodyPr>
            <a:normAutofit lnSpcReduction="10000"/>
          </a:bodyPr>
          <a:lstStyle/>
          <a:p>
            <a:pPr algn="just"/>
            <a:r>
              <a:rPr lang="en-US" dirty="0"/>
              <a:t>With a </a:t>
            </a:r>
            <a:r>
              <a:rPr lang="en-US" dirty="0">
                <a:solidFill>
                  <a:srgbClr val="FF0000"/>
                </a:solidFill>
              </a:rPr>
              <a:t>double gripper</a:t>
            </a:r>
            <a:r>
              <a:rPr lang="en-US" dirty="0"/>
              <a:t>, the robot can pick up the part from the incoming conveyor with one of its gripping devices and have it ready to exchange for the finished part on the machine. </a:t>
            </a:r>
          </a:p>
          <a:p>
            <a:pPr algn="just"/>
            <a:r>
              <a:rPr lang="en-US" dirty="0"/>
              <a:t>When the machine cycle is completed, the robot can reach in for the finished part device, and insert the raw part into the machine with the other grasping device.</a:t>
            </a:r>
          </a:p>
          <a:p>
            <a:pPr algn="just"/>
            <a:r>
              <a:rPr lang="en-US" dirty="0"/>
              <a:t>The amount of time spent in changing the parts of the time to keep the machine idle is minimized.</a:t>
            </a:r>
          </a:p>
        </p:txBody>
      </p:sp>
      <p:pic>
        <p:nvPicPr>
          <p:cNvPr id="5" name="Picture 4">
            <a:extLst>
              <a:ext uri="{FF2B5EF4-FFF2-40B4-BE49-F238E27FC236}">
                <a16:creationId xmlns:a16="http://schemas.microsoft.com/office/drawing/2014/main" id="{BED324D6-3029-2905-0C38-DC6FEC94131B}"/>
              </a:ext>
            </a:extLst>
          </p:cNvPr>
          <p:cNvPicPr>
            <a:picLocks noChangeAspect="1"/>
          </p:cNvPicPr>
          <p:nvPr/>
        </p:nvPicPr>
        <p:blipFill>
          <a:blip r:embed="rId3"/>
          <a:stretch>
            <a:fillRect/>
          </a:stretch>
        </p:blipFill>
        <p:spPr>
          <a:xfrm>
            <a:off x="6629400" y="1676400"/>
            <a:ext cx="2209800" cy="2462729"/>
          </a:xfrm>
          <a:prstGeom prst="rect">
            <a:avLst/>
          </a:prstGeom>
        </p:spPr>
      </p:pic>
    </p:spTree>
    <p:extLst>
      <p:ext uri="{BB962C8B-B14F-4D97-AF65-F5344CB8AC3E}">
        <p14:creationId xmlns:p14="http://schemas.microsoft.com/office/powerpoint/2010/main" val="358448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05800" cy="457200"/>
          </a:xfrm>
        </p:spPr>
        <p:txBody>
          <a:bodyPr>
            <a:normAutofit fontScale="90000"/>
          </a:bodyPr>
          <a:lstStyle/>
          <a:p>
            <a:r>
              <a:rPr lang="en-US" dirty="0"/>
              <a:t>Mechanical Grippers</a:t>
            </a:r>
          </a:p>
        </p:txBody>
      </p:sp>
      <p:sp>
        <p:nvSpPr>
          <p:cNvPr id="3" name="Content Placeholder 2"/>
          <p:cNvSpPr>
            <a:spLocks noGrp="1"/>
          </p:cNvSpPr>
          <p:nvPr>
            <p:ph idx="1"/>
          </p:nvPr>
        </p:nvSpPr>
        <p:spPr>
          <a:xfrm>
            <a:off x="304800" y="685800"/>
            <a:ext cx="8686800" cy="2320416"/>
          </a:xfrm>
        </p:spPr>
        <p:txBody>
          <a:bodyPr>
            <a:normAutofit lnSpcReduction="10000"/>
          </a:bodyPr>
          <a:lstStyle/>
          <a:p>
            <a:pPr algn="just"/>
            <a:r>
              <a:rPr lang="en-US" sz="2000" dirty="0"/>
              <a:t>A gripper uses its fingers or jaws to hold an object, </a:t>
            </a:r>
          </a:p>
          <a:p>
            <a:pPr algn="just"/>
            <a:r>
              <a:rPr lang="en-US" sz="2000" dirty="0"/>
              <a:t>The function of a gripper mechanism is to translate some form of power input, be it electric, hydraulic or pneumatic, into the grasping action of the fingers against the part.</a:t>
            </a:r>
          </a:p>
          <a:p>
            <a:pPr algn="just"/>
            <a:r>
              <a:rPr lang="en-US" sz="2000" dirty="0"/>
              <a:t>There are two ways a gripper can hold an object, </a:t>
            </a:r>
          </a:p>
          <a:p>
            <a:pPr lvl="1" algn="just"/>
            <a:r>
              <a:rPr lang="en-US" sz="2000" dirty="0"/>
              <a:t>By physical constriction as shown in Fig. a , Or</a:t>
            </a:r>
          </a:p>
          <a:p>
            <a:pPr lvl="1" algn="just"/>
            <a:r>
              <a:rPr lang="en-US" sz="2000" dirty="0"/>
              <a:t>By friction, as demonstrated in Fig. b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73583"/>
            <a:ext cx="2743200" cy="226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932451"/>
            <a:ext cx="2819400" cy="228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5377035"/>
            <a:ext cx="8458200" cy="1200329"/>
          </a:xfrm>
          <a:prstGeom prst="rect">
            <a:avLst/>
          </a:prstGeom>
        </p:spPr>
        <p:txBody>
          <a:bodyPr wrap="square">
            <a:spAutoFit/>
          </a:bodyPr>
          <a:lstStyle/>
          <a:p>
            <a:pPr marL="285750" indent="-285750" algn="just">
              <a:buFont typeface="Arial" pitchFamily="34" charset="0"/>
              <a:buChar char="•"/>
            </a:pPr>
            <a:r>
              <a:rPr lang="en-US" dirty="0"/>
              <a:t>In the former case, contacting surfaces of the fingers are made of approximately the same shape of the part geometry, while in the latter case the fingers must apply sufficient force to retain the part against gravity or accelerations. </a:t>
            </a:r>
          </a:p>
          <a:p>
            <a:pPr marL="285750" indent="-285750" algn="just">
              <a:buFont typeface="Arial" pitchFamily="34" charset="0"/>
              <a:buChar char="•"/>
            </a:pPr>
            <a:r>
              <a:rPr lang="en-US" dirty="0"/>
              <a:t>The friction method of holding a part is less complex and hence less expensive.</a:t>
            </a:r>
          </a:p>
        </p:txBody>
      </p:sp>
    </p:spTree>
    <p:extLst>
      <p:ext uri="{BB962C8B-B14F-4D97-AF65-F5344CB8AC3E}">
        <p14:creationId xmlns:p14="http://schemas.microsoft.com/office/powerpoint/2010/main" val="31597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4A1FA6-2013-AE2E-1F3C-D9D384327F6E}"/>
              </a:ext>
            </a:extLst>
          </p:cNvPr>
          <p:cNvPicPr>
            <a:picLocks noGrp="1" noChangeAspect="1"/>
          </p:cNvPicPr>
          <p:nvPr>
            <p:ph idx="1"/>
          </p:nvPr>
        </p:nvPicPr>
        <p:blipFill>
          <a:blip r:embed="rId2"/>
          <a:stretch>
            <a:fillRect/>
          </a:stretch>
        </p:blipFill>
        <p:spPr>
          <a:xfrm>
            <a:off x="1905000" y="2485889"/>
            <a:ext cx="2467319" cy="971686"/>
          </a:xfrm>
        </p:spPr>
      </p:pic>
      <p:sp>
        <p:nvSpPr>
          <p:cNvPr id="4" name="Title 1"/>
          <p:cNvSpPr>
            <a:spLocks noGrp="1"/>
          </p:cNvSpPr>
          <p:nvPr>
            <p:ph type="title"/>
          </p:nvPr>
        </p:nvSpPr>
        <p:spPr>
          <a:xfrm>
            <a:off x="304800" y="228600"/>
            <a:ext cx="8382000" cy="838200"/>
          </a:xfrm>
        </p:spPr>
        <p:txBody>
          <a:bodyPr>
            <a:normAutofit/>
          </a:bodyPr>
          <a:lstStyle/>
          <a:p>
            <a:endParaRPr lang="en-US" dirty="0"/>
          </a:p>
        </p:txBody>
      </p:sp>
      <p:pic>
        <p:nvPicPr>
          <p:cNvPr id="7" name="Picture 6">
            <a:extLst>
              <a:ext uri="{FF2B5EF4-FFF2-40B4-BE49-F238E27FC236}">
                <a16:creationId xmlns:a16="http://schemas.microsoft.com/office/drawing/2014/main" id="{6ABA93F1-A19F-1A87-ED63-6CA37841A16C}"/>
              </a:ext>
            </a:extLst>
          </p:cNvPr>
          <p:cNvPicPr>
            <a:picLocks noChangeAspect="1"/>
          </p:cNvPicPr>
          <p:nvPr/>
        </p:nvPicPr>
        <p:blipFill>
          <a:blip r:embed="rId3"/>
          <a:stretch>
            <a:fillRect/>
          </a:stretch>
        </p:blipFill>
        <p:spPr>
          <a:xfrm>
            <a:off x="2667000" y="4038600"/>
            <a:ext cx="4591691" cy="1286054"/>
          </a:xfrm>
          <a:prstGeom prst="rect">
            <a:avLst/>
          </a:prstGeom>
        </p:spPr>
      </p:pic>
      <p:sp>
        <p:nvSpPr>
          <p:cNvPr id="8" name="Rectangle 7">
            <a:extLst>
              <a:ext uri="{FF2B5EF4-FFF2-40B4-BE49-F238E27FC236}">
                <a16:creationId xmlns:a16="http://schemas.microsoft.com/office/drawing/2014/main" id="{7C18662E-34B2-6263-6189-9ABD8917CC1C}"/>
              </a:ext>
            </a:extLst>
          </p:cNvPr>
          <p:cNvSpPr/>
          <p:nvPr/>
        </p:nvSpPr>
        <p:spPr>
          <a:xfrm>
            <a:off x="4495800" y="4495800"/>
            <a:ext cx="304800" cy="228600"/>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A6CC369-DCE6-EEE5-341D-6B749F3EF99D}"/>
              </a:ext>
            </a:extLst>
          </p:cNvPr>
          <p:cNvSpPr/>
          <p:nvPr/>
        </p:nvSpPr>
        <p:spPr>
          <a:xfrm>
            <a:off x="4572000" y="4933771"/>
            <a:ext cx="2590800" cy="3716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8C9B3C4-45D4-EDA9-9712-8CBC06BDC6B4}"/>
              </a:ext>
            </a:extLst>
          </p:cNvPr>
          <p:cNvSpPr txBox="1"/>
          <p:nvPr/>
        </p:nvSpPr>
        <p:spPr>
          <a:xfrm>
            <a:off x="762000" y="1676400"/>
            <a:ext cx="3726533" cy="369332"/>
          </a:xfrm>
          <a:prstGeom prst="rect">
            <a:avLst/>
          </a:prstGeom>
          <a:noFill/>
        </p:spPr>
        <p:txBody>
          <a:bodyPr wrap="none" rtlCol="0">
            <a:spAutoFit/>
          </a:bodyPr>
          <a:lstStyle/>
          <a:p>
            <a:r>
              <a:rPr lang="en-IN" dirty="0"/>
              <a:t>Gripping force in Frictional Gripper</a:t>
            </a:r>
          </a:p>
        </p:txBody>
      </p:sp>
      <p:sp>
        <p:nvSpPr>
          <p:cNvPr id="11" name="TextBox 10">
            <a:extLst>
              <a:ext uri="{FF2B5EF4-FFF2-40B4-BE49-F238E27FC236}">
                <a16:creationId xmlns:a16="http://schemas.microsoft.com/office/drawing/2014/main" id="{3110364A-2AB7-E470-168A-FA093E07AA58}"/>
              </a:ext>
            </a:extLst>
          </p:cNvPr>
          <p:cNvSpPr txBox="1"/>
          <p:nvPr/>
        </p:nvSpPr>
        <p:spPr>
          <a:xfrm>
            <a:off x="617211" y="5905679"/>
            <a:ext cx="4481355" cy="369332"/>
          </a:xfrm>
          <a:prstGeom prst="rect">
            <a:avLst/>
          </a:prstGeom>
          <a:noFill/>
        </p:spPr>
        <p:txBody>
          <a:bodyPr wrap="none" rtlCol="0">
            <a:spAutoFit/>
          </a:bodyPr>
          <a:lstStyle/>
          <a:p>
            <a:r>
              <a:rPr lang="en-IN" dirty="0"/>
              <a:t>Note: Safety factor is within the range 2 to 3</a:t>
            </a:r>
          </a:p>
        </p:txBody>
      </p:sp>
    </p:spTree>
    <p:extLst>
      <p:ext uri="{BB962C8B-B14F-4D97-AF65-F5344CB8AC3E}">
        <p14:creationId xmlns:p14="http://schemas.microsoft.com/office/powerpoint/2010/main" val="1526649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1975</TotalTime>
  <Words>2506</Words>
  <Application>Microsoft Office PowerPoint</Application>
  <PresentationFormat>On-screen Show (4:3)</PresentationFormat>
  <Paragraphs>180</Paragraphs>
  <Slides>35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Constantia</vt:lpstr>
      <vt:lpstr>Wingdings 2</vt:lpstr>
      <vt:lpstr>Flow</vt:lpstr>
      <vt:lpstr>MODULE 3</vt:lpstr>
      <vt:lpstr>PowerPoint Presentation</vt:lpstr>
      <vt:lpstr>Grippers</vt:lpstr>
      <vt:lpstr>Grippers</vt:lpstr>
      <vt:lpstr>Mechanical Grippers</vt:lpstr>
      <vt:lpstr>Single and Double Gripper</vt:lpstr>
      <vt:lpstr>Single and Double Gripper</vt:lpstr>
      <vt:lpstr>Mechanical Grippers</vt:lpstr>
      <vt:lpstr>PowerPoint Presentation</vt:lpstr>
      <vt:lpstr>PowerPoint Presentation</vt:lpstr>
      <vt:lpstr>PowerPoint Presentation</vt:lpstr>
      <vt:lpstr>PowerPoint Presentation</vt:lpstr>
      <vt:lpstr>PowerPoint Presentation</vt:lpstr>
      <vt:lpstr>Pivoting Movement</vt:lpstr>
      <vt:lpstr>Magnetic Grippers</vt:lpstr>
      <vt:lpstr>Magnetic Grippers</vt:lpstr>
      <vt:lpstr>PowerPoint Presentation</vt:lpstr>
      <vt:lpstr>Vacuum Grippers</vt:lpstr>
      <vt:lpstr>Adhesive Grippers</vt:lpstr>
      <vt:lpstr>Adhesive Grippers</vt:lpstr>
      <vt:lpstr>Hooks, Scoops and Others</vt:lpstr>
      <vt:lpstr>Expandable bladder gripper</vt:lpstr>
      <vt:lpstr>Expandable bladder gripper</vt:lpstr>
      <vt:lpstr>PowerPoint Presentation</vt:lpstr>
      <vt:lpstr>Active and Passive Grippers</vt:lpstr>
      <vt:lpstr>Active and Passive Grippers</vt:lpstr>
      <vt:lpstr>Selection and design considerations  of Grippers</vt:lpstr>
      <vt:lpstr>Selection and design considerations  of Grippers</vt:lpstr>
      <vt:lpstr>Selection and design considerations  of Grippers</vt:lpstr>
      <vt:lpstr>SCARA – Selective Compliant Assembly  Robot Arm </vt:lpstr>
      <vt:lpstr>PowerPoint Presentation</vt:lpstr>
      <vt:lpstr>PUMA-(Programmable Universal Machine for Assembly) Robots </vt:lpstr>
      <vt:lpstr>Structure of PUMA</vt:lpstr>
      <vt:lpstr>Classification of Robots based on Drive Technologies</vt:lpstr>
      <vt:lpstr>Classification of Robots based on motion control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Asus</dc:creator>
  <cp:lastModifiedBy>DAWN MATHEW</cp:lastModifiedBy>
  <cp:revision>64</cp:revision>
  <dcterms:created xsi:type="dcterms:W3CDTF">2006-08-16T00:00:00Z</dcterms:created>
  <dcterms:modified xsi:type="dcterms:W3CDTF">2024-09-05T08:18:11Z</dcterms:modified>
</cp:coreProperties>
</file>