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317" r:id="rId5"/>
    <p:sldId id="307" r:id="rId6"/>
    <p:sldId id="308" r:id="rId7"/>
    <p:sldId id="278" r:id="rId8"/>
    <p:sldId id="318" r:id="rId9"/>
    <p:sldId id="309" r:id="rId10"/>
    <p:sldId id="263" r:id="rId11"/>
    <p:sldId id="312" r:id="rId12"/>
    <p:sldId id="310" r:id="rId13"/>
    <p:sldId id="319" r:id="rId14"/>
    <p:sldId id="320" r:id="rId15"/>
    <p:sldId id="321" r:id="rId16"/>
    <p:sldId id="322" r:id="rId17"/>
    <p:sldId id="311" r:id="rId18"/>
    <p:sldId id="323" r:id="rId19"/>
    <p:sldId id="324" r:id="rId20"/>
    <p:sldId id="316" r:id="rId21"/>
    <p:sldId id="325" r:id="rId22"/>
    <p:sldId id="326" r:id="rId23"/>
    <p:sldId id="30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EEEF4"/>
    <a:srgbClr val="636A58"/>
    <a:srgbClr val="505A47"/>
    <a:srgbClr val="D1D8B7"/>
    <a:srgbClr val="A09D79"/>
    <a:srgbClr val="AD5C4D"/>
    <a:srgbClr val="543E35"/>
    <a:srgbClr val="637700"/>
    <a:srgbClr val="FFF4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 varScale="1">
        <p:scale>
          <a:sx n="113" d="100"/>
          <a:sy n="113" d="100"/>
        </p:scale>
        <p:origin x="510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6/23/2025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6/23/2025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5914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10596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2742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78356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13471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06734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674887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99783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9062" y="1769533"/>
            <a:ext cx="11453876" cy="5029200"/>
          </a:xfrm>
        </p:spPr>
        <p:txBody>
          <a:bodyPr anchor="ctr"/>
          <a:lstStyle/>
          <a:p>
            <a:r>
              <a:rPr lang="en-US" sz="6600" b="1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Crop Price Production Prediction</a:t>
            </a:r>
            <a:br>
              <a:rPr lang="en-US" sz="4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i="1" dirty="0">
                <a:solidFill>
                  <a:schemeClr val="accent6">
                    <a:lumMod val="20000"/>
                    <a:lumOff val="80000"/>
                  </a:schemeClr>
                </a:solidFill>
                <a:latin typeface="Berlin Sans FB" panose="020E0602020502020306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Science for Agriculture</a:t>
            </a: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                                                                                                          </a:t>
            </a:r>
            <a:endParaRPr lang="en-US" sz="1200" b="1" dirty="0">
              <a:solidFill>
                <a:schemeClr val="bg2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127FEBD-281D-67CE-FB5E-3111A10760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0013" y="5880100"/>
            <a:ext cx="661987" cy="89535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C21187-4B59-C85E-F121-BFC8C80EC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558800"/>
            <a:ext cx="12001499" cy="588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42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B4F0886-7D48-A835-3120-1ADBA2688C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0013" y="5880100"/>
            <a:ext cx="661987" cy="89535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9FB5C0-0027-A29C-52A5-B8726AB74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033" y="330194"/>
            <a:ext cx="11827934" cy="619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8985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B85094-5747-9730-46B1-DB36CAD4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0013" y="5880100"/>
            <a:ext cx="661987" cy="89535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E78A63-C206-6DCC-8E6C-150A5B797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41842"/>
            <a:ext cx="12073466" cy="621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2577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1B85094-5747-9730-46B1-DB36CAD405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0013" y="5880100"/>
            <a:ext cx="661987" cy="89535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8D61C6-9AA1-FAA2-C50B-FC1CEBFC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99" y="301776"/>
            <a:ext cx="11649868" cy="625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74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0"/>
            <a:ext cx="10360152" cy="914400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Model Building &amp; Evaluation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2317" y="1133178"/>
            <a:ext cx="11800415" cy="4945887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Goal: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To accurately predict 'Production_tons’.</a:t>
            </a:r>
          </a:p>
          <a:p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Features Used (Inputs)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Area, Item, Year, Area_harvested (hectares) and Yield_kg_ha (kg/ha)</a:t>
            </a:r>
          </a:p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Modeling Approach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Data was split into Training (80%) and Testing (20%).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Used a Smart Pipeline to prepare data (scaling numbers, encoding categories).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Models Evaluated: Linear Regression, Decision Tree, Random Forest, Gradient Boosting.</a:t>
            </a:r>
          </a:p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Model Performance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Linear Regression: Low Accuracy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Tree-based Models (Decision Tree, Random Forest, Gradient Boosting): Highly Accurate!</a:t>
            </a:r>
          </a:p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Best Model Selected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The Random Forest Regressor was chosen as the champion!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Achieved R2 of 0.9947 (explains over 99% of variations in production!) and a low prediction error.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Saved as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best_crop_production_model.pkl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 for our app.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0"/>
            <a:ext cx="10360152" cy="914400"/>
          </a:xfrm>
        </p:spPr>
        <p:txBody>
          <a:bodyPr/>
          <a:lstStyle/>
          <a:p>
            <a:r>
              <a:rPr lang="en-IN" sz="3600" b="1" dirty="0">
                <a:solidFill>
                  <a:srgbClr val="C00000"/>
                </a:solidFill>
              </a:rPr>
              <a:t>Streamlit Application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2317" y="1133178"/>
            <a:ext cx="11800415" cy="49458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Purpose: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A user-friendly tool for anyone to easily estimate crop production.</a:t>
            </a:r>
          </a:p>
          <a:p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r>
              <a:rPr lang="en-US" b="1" dirty="0">
                <a:solidFill>
                  <a:srgbClr val="C00000"/>
                </a:solidFill>
                <a:latin typeface="+mj-lt"/>
              </a:rPr>
              <a:t>Functionality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Easy Inputs: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Select Area, Crop Type, Year; enter Area Harvested &amp; Yield.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Instant Prediction: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Get an estimated production in tons!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Historical Context: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View past data, trends, and statistics for your selected Area &amp; Crop Type. </a:t>
            </a:r>
          </a:p>
          <a:p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r>
              <a:rPr lang="en-US" b="1" dirty="0">
                <a:solidFill>
                  <a:srgbClr val="C00000"/>
                </a:solidFill>
                <a:latin typeface="+mj-lt"/>
              </a:rPr>
              <a:t>How to Run</a:t>
            </a:r>
          </a:p>
          <a:p>
            <a:r>
              <a:rPr lang="en-US" sz="1400" b="1" u="sng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streamlit run streamlit_app.py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3347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4" y="2446867"/>
            <a:ext cx="7534656" cy="914400"/>
          </a:xfrm>
        </p:spPr>
        <p:txBody>
          <a:bodyPr/>
          <a:lstStyle/>
          <a:p>
            <a:r>
              <a:rPr lang="en-US" sz="6000" b="1" dirty="0">
                <a:solidFill>
                  <a:srgbClr val="C00000"/>
                </a:solidFill>
              </a:rPr>
              <a:t>Streamlit App 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3121474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F20FD09-A47B-4F7C-7676-492468E4D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97" y="304639"/>
            <a:ext cx="11882219" cy="6248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C6C635-D368-34CE-A001-DDE530A2E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84" y="282413"/>
            <a:ext cx="11830359" cy="629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2104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317" y="0"/>
            <a:ext cx="10360152" cy="914400"/>
          </a:xfrm>
        </p:spPr>
        <p:txBody>
          <a:bodyPr/>
          <a:lstStyle/>
          <a:p>
            <a:r>
              <a:rPr lang="en-IN" sz="3600" b="1" dirty="0">
                <a:solidFill>
                  <a:srgbClr val="C00000"/>
                </a:solidFill>
              </a:rPr>
              <a:t>Conclusion &amp; Future Enhancements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332317" y="1133178"/>
            <a:ext cx="11800415" cy="494588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Successfully built a robust tool to predict crop production.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Through data cleaning, in-depth analysis, and smart modeling, we uncovered valuable insights.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Our interactive Streamlit app makes forecasting accessible, supporting data-driven agriculture.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r>
              <a:rPr lang="en-US" b="1" dirty="0">
                <a:solidFill>
                  <a:srgbClr val="C00000"/>
                </a:solidFill>
                <a:latin typeface="+mj-lt"/>
              </a:rPr>
              <a:t>Future Enhancements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Incorporate more data: weather patterns, soil types, economic factors.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Explore advanced time series models for future trend prediction.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Add features for comparing different scenarios directly in the app.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Deploy the app on a cloud platform for wider accessibility.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0176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2619" y="1659467"/>
            <a:ext cx="2500715" cy="1894296"/>
          </a:xfrm>
        </p:spPr>
        <p:txBody>
          <a:bodyPr/>
          <a:lstStyle/>
          <a:p>
            <a:r>
              <a:rPr lang="en-US" sz="4400" b="1" dirty="0">
                <a:solidFill>
                  <a:srgbClr val="C0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Agenda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7ADF57-1515-D657-3BC6-9EC5B4607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8600" y="569263"/>
            <a:ext cx="5613400" cy="5969000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endParaRPr kumimoji="0" lang="en-US" altLang="en-US" sz="1800" b="0" i="0" u="none" strike="noStrike" kern="1200" cap="none" spc="100" normalizeH="0" baseline="0" noProof="0" dirty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Introduction &amp; Problem Statement</a:t>
            </a:r>
            <a:b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Skills Gained &amp; Tools Used </a:t>
            </a:r>
            <a:b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Project Approach (Our Journey) </a:t>
            </a:r>
            <a:b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Data Understanding &amp; Preparation </a:t>
            </a:r>
            <a:b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Exploratory Data Analysis (EDA) - Key Insights </a:t>
            </a:r>
            <a:b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Model Building &amp; Evaluation (Our "Smart Brain") </a:t>
            </a:r>
            <a:b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Streamlit Application (Our Smart App) </a:t>
            </a:r>
            <a:b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</a:br>
            <a:endParaRPr kumimoji="0" lang="en-US" altLang="en-US" sz="1800" b="1" i="0" u="none" strike="noStrike" kern="1200" cap="none" spc="100" normalizeH="0" baseline="0" noProof="0" dirty="0">
              <a:ln>
                <a:noFill/>
              </a:ln>
              <a:solidFill>
                <a:schemeClr val="accent6">
                  <a:lumMod val="1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en-US" sz="1800" b="1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Conclusion &amp; Future Enhancements</a:t>
            </a:r>
            <a:r>
              <a:rPr kumimoji="0" lang="en-US" altLang="en-US" sz="1800" b="0" i="0" u="none" strike="noStrike" kern="1200" cap="none" spc="100" normalizeH="0" baseline="0" noProof="0" dirty="0">
                <a:ln>
                  <a:noFill/>
                </a:ln>
                <a:solidFill>
                  <a:schemeClr val="accent6">
                    <a:lumMod val="10000"/>
                  </a:schemeClr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endParaRPr lang="en-IN" sz="18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23733" y="0"/>
            <a:ext cx="5641848" cy="5029200"/>
          </a:xfrm>
        </p:spPr>
        <p:txBody>
          <a:bodyPr/>
          <a:lstStyle/>
          <a:p>
            <a:r>
              <a:rPr lang="en-US" sz="7200" b="1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71788" y="3699934"/>
            <a:ext cx="3867912" cy="2921000"/>
          </a:xfrm>
        </p:spPr>
        <p:txBody>
          <a:bodyPr anchor="ctr"/>
          <a:lstStyle/>
          <a:p>
            <a:r>
              <a:rPr lang="en-US" dirty="0"/>
              <a:t>Roshan A</a:t>
            </a:r>
          </a:p>
          <a:p>
            <a:r>
              <a:rPr lang="en-US" dirty="0"/>
              <a:t>7708847635</a:t>
            </a:r>
          </a:p>
          <a:p>
            <a:pPr lvl="1"/>
            <a:r>
              <a:rPr lang="en-US" dirty="0"/>
              <a:t>roshana36822@gmail.com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50" y="770466"/>
            <a:ext cx="9973458" cy="14549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3600" b="1" dirty="0">
                <a:solidFill>
                  <a:srgbClr val="C00000"/>
                </a:solidFill>
              </a:rPr>
              <a:t>Introduction &amp; Problem Statement</a:t>
            </a:r>
            <a:br>
              <a:rPr lang="en-IN" sz="3600" b="1" dirty="0">
                <a:solidFill>
                  <a:srgbClr val="C00000"/>
                </a:solidFill>
              </a:rPr>
            </a:br>
            <a:br>
              <a:rPr lang="en-IN" sz="3600" b="1" dirty="0"/>
            </a:br>
            <a:r>
              <a:rPr lang="en-US" sz="1600" i="0" u="none" strike="noStrike" dirty="0">
                <a:solidFill>
                  <a:schemeClr val="accent6">
                    <a:lumMod val="10000"/>
                  </a:schemeClr>
                </a:solidFill>
                <a:effectLst/>
              </a:rPr>
              <a:t>Agriculture is a key contributor to the economy, and accurately predicting crop production is essential for improving planning and decision-making.</a:t>
            </a:r>
            <a:br>
              <a:rPr lang="en-US" sz="1600" i="0" u="none" strike="noStrike" dirty="0">
                <a:solidFill>
                  <a:schemeClr val="accent6">
                    <a:lumMod val="10000"/>
                  </a:schemeClr>
                </a:solidFill>
                <a:effectLst/>
              </a:rPr>
            </a:br>
            <a:br>
              <a:rPr lang="en-US" sz="1600" dirty="0">
                <a:solidFill>
                  <a:schemeClr val="accent6">
                    <a:lumMod val="10000"/>
                  </a:schemeClr>
                </a:solidFill>
              </a:rPr>
            </a:br>
            <a:r>
              <a:rPr lang="en-US" sz="1600" i="0" u="none" strike="noStrike" dirty="0">
                <a:solidFill>
                  <a:schemeClr val="accent6">
                    <a:lumMod val="10000"/>
                  </a:schemeClr>
                </a:solidFill>
                <a:effectLst/>
              </a:rPr>
              <a:t>This project aims to build a 'smart brain' to predict how much crop will be produced</a:t>
            </a:r>
            <a:r>
              <a:rPr lang="en-US" sz="1400" b="0" i="0" u="none" strike="noStrike" dirty="0">
                <a:solidFill>
                  <a:schemeClr val="accent6">
                    <a:lumMod val="10000"/>
                  </a:schemeClr>
                </a:solidFill>
                <a:effectLst/>
              </a:rPr>
              <a:t>.</a:t>
            </a:r>
            <a:endParaRPr lang="en-US" sz="1400" b="1" dirty="0">
              <a:solidFill>
                <a:schemeClr val="accent6">
                  <a:lumMod val="10000"/>
                </a:schemeClr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6DE6F-E461-6020-0AE7-0C390ED6891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814947" y="2605700"/>
            <a:ext cx="4576953" cy="387705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+mj-lt"/>
              </a:rPr>
              <a:t>Business Use Cases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🍎 Food Planning &amp;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📜 Smart Agricultural Policies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🚚 Optimized Supply Chains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📈 Market Price Forecasting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🎯 Precision Farming Guidance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🤖 Agri-Tech Solutions Development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7948C-3194-2B7F-E215-2A349A8D00A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6150" y="2605701"/>
            <a:ext cx="4576953" cy="3877055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+mj-lt"/>
              </a:rPr>
              <a:t>Problem Statement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Our core challenge: To accurately predict the total output of a specific crop (in tons) for a given region and year.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Inputs include land used (hectares), crop grown per area (yield), and the year.</a:t>
            </a:r>
            <a:endParaRPr lang="en-IN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313267"/>
            <a:ext cx="10360152" cy="914400"/>
          </a:xfrm>
        </p:spPr>
        <p:txBody>
          <a:bodyPr/>
          <a:lstStyle/>
          <a:p>
            <a:r>
              <a:rPr lang="en-IN" sz="3600" b="1" dirty="0">
                <a:solidFill>
                  <a:srgbClr val="C00000"/>
                </a:solidFill>
              </a:rPr>
              <a:t>Skills Gained &amp; Tools Used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1CFA85-4BF1-4C5B-772C-ED0D27E9C9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151465" y="1893823"/>
            <a:ext cx="3364992" cy="390448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+mj-lt"/>
              </a:rPr>
              <a:t>Skills Gained</a:t>
            </a:r>
          </a:p>
          <a:p>
            <a:pPr marL="0" indent="0">
              <a:buNone/>
            </a:pPr>
            <a:endParaRPr lang="en-US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Data Cleaning &amp; Preprocessing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Exploratory Data Analysis (EDA)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Data Visualization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Machine Learning (Regression)</a:t>
            </a: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Streamlit (Web Applications)</a:t>
            </a:r>
            <a:endParaRPr lang="en-IN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181600" y="1893823"/>
            <a:ext cx="5505028" cy="3904488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Tools Used</a:t>
            </a:r>
          </a:p>
          <a:p>
            <a:endParaRPr lang="en-US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Programming Language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: Python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Libraries: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 Pandas, NumPy, Scikit-learn, Matplotlib, Seaborn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Web Application Framework: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Streamlit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Model Persistence: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Pickle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13000" y="338667"/>
            <a:ext cx="10360152" cy="914400"/>
          </a:xfrm>
        </p:spPr>
        <p:txBody>
          <a:bodyPr/>
          <a:lstStyle/>
          <a:p>
            <a:r>
              <a:rPr lang="en-IN" sz="3600" b="1" dirty="0">
                <a:solidFill>
                  <a:srgbClr val="C00000"/>
                </a:solidFill>
              </a:rPr>
              <a:t>Project Approach (Our Journey)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31CFA85-4BF1-4C5B-772C-ED0D27E9C9C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3397" y="1818979"/>
            <a:ext cx="10439401" cy="3904488"/>
          </a:xfrm>
        </p:spPr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Data Cleaning &amp; Preprocessing: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Making Data Ready (from FAOSTAT_data.csv)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Exploratory Data Analysis (EDA):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Finding Stories in Data (FAOSTAT_data_cleaned.csv)</a:t>
            </a:r>
          </a:p>
          <a:p>
            <a:pPr marL="0" indent="0">
              <a:buNone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Model Building &amp; Evaluation: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Building Our "Smart Brain" (Using insights from EDA)</a:t>
            </a: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endParaRPr lang="en-US" sz="14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  <a:latin typeface="+mj-lt"/>
              </a:rPr>
              <a:t>Streamlit Application: 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Our Smart App (Deploying the "Smart Brain")</a:t>
            </a:r>
            <a:endParaRPr lang="en-IN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  <p:pic>
        <p:nvPicPr>
          <p:cNvPr id="18" name="Graphic 17" descr="Arrow: Slight curve with solid fill">
            <a:extLst>
              <a:ext uri="{FF2B5EF4-FFF2-40B4-BE49-F238E27FC236}">
                <a16:creationId xmlns:a16="http://schemas.microsoft.com/office/drawing/2014/main" id="{EA287691-4BAD-25E0-848B-269F0B7BB9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338694" y="2299172"/>
            <a:ext cx="466608" cy="3894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6CCA965-E92C-6738-0188-CA18C750D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842" y="3309842"/>
            <a:ext cx="390178" cy="48615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89C07BC-14D8-02B0-4FA3-38FE43C858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93842" y="4361907"/>
            <a:ext cx="390178" cy="548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021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33" y="64009"/>
            <a:ext cx="10360152" cy="914400"/>
          </a:xfrm>
        </p:spPr>
        <p:txBody>
          <a:bodyPr/>
          <a:lstStyle/>
          <a:p>
            <a:r>
              <a:rPr lang="en-IN" sz="3600" b="1" dirty="0">
                <a:solidFill>
                  <a:srgbClr val="C00000"/>
                </a:solidFill>
              </a:rPr>
              <a:t>Data Understanding &amp; Preparation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270933" y="1607311"/>
            <a:ext cx="4411134" cy="384048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  <a:latin typeface="+mj-lt"/>
              </a:rPr>
              <a:t>Dataset</a:t>
            </a:r>
            <a:r>
              <a:rPr lang="en-US" b="1" dirty="0">
                <a:latin typeface="+mj-lt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FAOSTAT_data dataset – a comprehensive source of agricultural statistics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Key Data Columns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Area: Country/Region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Item: Crop Type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Year: Time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Area harvested: Land used (hectares)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Yield: Crop per area (kg/ha)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Production: Total crop (tons) - Our prediction target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</a:rPr>
              <a:t>!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521DB7-92D6-BB4A-31AF-9D24CDAA51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98533" y="1607311"/>
            <a:ext cx="6722534" cy="3840480"/>
          </a:xfrm>
        </p:spPr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  <a:latin typeface="+mj-lt"/>
              </a:rPr>
              <a:t>Data Cleaning &amp; Preprocessing Steps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Removed irrelevant columns (e.g., 'Domain Code', 'Flag’).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Filtered to focus on 'Area harvested', 'Yield', and 'Production’.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Ensured consistent units ('kg/ha' for Yield, 't' for Production).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Handled missing data.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b="1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Crucially, pivoted the data: </a:t>
            </a: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Transformed from a "long" to a "wide" format, creating dedicated columns for 'Area_harvested', 'Yield_kg_ha', and 'Production_tons’.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IN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Result: Cleaned data saved as FAOSTAT_data_cleaned.csv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133" y="0"/>
            <a:ext cx="10360152" cy="914400"/>
          </a:xfrm>
        </p:spPr>
        <p:txBody>
          <a:bodyPr anchor="b"/>
          <a:lstStyle/>
          <a:p>
            <a:r>
              <a:rPr lang="en-US" b="1" dirty="0">
                <a:solidFill>
                  <a:srgbClr val="C00000"/>
                </a:solidFill>
              </a:rPr>
              <a:t>Exploratory Data Analysis (EDA) - Key Insights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20133" y="1470490"/>
            <a:ext cx="4995333" cy="4666488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Crop &amp; Geographical Distribution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Identified the most frequent crop types (e.g., Maize, Potatoes) and areas with highest agricultural activity (e.g., China, India).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Visual: Insert the top_15_crop_types_frequency.png and top_15_areas_frequency.png bar plots from your eda_plots folder here.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+mj-lt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Temporal Analysis (Yearly Trends)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Observed trends in average 'Area harvested', 'Yield', and 'Production' over time (e.g., Production showing an overall increase).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Visual: Insert the yearly_trends_avg_metrics.png line plot from your eda_plots folder here.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D1F9A25-75FE-8EEA-5334-DA66F4FEC0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545665" y="1470490"/>
            <a:ext cx="6536267" cy="4480221"/>
          </a:xfrm>
        </p:spPr>
        <p:txBody>
          <a:bodyPr>
            <a:noAutofit/>
          </a:bodyPr>
          <a:lstStyle/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Relationships &amp; Correlations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Found strong positive correlations between 'Area_harvested' and 'Production_tons', and 'Yield_kg_ha' and 'Production_tons’.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This confirms that increasing land use and efficiency directly boost total production.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Visual: Insert the correlation_matrix.png heatmap and/or one impactful scatter plot (e.g., area_harvested_vs_production.png) from your </a:t>
            </a:r>
            <a:r>
              <a:rPr lang="en-US" sz="1600" dirty="0" err="1">
                <a:solidFill>
                  <a:schemeClr val="accent6">
                    <a:lumMod val="10000"/>
                  </a:schemeClr>
                </a:solidFill>
                <a:latin typeface="+mj-lt"/>
              </a:rPr>
              <a:t>eda_plots</a:t>
            </a: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 folder.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  <a:p>
            <a:r>
              <a:rPr lang="en-US" sz="1600" b="1" dirty="0">
                <a:solidFill>
                  <a:srgbClr val="C00000"/>
                </a:solidFill>
                <a:latin typeface="+mj-lt"/>
              </a:rPr>
              <a:t>Productivity &amp; Outliers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Compared actual yield with calculated yield to ensure data consistency.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Identified outliers in production/yield, suggesting unusual events (e.g., extreme weather, new policies) or potential data anomalies.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>
                    <a:lumMod val="10000"/>
                  </a:schemeClr>
                </a:solidFill>
                <a:latin typeface="+mj-lt"/>
              </a:rPr>
              <a:t>Visual: (Optional: Small version of outliers_boxplots.png if space allows, or just mention the finding).</a:t>
            </a:r>
            <a:endParaRPr lang="en-IN" sz="1600" dirty="0">
              <a:solidFill>
                <a:schemeClr val="accent6">
                  <a:lumMod val="1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934" y="2446867"/>
            <a:ext cx="7534656" cy="914400"/>
          </a:xfrm>
        </p:spPr>
        <p:txBody>
          <a:bodyPr/>
          <a:lstStyle/>
          <a:p>
            <a:r>
              <a:rPr lang="en-US" sz="6000" b="1" dirty="0">
                <a:solidFill>
                  <a:srgbClr val="C00000"/>
                </a:solidFill>
              </a:rPr>
              <a:t>EDA PLOTS 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8609543-948F-BA1E-57C0-1928CB7CFF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30013" y="5880100"/>
            <a:ext cx="661987" cy="895350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F5852-DAE6-2D1A-126D-853C6FA58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0" y="423333"/>
            <a:ext cx="12001499" cy="601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{E96375CF-4F04-432B-B4AF-FF0219F74F1B}TF1ed9553b-00c4-4092-846a-c8f7f2908f3beecd942f_win32-8e33096c3cfc</Template>
  <TotalTime>95</TotalTime>
  <Words>1121</Words>
  <Application>Microsoft Office PowerPoint</Application>
  <PresentationFormat>Widescreen</PresentationFormat>
  <Paragraphs>161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Berlin Sans FB</vt:lpstr>
      <vt:lpstr>Calibri</vt:lpstr>
      <vt:lpstr>Courier New</vt:lpstr>
      <vt:lpstr>Gill Sans Nova Light</vt:lpstr>
      <vt:lpstr>Sagona Book</vt:lpstr>
      <vt:lpstr>Wingdings</vt:lpstr>
      <vt:lpstr>Custom</vt:lpstr>
      <vt:lpstr>Crop Price Production Prediction  Data Science for Agriculture                                                                                                                          </vt:lpstr>
      <vt:lpstr>Agenda</vt:lpstr>
      <vt:lpstr>Introduction &amp; Problem Statement  Agriculture is a key contributor to the economy, and accurately predicting crop production is essential for improving planning and decision-making.  This project aims to build a 'smart brain' to predict how much crop will be produced.</vt:lpstr>
      <vt:lpstr>Skills Gained &amp; Tools Used</vt:lpstr>
      <vt:lpstr>Project Approach (Our Journey)</vt:lpstr>
      <vt:lpstr>Data Understanding &amp; Preparation</vt:lpstr>
      <vt:lpstr>Exploratory Data Analysis (EDA) - Key Insights</vt:lpstr>
      <vt:lpstr>EDA PLOTS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Building &amp; Evaluation</vt:lpstr>
      <vt:lpstr>Streamlit Application</vt:lpstr>
      <vt:lpstr>Streamlit App </vt:lpstr>
      <vt:lpstr>PowerPoint Presentation</vt:lpstr>
      <vt:lpstr>PowerPoint Presentation</vt:lpstr>
      <vt:lpstr>Conclusion &amp; Future Enhancements</vt:lpstr>
      <vt:lpstr>Thank you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Crop Price Production Prediction  Data Science for Agriculture                                                                                                                          </dc:title>
  <dc:creator>Roshan A</dc:creator>
  <cp:lastModifiedBy>Roshan A</cp:lastModifiedBy>
  <cp:revision>1</cp:revision>
  <dcterms:created xsi:type="dcterms:W3CDTF">2025-06-23T13:33:45Z</dcterms:created>
  <dcterms:modified xsi:type="dcterms:W3CDTF">2025-06-23T15:09:26Z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