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74659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EC2ED-A89E-4112-B0B8-7DE293D970C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363974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362781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201745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39081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3298602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297477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411420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84061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98332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EC2ED-A89E-4112-B0B8-7DE293D970C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15768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EC2ED-A89E-4112-B0B8-7DE293D970C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42200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0EC2ED-A89E-4112-B0B8-7DE293D970CB}"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41098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0EC2ED-A89E-4112-B0B8-7DE293D970CB}"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36245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EC2ED-A89E-4112-B0B8-7DE293D970CB}"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182012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EC2ED-A89E-4112-B0B8-7DE293D970C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244847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EC2ED-A89E-4112-B0B8-7DE293D970C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1228D-8D71-4D49-84F4-1E081A09ED1A}" type="slidenum">
              <a:rPr lang="en-IN" smtClean="0"/>
              <a:t>‹#›</a:t>
            </a:fld>
            <a:endParaRPr lang="en-IN"/>
          </a:p>
        </p:txBody>
      </p:sp>
    </p:spTree>
    <p:extLst>
      <p:ext uri="{BB962C8B-B14F-4D97-AF65-F5344CB8AC3E}">
        <p14:creationId xmlns:p14="http://schemas.microsoft.com/office/powerpoint/2010/main" val="406621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0EC2ED-A89E-4112-B0B8-7DE293D970CB}" type="datetimeFigureOut">
              <a:rPr lang="en-IN" smtClean="0"/>
              <a:t>10-10-2022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61228D-8D71-4D49-84F4-1E081A09ED1A}" type="slidenum">
              <a:rPr lang="en-IN" smtClean="0"/>
              <a:t>‹#›</a:t>
            </a:fld>
            <a:endParaRPr lang="en-IN"/>
          </a:p>
        </p:txBody>
      </p:sp>
    </p:spTree>
    <p:extLst>
      <p:ext uri="{BB962C8B-B14F-4D97-AF65-F5344CB8AC3E}">
        <p14:creationId xmlns:p14="http://schemas.microsoft.com/office/powerpoint/2010/main" val="18784514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1389-32AF-5965-5D7B-76A7FBFEAE7E}"/>
              </a:ext>
            </a:extLst>
          </p:cNvPr>
          <p:cNvSpPr>
            <a:spLocks noGrp="1"/>
          </p:cNvSpPr>
          <p:nvPr>
            <p:ph type="ctrTitle"/>
          </p:nvPr>
        </p:nvSpPr>
        <p:spPr/>
        <p:txBody>
          <a:bodyPr/>
          <a:lstStyle/>
          <a:p>
            <a:r>
              <a:rPr lang="en-IN" dirty="0"/>
              <a:t>MACHINE LEARNING HOTEL BOOKING</a:t>
            </a:r>
          </a:p>
        </p:txBody>
      </p:sp>
      <p:sp>
        <p:nvSpPr>
          <p:cNvPr id="3" name="Subtitle 2">
            <a:extLst>
              <a:ext uri="{FF2B5EF4-FFF2-40B4-BE49-F238E27FC236}">
                <a16:creationId xmlns:a16="http://schemas.microsoft.com/office/drawing/2014/main" id="{1545FF2E-ECAE-88E4-6D7F-AB47D2FB210F}"/>
              </a:ext>
            </a:extLst>
          </p:cNvPr>
          <p:cNvSpPr>
            <a:spLocks noGrp="1"/>
          </p:cNvSpPr>
          <p:nvPr>
            <p:ph type="subTitle" idx="1"/>
          </p:nvPr>
        </p:nvSpPr>
        <p:spPr/>
        <p:txBody>
          <a:bodyPr/>
          <a:lstStyle/>
          <a:p>
            <a:r>
              <a:rPr lang="en-IN" dirty="0"/>
              <a:t>-BY A.ROSHAN</a:t>
            </a:r>
          </a:p>
        </p:txBody>
      </p:sp>
    </p:spTree>
    <p:extLst>
      <p:ext uri="{BB962C8B-B14F-4D97-AF65-F5344CB8AC3E}">
        <p14:creationId xmlns:p14="http://schemas.microsoft.com/office/powerpoint/2010/main" val="70798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4FC4-4F32-7C78-A22B-85DE96B78229}"/>
              </a:ext>
            </a:extLst>
          </p:cNvPr>
          <p:cNvSpPr>
            <a:spLocks noGrp="1"/>
          </p:cNvSpPr>
          <p:nvPr>
            <p:ph type="title"/>
          </p:nvPr>
        </p:nvSpPr>
        <p:spPr/>
        <p:txBody>
          <a:bodyPr/>
          <a:lstStyle/>
          <a:p>
            <a:r>
              <a:rPr lang="en-IN" dirty="0"/>
              <a:t>ACCURACY CHECK</a:t>
            </a:r>
          </a:p>
        </p:txBody>
      </p:sp>
      <p:sp>
        <p:nvSpPr>
          <p:cNvPr id="3" name="Content Placeholder 2">
            <a:extLst>
              <a:ext uri="{FF2B5EF4-FFF2-40B4-BE49-F238E27FC236}">
                <a16:creationId xmlns:a16="http://schemas.microsoft.com/office/drawing/2014/main" id="{CB534129-4137-06CC-F9F3-D1F71C459DFF}"/>
              </a:ext>
            </a:extLst>
          </p:cNvPr>
          <p:cNvSpPr>
            <a:spLocks noGrp="1"/>
          </p:cNvSpPr>
          <p:nvPr>
            <p:ph idx="1"/>
          </p:nvPr>
        </p:nvSpPr>
        <p:spPr>
          <a:xfrm>
            <a:off x="1484310" y="1959429"/>
            <a:ext cx="10018713" cy="3831771"/>
          </a:xfrm>
        </p:spPr>
        <p:txBody>
          <a:bodyPr>
            <a:normAutofit/>
          </a:bodyPr>
          <a:lstStyle/>
          <a:p>
            <a:r>
              <a:rPr lang="en-US" dirty="0"/>
              <a:t>To check accuracy use different classifiers which can be imported from scikit libraries.</a:t>
            </a:r>
          </a:p>
          <a:p>
            <a:r>
              <a:rPr lang="en-US" dirty="0"/>
              <a:t>For logistic regression the test accuracy score and train accuracy score will be around 0.989.</a:t>
            </a:r>
          </a:p>
          <a:p>
            <a:r>
              <a:rPr lang="en-US" dirty="0"/>
              <a:t>Go through several classifiers in order to improve the accuracy score than the logistic regression.</a:t>
            </a:r>
          </a:p>
          <a:p>
            <a:r>
              <a:rPr lang="en-US" dirty="0"/>
              <a:t>The accuracy score for the decision tree is 100%.</a:t>
            </a:r>
            <a:endParaRPr lang="en-IN" dirty="0"/>
          </a:p>
        </p:txBody>
      </p:sp>
    </p:spTree>
    <p:extLst>
      <p:ext uri="{BB962C8B-B14F-4D97-AF65-F5344CB8AC3E}">
        <p14:creationId xmlns:p14="http://schemas.microsoft.com/office/powerpoint/2010/main" val="88540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CC5F-3B14-B781-00F5-DBFD675C9700}"/>
              </a:ext>
            </a:extLst>
          </p:cNvPr>
          <p:cNvSpPr>
            <a:spLocks noGrp="1"/>
          </p:cNvSpPr>
          <p:nvPr>
            <p:ph type="title"/>
          </p:nvPr>
        </p:nvSpPr>
        <p:spPr/>
        <p:txBody>
          <a:bodyPr/>
          <a:lstStyle/>
          <a:p>
            <a:r>
              <a:rPr lang="en-IN" dirty="0"/>
              <a:t> Confusion matrix for decision tree</a:t>
            </a:r>
          </a:p>
        </p:txBody>
      </p:sp>
      <p:pic>
        <p:nvPicPr>
          <p:cNvPr id="5" name="Content Placeholder 4">
            <a:extLst>
              <a:ext uri="{FF2B5EF4-FFF2-40B4-BE49-F238E27FC236}">
                <a16:creationId xmlns:a16="http://schemas.microsoft.com/office/drawing/2014/main" id="{5DE306DF-522C-4890-8A1E-8A526891B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912" y="2104052"/>
            <a:ext cx="5942611" cy="4222103"/>
          </a:xfrm>
        </p:spPr>
      </p:pic>
    </p:spTree>
    <p:extLst>
      <p:ext uri="{BB962C8B-B14F-4D97-AF65-F5344CB8AC3E}">
        <p14:creationId xmlns:p14="http://schemas.microsoft.com/office/powerpoint/2010/main" val="56341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F40C-15BF-B023-4B80-BD3140209F79}"/>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3062B1A2-31F5-57B5-3403-CE4CF1528120}"/>
              </a:ext>
            </a:extLst>
          </p:cNvPr>
          <p:cNvSpPr>
            <a:spLocks noGrp="1"/>
          </p:cNvSpPr>
          <p:nvPr>
            <p:ph idx="1"/>
          </p:nvPr>
        </p:nvSpPr>
        <p:spPr>
          <a:xfrm>
            <a:off x="1484310" y="2258009"/>
            <a:ext cx="10018713" cy="3533192"/>
          </a:xfrm>
        </p:spPr>
        <p:txBody>
          <a:bodyPr/>
          <a:lstStyle/>
          <a:p>
            <a:r>
              <a:rPr lang="en-US" dirty="0">
                <a:solidFill>
                  <a:schemeClr val="tx1">
                    <a:lumMod val="95000"/>
                  </a:schemeClr>
                </a:solidFill>
                <a:latin typeface="Arial" panose="020B0604020202020204" pitchFamily="34" charset="0"/>
              </a:rPr>
              <a:t>Break down the dataset into smaller and smaller subsets while at the same time incrementally develop the associated decision  tree.</a:t>
            </a:r>
            <a:endParaRPr lang="en-US" sz="2400" b="0" i="0" dirty="0">
              <a:solidFill>
                <a:schemeClr val="tx1">
                  <a:lumMod val="95000"/>
                </a:schemeClr>
              </a:solidFill>
              <a:effectLst/>
              <a:latin typeface="Arial" panose="020B0604020202020204" pitchFamily="34" charset="0"/>
            </a:endParaRPr>
          </a:p>
          <a:p>
            <a:r>
              <a:rPr lang="en-US" sz="2400" dirty="0"/>
              <a:t>The criterion for ‘</a:t>
            </a:r>
            <a:r>
              <a:rPr lang="en-US" sz="2400" dirty="0" err="1"/>
              <a:t>gini</a:t>
            </a:r>
            <a:r>
              <a:rPr lang="en-US" sz="2400" dirty="0"/>
              <a:t>’ and max depth 3.</a:t>
            </a:r>
          </a:p>
          <a:p>
            <a:r>
              <a:rPr lang="en-US" sz="2400" dirty="0"/>
              <a:t>Thus, by accuracy score and confusion matrix it can </a:t>
            </a:r>
            <a:r>
              <a:rPr lang="en-US" sz="2400"/>
              <a:t>be concluded </a:t>
            </a:r>
            <a:r>
              <a:rPr lang="en-US" sz="2400" dirty="0"/>
              <a:t>that decision tree classifier is the best. </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107169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25BC-4563-D95C-5B4B-DAE51BFAAB64}"/>
              </a:ext>
            </a:extLst>
          </p:cNvPr>
          <p:cNvSpPr>
            <a:spLocks noGrp="1"/>
          </p:cNvSpPr>
          <p:nvPr>
            <p:ph type="title"/>
          </p:nvPr>
        </p:nvSpPr>
        <p:spPr/>
        <p:txBody>
          <a:bodyPr/>
          <a:lstStyle/>
          <a:p>
            <a:r>
              <a:rPr lang="en-IN" dirty="0"/>
              <a:t>Libraries used in hotel cancellation booking</a:t>
            </a:r>
          </a:p>
        </p:txBody>
      </p:sp>
      <p:sp>
        <p:nvSpPr>
          <p:cNvPr id="3" name="Content Placeholder 2">
            <a:extLst>
              <a:ext uri="{FF2B5EF4-FFF2-40B4-BE49-F238E27FC236}">
                <a16:creationId xmlns:a16="http://schemas.microsoft.com/office/drawing/2014/main" id="{906F8C52-0479-5B68-8C62-B3E4BEDA597B}"/>
              </a:ext>
            </a:extLst>
          </p:cNvPr>
          <p:cNvSpPr>
            <a:spLocks noGrp="1"/>
          </p:cNvSpPr>
          <p:nvPr>
            <p:ph idx="1"/>
          </p:nvPr>
        </p:nvSpPr>
        <p:spPr/>
        <p:txBody>
          <a:bodyPr/>
          <a:lstStyle/>
          <a:p>
            <a:pPr marL="457200" indent="-457200">
              <a:buFont typeface="+mj-lt"/>
              <a:buAutoNum type="arabicPeriod"/>
            </a:pPr>
            <a:r>
              <a:rPr lang="en-IN" dirty="0" err="1"/>
              <a:t>Numpy</a:t>
            </a:r>
            <a:endParaRPr lang="en-IN" dirty="0"/>
          </a:p>
          <a:p>
            <a:pPr marL="457200" indent="-457200">
              <a:buFont typeface="+mj-lt"/>
              <a:buAutoNum type="arabicPeriod"/>
            </a:pPr>
            <a:r>
              <a:rPr lang="en-IN" dirty="0"/>
              <a:t>Pandas</a:t>
            </a:r>
          </a:p>
          <a:p>
            <a:pPr marL="457200" indent="-457200">
              <a:buFont typeface="+mj-lt"/>
              <a:buAutoNum type="arabicPeriod"/>
            </a:pPr>
            <a:r>
              <a:rPr lang="en-IN" dirty="0"/>
              <a:t>Matplotlib</a:t>
            </a:r>
          </a:p>
          <a:p>
            <a:pPr marL="457200" indent="-457200">
              <a:buFont typeface="+mj-lt"/>
              <a:buAutoNum type="arabicPeriod"/>
            </a:pPr>
            <a:r>
              <a:rPr lang="en-IN" dirty="0"/>
              <a:t>Seaborn</a:t>
            </a:r>
          </a:p>
          <a:p>
            <a:pPr marL="457200" indent="-457200">
              <a:buFont typeface="+mj-lt"/>
              <a:buAutoNum type="arabicPeriod"/>
            </a:pPr>
            <a:r>
              <a:rPr lang="en-IN" dirty="0"/>
              <a:t>Scikit</a:t>
            </a:r>
          </a:p>
        </p:txBody>
      </p:sp>
    </p:spTree>
    <p:extLst>
      <p:ext uri="{BB962C8B-B14F-4D97-AF65-F5344CB8AC3E}">
        <p14:creationId xmlns:p14="http://schemas.microsoft.com/office/powerpoint/2010/main" val="404684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D29F-7F82-D087-310C-AB166446DBC0}"/>
              </a:ext>
            </a:extLst>
          </p:cNvPr>
          <p:cNvSpPr>
            <a:spLocks noGrp="1"/>
          </p:cNvSpPr>
          <p:nvPr>
            <p:ph type="title"/>
          </p:nvPr>
        </p:nvSpPr>
        <p:spPr/>
        <p:txBody>
          <a:bodyPr/>
          <a:lstStyle/>
          <a:p>
            <a:r>
              <a:rPr lang="en-IN" dirty="0"/>
              <a:t>Exploring the data and visualization</a:t>
            </a:r>
          </a:p>
        </p:txBody>
      </p:sp>
      <p:sp>
        <p:nvSpPr>
          <p:cNvPr id="3" name="Content Placeholder 2">
            <a:extLst>
              <a:ext uri="{FF2B5EF4-FFF2-40B4-BE49-F238E27FC236}">
                <a16:creationId xmlns:a16="http://schemas.microsoft.com/office/drawing/2014/main" id="{C09ED9EF-D845-2330-12FB-9C8DAD99104D}"/>
              </a:ext>
            </a:extLst>
          </p:cNvPr>
          <p:cNvSpPr>
            <a:spLocks noGrp="1"/>
          </p:cNvSpPr>
          <p:nvPr>
            <p:ph idx="1"/>
          </p:nvPr>
        </p:nvSpPr>
        <p:spPr/>
        <p:txBody>
          <a:bodyPr/>
          <a:lstStyle/>
          <a:p>
            <a:r>
              <a:rPr lang="en-IN" dirty="0"/>
              <a:t>To predict the hotel cancellation status the data has 32 features.</a:t>
            </a:r>
          </a:p>
          <a:p>
            <a:r>
              <a:rPr lang="en-IN" dirty="0"/>
              <a:t>The features will explain the different dimensions of hotel bookings in various angles.</a:t>
            </a:r>
          </a:p>
          <a:p>
            <a:r>
              <a:rPr lang="en-IN" dirty="0"/>
              <a:t>The features includes arrivals, stays, cancellations, reservations, etc. are included in the dataset.</a:t>
            </a:r>
          </a:p>
        </p:txBody>
      </p:sp>
    </p:spTree>
    <p:extLst>
      <p:ext uri="{BB962C8B-B14F-4D97-AF65-F5344CB8AC3E}">
        <p14:creationId xmlns:p14="http://schemas.microsoft.com/office/powerpoint/2010/main" val="16255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53DB-177A-678A-58BE-126C82E8A00D}"/>
              </a:ext>
            </a:extLst>
          </p:cNvPr>
          <p:cNvSpPr>
            <a:spLocks noGrp="1"/>
          </p:cNvSpPr>
          <p:nvPr>
            <p:ph type="title"/>
          </p:nvPr>
        </p:nvSpPr>
        <p:spPr/>
        <p:txBody>
          <a:bodyPr/>
          <a:lstStyle/>
          <a:p>
            <a:r>
              <a:rPr lang="en-IN" dirty="0"/>
              <a:t>CORRELATION VISUALIZATION</a:t>
            </a:r>
          </a:p>
        </p:txBody>
      </p:sp>
      <p:pic>
        <p:nvPicPr>
          <p:cNvPr id="5" name="Content Placeholder 4">
            <a:extLst>
              <a:ext uri="{FF2B5EF4-FFF2-40B4-BE49-F238E27FC236}">
                <a16:creationId xmlns:a16="http://schemas.microsoft.com/office/drawing/2014/main" id="{A6BA9864-62C9-6454-7B10-536A7C4ECF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704" y="1991823"/>
            <a:ext cx="5256072" cy="4506395"/>
          </a:xfrm>
        </p:spPr>
      </p:pic>
      <p:sp>
        <p:nvSpPr>
          <p:cNvPr id="6" name="TextBox 5">
            <a:extLst>
              <a:ext uri="{FF2B5EF4-FFF2-40B4-BE49-F238E27FC236}">
                <a16:creationId xmlns:a16="http://schemas.microsoft.com/office/drawing/2014/main" id="{7F62A4D2-E2ED-1F84-C352-46EAA40023BA}"/>
              </a:ext>
            </a:extLst>
          </p:cNvPr>
          <p:cNvSpPr txBox="1"/>
          <p:nvPr/>
        </p:nvSpPr>
        <p:spPr>
          <a:xfrm>
            <a:off x="1698171" y="2230016"/>
            <a:ext cx="3656285"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rgbClr val="202124"/>
                </a:solidFill>
                <a:effectLst/>
                <a:latin typeface="arial" panose="020B0604020202020204" pitchFamily="34" charset="0"/>
              </a:rPr>
              <a:t>Correlation is one of the most widely used tools in statistics. The correlation coefficient summarizes the association between two variables.</a:t>
            </a:r>
            <a:endParaRPr lang="en-IN" dirty="0"/>
          </a:p>
        </p:txBody>
      </p:sp>
    </p:spTree>
    <p:extLst>
      <p:ext uri="{BB962C8B-B14F-4D97-AF65-F5344CB8AC3E}">
        <p14:creationId xmlns:p14="http://schemas.microsoft.com/office/powerpoint/2010/main" val="22473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56A2-7FBA-6191-2C3E-3D177B1608FF}"/>
              </a:ext>
            </a:extLst>
          </p:cNvPr>
          <p:cNvSpPr>
            <a:spLocks noGrp="1"/>
          </p:cNvSpPr>
          <p:nvPr>
            <p:ph type="title"/>
          </p:nvPr>
        </p:nvSpPr>
        <p:spPr/>
        <p:txBody>
          <a:bodyPr/>
          <a:lstStyle/>
          <a:p>
            <a:r>
              <a:rPr lang="en-IN" dirty="0"/>
              <a:t>HEAT MAP</a:t>
            </a:r>
          </a:p>
        </p:txBody>
      </p:sp>
      <p:pic>
        <p:nvPicPr>
          <p:cNvPr id="5" name="Content Placeholder 4">
            <a:extLst>
              <a:ext uri="{FF2B5EF4-FFF2-40B4-BE49-F238E27FC236}">
                <a16:creationId xmlns:a16="http://schemas.microsoft.com/office/drawing/2014/main" id="{45248EF4-BA98-0E00-96BC-AE50C2A9E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4065" y="1904396"/>
            <a:ext cx="4432461" cy="4459082"/>
          </a:xfrm>
        </p:spPr>
      </p:pic>
      <p:sp>
        <p:nvSpPr>
          <p:cNvPr id="6" name="TextBox 5">
            <a:extLst>
              <a:ext uri="{FF2B5EF4-FFF2-40B4-BE49-F238E27FC236}">
                <a16:creationId xmlns:a16="http://schemas.microsoft.com/office/drawing/2014/main" id="{CBA8E6EA-0ADB-5A1B-C813-784297E5280F}"/>
              </a:ext>
            </a:extLst>
          </p:cNvPr>
          <p:cNvSpPr txBox="1"/>
          <p:nvPr/>
        </p:nvSpPr>
        <p:spPr>
          <a:xfrm>
            <a:off x="2136710" y="2155371"/>
            <a:ext cx="40608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 heat map (or heatmap) is a data visualization technique that shows magnitude of a phenomenon as color in two dimensions. The variation in color may be by hue or intensity, giving obvious visual cues to the reader about how the phenomenon is clustered or varies over space</a:t>
            </a:r>
            <a:endParaRPr lang="en-IN" dirty="0"/>
          </a:p>
        </p:txBody>
      </p:sp>
    </p:spTree>
    <p:extLst>
      <p:ext uri="{BB962C8B-B14F-4D97-AF65-F5344CB8AC3E}">
        <p14:creationId xmlns:p14="http://schemas.microsoft.com/office/powerpoint/2010/main" val="337056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DF73E6-C3AF-8F6A-1884-C3EB040E1392}"/>
              </a:ext>
            </a:extLst>
          </p:cNvPr>
          <p:cNvSpPr txBox="1"/>
          <p:nvPr/>
        </p:nvSpPr>
        <p:spPr>
          <a:xfrm>
            <a:off x="2230016" y="699796"/>
            <a:ext cx="8248262" cy="2585323"/>
          </a:xfrm>
          <a:prstGeom prst="rect">
            <a:avLst/>
          </a:prstGeom>
          <a:noFill/>
        </p:spPr>
        <p:txBody>
          <a:bodyPr wrap="square" rtlCol="0">
            <a:spAutoFit/>
          </a:bodyPr>
          <a:lstStyle/>
          <a:p>
            <a:r>
              <a:rPr lang="en-IN" dirty="0"/>
              <a:t>While checking the null values for the features, we have got</a:t>
            </a:r>
          </a:p>
          <a:p>
            <a:endParaRPr lang="en-IN" dirty="0"/>
          </a:p>
          <a:p>
            <a:endParaRPr lang="en-IN" dirty="0"/>
          </a:p>
          <a:p>
            <a:r>
              <a:rPr lang="en-IN" b="1" i="1" u="sng" dirty="0">
                <a:solidFill>
                  <a:srgbClr val="FF0000"/>
                </a:solidFill>
              </a:rPr>
              <a:t>FEATURES                                                       NULL VALUES</a:t>
            </a:r>
            <a:br>
              <a:rPr lang="en-IN" dirty="0"/>
            </a:br>
            <a:r>
              <a:rPr lang="en-IN" dirty="0"/>
              <a:t>Children                                                               4</a:t>
            </a:r>
          </a:p>
          <a:p>
            <a:r>
              <a:rPr lang="en-IN" dirty="0"/>
              <a:t>Country                                                                488      </a:t>
            </a:r>
          </a:p>
          <a:p>
            <a:r>
              <a:rPr lang="en-IN" dirty="0"/>
              <a:t>Agent                                                                    16340</a:t>
            </a:r>
          </a:p>
          <a:p>
            <a:r>
              <a:rPr lang="en-IN" dirty="0"/>
              <a:t>Company                                                             112593</a:t>
            </a:r>
          </a:p>
          <a:p>
            <a:r>
              <a:rPr lang="en-IN" dirty="0"/>
              <a:t>Remaining Features                                        0</a:t>
            </a:r>
          </a:p>
        </p:txBody>
      </p:sp>
    </p:spTree>
    <p:extLst>
      <p:ext uri="{BB962C8B-B14F-4D97-AF65-F5344CB8AC3E}">
        <p14:creationId xmlns:p14="http://schemas.microsoft.com/office/powerpoint/2010/main" val="16022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AF2D80-A4CB-F7A5-2591-5AB7F9CBEEBC}"/>
              </a:ext>
            </a:extLst>
          </p:cNvPr>
          <p:cNvSpPr>
            <a:spLocks noGrp="1"/>
          </p:cNvSpPr>
          <p:nvPr>
            <p:ph type="title"/>
          </p:nvPr>
        </p:nvSpPr>
        <p:spPr/>
        <p:txBody>
          <a:bodyPr/>
          <a:lstStyle/>
          <a:p>
            <a:r>
              <a:rPr lang="en-IN" dirty="0"/>
              <a:t>INFERENCE FOR THE ABOVE DATA</a:t>
            </a:r>
          </a:p>
        </p:txBody>
      </p:sp>
      <p:sp>
        <p:nvSpPr>
          <p:cNvPr id="5" name="Content Placeholder 4">
            <a:extLst>
              <a:ext uri="{FF2B5EF4-FFF2-40B4-BE49-F238E27FC236}">
                <a16:creationId xmlns:a16="http://schemas.microsoft.com/office/drawing/2014/main" id="{C2255410-7ED9-9286-1551-F8E9C3807798}"/>
              </a:ext>
            </a:extLst>
          </p:cNvPr>
          <p:cNvSpPr>
            <a:spLocks noGrp="1"/>
          </p:cNvSpPr>
          <p:nvPr>
            <p:ph idx="1"/>
          </p:nvPr>
        </p:nvSpPr>
        <p:spPr/>
        <p:txBody>
          <a:bodyPr>
            <a:normAutofit lnSpcReduction="10000"/>
          </a:bodyPr>
          <a:lstStyle/>
          <a:p>
            <a:r>
              <a:rPr lang="en-US" dirty="0"/>
              <a:t>First,  correlate the features of the dataset in order to get the relationship between the features.</a:t>
            </a:r>
          </a:p>
          <a:p>
            <a:r>
              <a:rPr lang="en-US" dirty="0"/>
              <a:t>Then check the null-values of all features and observe  the feature named ‘company’ that has high null values. Now, drop that company feature from the dataset.</a:t>
            </a:r>
          </a:p>
          <a:p>
            <a:r>
              <a:rPr lang="en-US" dirty="0"/>
              <a:t>For the remaining features which consists of null values, they will be replacing with median/mode/mean of that remaining non–null data in that feature.</a:t>
            </a:r>
          </a:p>
        </p:txBody>
      </p:sp>
    </p:spTree>
    <p:extLst>
      <p:ext uri="{BB962C8B-B14F-4D97-AF65-F5344CB8AC3E}">
        <p14:creationId xmlns:p14="http://schemas.microsoft.com/office/powerpoint/2010/main" val="210693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7E68-0B99-CE78-ECFB-3D45717AA2CC}"/>
              </a:ext>
            </a:extLst>
          </p:cNvPr>
          <p:cNvSpPr>
            <a:spLocks noGrp="1"/>
          </p:cNvSpPr>
          <p:nvPr>
            <p:ph type="title"/>
          </p:nvPr>
        </p:nvSpPr>
        <p:spPr/>
        <p:txBody>
          <a:bodyPr/>
          <a:lstStyle/>
          <a:p>
            <a:r>
              <a:rPr lang="en-IN" dirty="0"/>
              <a:t>DATA PREPROCESSING</a:t>
            </a:r>
            <a:br>
              <a:rPr lang="en-IN" dirty="0"/>
            </a:br>
            <a:endParaRPr lang="en-IN" dirty="0"/>
          </a:p>
        </p:txBody>
      </p:sp>
      <p:sp>
        <p:nvSpPr>
          <p:cNvPr id="3" name="Content Placeholder 2">
            <a:extLst>
              <a:ext uri="{FF2B5EF4-FFF2-40B4-BE49-F238E27FC236}">
                <a16:creationId xmlns:a16="http://schemas.microsoft.com/office/drawing/2014/main" id="{421386F0-E7A0-64F0-90D0-F575874FAC27}"/>
              </a:ext>
            </a:extLst>
          </p:cNvPr>
          <p:cNvSpPr>
            <a:spLocks noGrp="1"/>
          </p:cNvSpPr>
          <p:nvPr>
            <p:ph idx="1"/>
          </p:nvPr>
        </p:nvSpPr>
        <p:spPr/>
        <p:txBody>
          <a:bodyPr/>
          <a:lstStyle/>
          <a:p>
            <a:r>
              <a:rPr lang="en-US" dirty="0"/>
              <a:t>The data contains different types of datatypes. In order to bring to the single datatype use the label encoder.</a:t>
            </a:r>
          </a:p>
          <a:p>
            <a:r>
              <a:rPr lang="en-US" dirty="0"/>
              <a:t>Use fit_transform, to get all the features to a same datatype.</a:t>
            </a:r>
          </a:p>
          <a:p>
            <a:r>
              <a:rPr lang="en-US" dirty="0"/>
              <a:t>Without data preprocessing, it will be difficult to proceed to </a:t>
            </a:r>
            <a:r>
              <a:rPr lang="en-US" dirty="0" err="1"/>
              <a:t>nextstep</a:t>
            </a:r>
            <a:r>
              <a:rPr lang="en-US" dirty="0"/>
              <a:t>,  </a:t>
            </a:r>
          </a:p>
          <a:p>
            <a:pPr marL="0" indent="0">
              <a:buNone/>
            </a:pPr>
            <a:r>
              <a:rPr lang="en-US" dirty="0"/>
              <a:t>to apply machine learning algorithms on the dataset.</a:t>
            </a:r>
          </a:p>
          <a:p>
            <a:endParaRPr lang="en-IN" dirty="0"/>
          </a:p>
        </p:txBody>
      </p:sp>
    </p:spTree>
    <p:extLst>
      <p:ext uri="{BB962C8B-B14F-4D97-AF65-F5344CB8AC3E}">
        <p14:creationId xmlns:p14="http://schemas.microsoft.com/office/powerpoint/2010/main" val="360580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42E9-8262-F6CE-D496-B3C7E9B56362}"/>
              </a:ext>
            </a:extLst>
          </p:cNvPr>
          <p:cNvSpPr>
            <a:spLocks noGrp="1"/>
          </p:cNvSpPr>
          <p:nvPr>
            <p:ph type="title"/>
          </p:nvPr>
        </p:nvSpPr>
        <p:spPr/>
        <p:txBody>
          <a:bodyPr/>
          <a:lstStyle/>
          <a:p>
            <a:r>
              <a:rPr lang="en-IN" dirty="0"/>
              <a:t>SPLITTING THE DATA</a:t>
            </a:r>
          </a:p>
        </p:txBody>
      </p:sp>
      <p:sp>
        <p:nvSpPr>
          <p:cNvPr id="3" name="Content Placeholder 2">
            <a:extLst>
              <a:ext uri="{FF2B5EF4-FFF2-40B4-BE49-F238E27FC236}">
                <a16:creationId xmlns:a16="http://schemas.microsoft.com/office/drawing/2014/main" id="{4C3AD5B9-39EB-BC83-8019-10D92E89D7EE}"/>
              </a:ext>
            </a:extLst>
          </p:cNvPr>
          <p:cNvSpPr>
            <a:spLocks noGrp="1"/>
          </p:cNvSpPr>
          <p:nvPr>
            <p:ph idx="1"/>
          </p:nvPr>
        </p:nvSpPr>
        <p:spPr/>
        <p:txBody>
          <a:bodyPr/>
          <a:lstStyle/>
          <a:p>
            <a:r>
              <a:rPr lang="en-US" dirty="0"/>
              <a:t>Use two variables named X and Y</a:t>
            </a:r>
          </a:p>
          <a:p>
            <a:r>
              <a:rPr lang="en-US" dirty="0"/>
              <a:t>Y with only ‘is canceled’ feature and  X with the remaining features</a:t>
            </a:r>
          </a:p>
          <a:p>
            <a:r>
              <a:rPr lang="en-US" dirty="0"/>
              <a:t>Next step is to split the X into train data and test data with </a:t>
            </a:r>
            <a:r>
              <a:rPr lang="en-US" dirty="0" err="1"/>
              <a:t>testdata</a:t>
            </a:r>
            <a:r>
              <a:rPr lang="en-US" dirty="0"/>
              <a:t> size </a:t>
            </a:r>
            <a:r>
              <a:rPr lang="en-US" dirty="0">
                <a:solidFill>
                  <a:schemeClr val="accent5"/>
                </a:solidFill>
              </a:rPr>
              <a:t>: 0.4</a:t>
            </a:r>
          </a:p>
          <a:p>
            <a:r>
              <a:rPr lang="en-US" dirty="0"/>
              <a:t>Similarly, Y is split into train data and test data with </a:t>
            </a:r>
            <a:r>
              <a:rPr lang="en-US" dirty="0" err="1"/>
              <a:t>testdata</a:t>
            </a:r>
            <a:r>
              <a:rPr lang="en-US" dirty="0"/>
              <a:t> size : </a:t>
            </a:r>
            <a:r>
              <a:rPr lang="en-US" dirty="0">
                <a:solidFill>
                  <a:schemeClr val="accent5"/>
                </a:solidFill>
              </a:rPr>
              <a:t>0.4</a:t>
            </a:r>
          </a:p>
          <a:p>
            <a:endParaRPr lang="en-IN" dirty="0"/>
          </a:p>
        </p:txBody>
      </p:sp>
    </p:spTree>
    <p:extLst>
      <p:ext uri="{BB962C8B-B14F-4D97-AF65-F5344CB8AC3E}">
        <p14:creationId xmlns:p14="http://schemas.microsoft.com/office/powerpoint/2010/main" val="3622594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26</TotalTime>
  <Words>497</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vt:lpstr>
      <vt:lpstr>Corbel</vt:lpstr>
      <vt:lpstr>Parallax</vt:lpstr>
      <vt:lpstr>MACHINE LEARNING HOTEL BOOKING</vt:lpstr>
      <vt:lpstr>Libraries used in hotel cancellation booking</vt:lpstr>
      <vt:lpstr>Exploring the data and visualization</vt:lpstr>
      <vt:lpstr>CORRELATION VISUALIZATION</vt:lpstr>
      <vt:lpstr>HEAT MAP</vt:lpstr>
      <vt:lpstr>PowerPoint Presentation</vt:lpstr>
      <vt:lpstr>INFERENCE FOR THE ABOVE DATA</vt:lpstr>
      <vt:lpstr>DATA PREPROCESSING </vt:lpstr>
      <vt:lpstr>SPLITTING THE DATA</vt:lpstr>
      <vt:lpstr>ACCURACY CHECK</vt:lpstr>
      <vt:lpstr> Confusion matrix for decision tree</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HOTEL BOOKING</dc:title>
  <dc:creator>ROSHAN ALUKAPELLI</dc:creator>
  <cp:lastModifiedBy>ROSHAN ALUKAPELLI</cp:lastModifiedBy>
  <cp:revision>1</cp:revision>
  <dcterms:created xsi:type="dcterms:W3CDTF">2022-10-10T05:46:50Z</dcterms:created>
  <dcterms:modified xsi:type="dcterms:W3CDTF">2022-10-10T06:12:53Z</dcterms:modified>
</cp:coreProperties>
</file>