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75" d="100"/>
          <a:sy n="75" d="100"/>
        </p:scale>
        <p:origin x="51"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24C013-288F-40ED-A634-E5DC437C5FCE}"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89027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24C013-288F-40ED-A634-E5DC437C5FCE}"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134000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24C013-288F-40ED-A634-E5DC437C5FCE}"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2629934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24C013-288F-40ED-A634-E5DC437C5FCE}"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DEB6-88EC-4192-9CD1-797B34F46CF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5501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24C013-288F-40ED-A634-E5DC437C5FCE}"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3107749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24C013-288F-40ED-A634-E5DC437C5FCE}" type="datetimeFigureOut">
              <a:rPr lang="en-US" smtClean="0"/>
              <a:t>11/2/2016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4149659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24C013-288F-40ED-A634-E5DC437C5FCE}" type="datetimeFigureOut">
              <a:rPr lang="en-US" smtClean="0"/>
              <a:t>11/2/2016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448285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24C013-288F-40ED-A634-E5DC437C5FCE}"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3773285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24C013-288F-40ED-A634-E5DC437C5FCE}"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2868895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824C013-288F-40ED-A634-E5DC437C5FCE}"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51145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24C013-288F-40ED-A634-E5DC437C5FCE}"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82826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24C013-288F-40ED-A634-E5DC437C5FCE}"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128345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4C013-288F-40ED-A634-E5DC437C5FCE}" type="datetimeFigureOut">
              <a:rPr lang="en-US" smtClean="0"/>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184178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824C013-288F-40ED-A634-E5DC437C5FCE}" type="datetimeFigureOut">
              <a:rPr lang="en-US" smtClean="0"/>
              <a:t>11/2/2016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4243582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24C013-288F-40ED-A634-E5DC437C5FCE}" type="datetimeFigureOut">
              <a:rPr lang="en-US" smtClean="0"/>
              <a:t>11/2/2016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172774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824C013-288F-40ED-A634-E5DC437C5FCE}" type="datetimeFigureOut">
              <a:rPr lang="en-US" smtClean="0"/>
              <a:t>11/2/2016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412563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24C013-288F-40ED-A634-E5DC437C5FCE}"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5DEB6-88EC-4192-9CD1-797B34F46CFB}" type="slidenum">
              <a:rPr lang="en-US" smtClean="0"/>
              <a:t>‹#›</a:t>
            </a:fld>
            <a:endParaRPr lang="en-US"/>
          </a:p>
        </p:txBody>
      </p:sp>
    </p:spTree>
    <p:extLst>
      <p:ext uri="{BB962C8B-B14F-4D97-AF65-F5344CB8AC3E}">
        <p14:creationId xmlns:p14="http://schemas.microsoft.com/office/powerpoint/2010/main" val="41294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24C013-288F-40ED-A634-E5DC437C5FCE}" type="datetimeFigureOut">
              <a:rPr lang="en-US" smtClean="0"/>
              <a:t>11/2/2016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65DEB6-88EC-4192-9CD1-797B34F46CFB}" type="slidenum">
              <a:rPr lang="en-US" smtClean="0"/>
              <a:t>‹#›</a:t>
            </a:fld>
            <a:endParaRPr lang="en-US"/>
          </a:p>
        </p:txBody>
      </p:sp>
    </p:spTree>
    <p:extLst>
      <p:ext uri="{BB962C8B-B14F-4D97-AF65-F5344CB8AC3E}">
        <p14:creationId xmlns:p14="http://schemas.microsoft.com/office/powerpoint/2010/main" val="1156001608"/>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753350" cy="6858000"/>
          </a:xfrm>
          <a:prstGeom prst="rect">
            <a:avLst/>
          </a:prstGeom>
        </p:spPr>
      </p:pic>
      <p:sp>
        <p:nvSpPr>
          <p:cNvPr id="5" name="TextBox 4"/>
          <p:cNvSpPr txBox="1"/>
          <p:nvPr/>
        </p:nvSpPr>
        <p:spPr>
          <a:xfrm>
            <a:off x="3511550" y="1701800"/>
            <a:ext cx="184731" cy="369332"/>
          </a:xfrm>
          <a:prstGeom prst="rect">
            <a:avLst/>
          </a:prstGeom>
          <a:noFill/>
        </p:spPr>
        <p:txBody>
          <a:bodyPr wrap="none" rtlCol="0">
            <a:spAutoFit/>
          </a:bodyPr>
          <a:lstStyle/>
          <a:p>
            <a:endParaRPr lang="en-US" dirty="0"/>
          </a:p>
        </p:txBody>
      </p:sp>
      <p:sp>
        <p:nvSpPr>
          <p:cNvPr id="7" name="TextBox 6"/>
          <p:cNvSpPr txBox="1"/>
          <p:nvPr/>
        </p:nvSpPr>
        <p:spPr>
          <a:xfrm>
            <a:off x="7848600" y="234950"/>
            <a:ext cx="4025900" cy="2308324"/>
          </a:xfrm>
          <a:prstGeom prst="rect">
            <a:avLst/>
          </a:prstGeom>
          <a:noFill/>
        </p:spPr>
        <p:txBody>
          <a:bodyPr wrap="square" rtlCol="0">
            <a:spAutoFit/>
          </a:bodyPr>
          <a:lstStyle/>
          <a:p>
            <a:r>
              <a:rPr lang="en-US" sz="4800" dirty="0"/>
              <a:t>Descriptive       Analysis on OLYMPICS</a:t>
            </a:r>
          </a:p>
        </p:txBody>
      </p:sp>
      <p:sp>
        <p:nvSpPr>
          <p:cNvPr id="8" name="TextBox 7"/>
          <p:cNvSpPr txBox="1"/>
          <p:nvPr/>
        </p:nvSpPr>
        <p:spPr>
          <a:xfrm>
            <a:off x="7886700" y="4260850"/>
            <a:ext cx="3581400" cy="954107"/>
          </a:xfrm>
          <a:prstGeom prst="rect">
            <a:avLst/>
          </a:prstGeom>
          <a:noFill/>
        </p:spPr>
        <p:txBody>
          <a:bodyPr wrap="square" rtlCol="0">
            <a:spAutoFit/>
          </a:bodyPr>
          <a:lstStyle/>
          <a:p>
            <a:r>
              <a:rPr lang="en-US" sz="2800" dirty="0"/>
              <a:t>ROSHAN J.C</a:t>
            </a:r>
          </a:p>
          <a:p>
            <a:r>
              <a:rPr lang="en-US" sz="2800" dirty="0"/>
              <a:t>161046011</a:t>
            </a:r>
          </a:p>
        </p:txBody>
      </p:sp>
    </p:spTree>
    <p:extLst>
      <p:ext uri="{BB962C8B-B14F-4D97-AF65-F5344CB8AC3E}">
        <p14:creationId xmlns:p14="http://schemas.microsoft.com/office/powerpoint/2010/main" val="424593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761" y="979768"/>
            <a:ext cx="9685339" cy="1400530"/>
          </a:xfrm>
        </p:spPr>
        <p:txBody>
          <a:bodyPr/>
          <a:lstStyle/>
          <a:p>
            <a:r>
              <a:rPr lang="en-US" dirty="0" err="1"/>
              <a:t>Infernce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sp>
        <p:nvSpPr>
          <p:cNvPr id="5" name="TextBox 4"/>
          <p:cNvSpPr txBox="1"/>
          <p:nvPr/>
        </p:nvSpPr>
        <p:spPr>
          <a:xfrm>
            <a:off x="438150" y="3251200"/>
            <a:ext cx="11309350" cy="1569660"/>
          </a:xfrm>
          <a:prstGeom prst="rect">
            <a:avLst/>
          </a:prstGeom>
          <a:noFill/>
        </p:spPr>
        <p:txBody>
          <a:bodyPr wrap="square" rtlCol="0">
            <a:spAutoFit/>
          </a:bodyPr>
          <a:lstStyle/>
          <a:p>
            <a:r>
              <a:rPr lang="en-US" sz="3200" b="1" dirty="0"/>
              <a:t>TOTAL MEDALS : </a:t>
            </a:r>
          </a:p>
          <a:p>
            <a:r>
              <a:rPr lang="en-US" sz="3200" dirty="0"/>
              <a:t>Europe &gt; Asia &gt; North America &gt; Australia &gt; South America &gt;Africa</a:t>
            </a:r>
          </a:p>
        </p:txBody>
      </p:sp>
    </p:spTree>
    <p:extLst>
      <p:ext uri="{BB962C8B-B14F-4D97-AF65-F5344CB8AC3E}">
        <p14:creationId xmlns:p14="http://schemas.microsoft.com/office/powerpoint/2010/main" val="3339739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761" y="979768"/>
            <a:ext cx="9685339" cy="1400530"/>
          </a:xfrm>
        </p:spPr>
        <p:txBody>
          <a:bodyPr/>
          <a:lstStyle/>
          <a:p>
            <a:r>
              <a:rPr lang="en-US" dirty="0"/>
              <a:t>SUCCESS RATIO:</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sp>
        <p:nvSpPr>
          <p:cNvPr id="3" name="TextBox 2"/>
          <p:cNvSpPr txBox="1"/>
          <p:nvPr/>
        </p:nvSpPr>
        <p:spPr>
          <a:xfrm>
            <a:off x="311150" y="3035300"/>
            <a:ext cx="11423650" cy="1200329"/>
          </a:xfrm>
          <a:prstGeom prst="rect">
            <a:avLst/>
          </a:prstGeom>
          <a:noFill/>
        </p:spPr>
        <p:txBody>
          <a:bodyPr wrap="square" rtlCol="0">
            <a:spAutoFit/>
          </a:bodyPr>
          <a:lstStyle/>
          <a:p>
            <a:r>
              <a:rPr lang="en-US" sz="3600" dirty="0"/>
              <a:t>It’s the ratio of total number of medals by total number of participants.</a:t>
            </a:r>
          </a:p>
        </p:txBody>
      </p:sp>
    </p:spTree>
    <p:extLst>
      <p:ext uri="{BB962C8B-B14F-4D97-AF65-F5344CB8AC3E}">
        <p14:creationId xmlns:p14="http://schemas.microsoft.com/office/powerpoint/2010/main" val="4126248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761" y="979768"/>
            <a:ext cx="9685339" cy="1400530"/>
          </a:xfrm>
        </p:spPr>
        <p:txBody>
          <a:bodyPr/>
          <a:lstStyle/>
          <a:p>
            <a:r>
              <a:rPr lang="en-US" dirty="0"/>
              <a:t>Hive query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sp>
        <p:nvSpPr>
          <p:cNvPr id="5" name="TextBox 4"/>
          <p:cNvSpPr txBox="1"/>
          <p:nvPr/>
        </p:nvSpPr>
        <p:spPr>
          <a:xfrm>
            <a:off x="438150" y="3251200"/>
            <a:ext cx="11309350" cy="1569660"/>
          </a:xfrm>
          <a:prstGeom prst="rect">
            <a:avLst/>
          </a:prstGeom>
          <a:noFill/>
        </p:spPr>
        <p:txBody>
          <a:bodyPr wrap="square" rtlCol="0">
            <a:spAutoFit/>
          </a:bodyPr>
          <a:lstStyle/>
          <a:p>
            <a:r>
              <a:rPr lang="en-US" sz="3200" dirty="0"/>
              <a:t>select name, round(sum(total)/(sum(participant)*100)</a:t>
            </a:r>
          </a:p>
          <a:p>
            <a:r>
              <a:rPr lang="en-US" sz="3200" dirty="0"/>
              <a:t>from data</a:t>
            </a:r>
          </a:p>
          <a:p>
            <a:r>
              <a:rPr lang="en-US" sz="3200" dirty="0"/>
              <a:t>group by name</a:t>
            </a:r>
          </a:p>
        </p:txBody>
      </p:sp>
    </p:spTree>
    <p:extLst>
      <p:ext uri="{BB962C8B-B14F-4D97-AF65-F5344CB8AC3E}">
        <p14:creationId xmlns:p14="http://schemas.microsoft.com/office/powerpoint/2010/main" val="1431691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761" y="979768"/>
            <a:ext cx="9685339" cy="1400530"/>
          </a:xfrm>
        </p:spPr>
        <p:txBody>
          <a:bodyPr/>
          <a:lstStyle/>
          <a:p>
            <a:r>
              <a:rPr lang="en-US" dirty="0"/>
              <a:t>Total number of participants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sp>
        <p:nvSpPr>
          <p:cNvPr id="6" name="TextBox 5"/>
          <p:cNvSpPr txBox="1"/>
          <p:nvPr/>
        </p:nvSpPr>
        <p:spPr>
          <a:xfrm>
            <a:off x="641350" y="3778250"/>
            <a:ext cx="11004550" cy="1477328"/>
          </a:xfrm>
          <a:prstGeom prst="rect">
            <a:avLst/>
          </a:prstGeom>
          <a:noFill/>
        </p:spPr>
        <p:txBody>
          <a:bodyPr wrap="square" rtlCol="0">
            <a:spAutoFit/>
          </a:bodyPr>
          <a:lstStyle/>
          <a:p>
            <a:r>
              <a:rPr lang="en-US" sz="3600" dirty="0"/>
              <a:t>Analysis on total number of participants across each country over past five Olympic terms. </a:t>
            </a:r>
          </a:p>
          <a:p>
            <a:endParaRPr lang="en-US" dirty="0"/>
          </a:p>
        </p:txBody>
      </p:sp>
    </p:spTree>
    <p:extLst>
      <p:ext uri="{BB962C8B-B14F-4D97-AF65-F5344CB8AC3E}">
        <p14:creationId xmlns:p14="http://schemas.microsoft.com/office/powerpoint/2010/main" val="2650391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761" y="979768"/>
            <a:ext cx="9685339" cy="1400530"/>
          </a:xfrm>
        </p:spPr>
        <p:txBody>
          <a:bodyPr/>
          <a:lstStyle/>
          <a:p>
            <a:r>
              <a:rPr lang="en-US" dirty="0"/>
              <a:t>Hive query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sp>
        <p:nvSpPr>
          <p:cNvPr id="6" name="TextBox 5"/>
          <p:cNvSpPr txBox="1"/>
          <p:nvPr/>
        </p:nvSpPr>
        <p:spPr>
          <a:xfrm>
            <a:off x="368300" y="3346450"/>
            <a:ext cx="11233150" cy="923330"/>
          </a:xfrm>
          <a:prstGeom prst="rect">
            <a:avLst/>
          </a:prstGeom>
          <a:noFill/>
        </p:spPr>
        <p:txBody>
          <a:bodyPr wrap="square" rtlCol="0">
            <a:spAutoFit/>
          </a:bodyPr>
          <a:lstStyle/>
          <a:p>
            <a:r>
              <a:rPr lang="en-US" dirty="0"/>
              <a:t>select name, sum of participant</a:t>
            </a:r>
          </a:p>
          <a:p>
            <a:r>
              <a:rPr lang="en-US" dirty="0"/>
              <a:t>from data</a:t>
            </a:r>
          </a:p>
          <a:p>
            <a:r>
              <a:rPr lang="en-US" dirty="0"/>
              <a:t>group by name</a:t>
            </a:r>
          </a:p>
        </p:txBody>
      </p:sp>
    </p:spTree>
    <p:extLst>
      <p:ext uri="{BB962C8B-B14F-4D97-AF65-F5344CB8AC3E}">
        <p14:creationId xmlns:p14="http://schemas.microsoft.com/office/powerpoint/2010/main" val="210133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761" y="979768"/>
            <a:ext cx="9685339" cy="1400530"/>
          </a:xfrm>
        </p:spPr>
        <p:txBody>
          <a:bodyPr/>
          <a:lstStyle/>
          <a:p>
            <a:r>
              <a:rPr lang="en-US" dirty="0"/>
              <a:t>Top five sporting events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sp>
        <p:nvSpPr>
          <p:cNvPr id="5" name="TextBox 4"/>
          <p:cNvSpPr txBox="1"/>
          <p:nvPr/>
        </p:nvSpPr>
        <p:spPr>
          <a:xfrm>
            <a:off x="438150" y="3251200"/>
            <a:ext cx="11309350" cy="1569660"/>
          </a:xfrm>
          <a:prstGeom prst="rect">
            <a:avLst/>
          </a:prstGeom>
          <a:noFill/>
        </p:spPr>
        <p:txBody>
          <a:bodyPr wrap="square" rtlCol="0">
            <a:spAutoFit/>
          </a:bodyPr>
          <a:lstStyle/>
          <a:p>
            <a:r>
              <a:rPr lang="en-US" sz="3200" dirty="0"/>
              <a:t>Analysis on top five sports played by specific countries to determine which sport the country is getting more medals.</a:t>
            </a:r>
          </a:p>
        </p:txBody>
      </p:sp>
    </p:spTree>
    <p:extLst>
      <p:ext uri="{BB962C8B-B14F-4D97-AF65-F5344CB8AC3E}">
        <p14:creationId xmlns:p14="http://schemas.microsoft.com/office/powerpoint/2010/main" val="2961793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681568"/>
            <a:ext cx="8274050" cy="1400530"/>
          </a:xfrm>
        </p:spPr>
        <p:txBody>
          <a:bodyPr/>
          <a:lstStyle/>
          <a:p>
            <a:r>
              <a:rPr lang="en-US" sz="9600" dirty="0"/>
              <a:t>Thank you</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spTree>
    <p:extLst>
      <p:ext uri="{BB962C8B-B14F-4D97-AF65-F5344CB8AC3E}">
        <p14:creationId xmlns:p14="http://schemas.microsoft.com/office/powerpoint/2010/main" val="15510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761" y="979768"/>
            <a:ext cx="9685339" cy="1400530"/>
          </a:xfrm>
        </p:spPr>
        <p:txBody>
          <a:bodyPr/>
          <a:lstStyle/>
          <a:p>
            <a:r>
              <a:rPr lang="en-US" dirty="0"/>
              <a:t>Host Countries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sp>
        <p:nvSpPr>
          <p:cNvPr id="5" name="TextBox 4"/>
          <p:cNvSpPr txBox="1"/>
          <p:nvPr/>
        </p:nvSpPr>
        <p:spPr>
          <a:xfrm>
            <a:off x="438150" y="3251200"/>
            <a:ext cx="11309350"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Every year the OLYMPIC is hosted in one of many Countries.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We would like to analyze whether hosting Olympic will have impact on their performance.</a:t>
            </a:r>
          </a:p>
        </p:txBody>
      </p:sp>
    </p:spTree>
    <p:extLst>
      <p:ext uri="{BB962C8B-B14F-4D97-AF65-F5344CB8AC3E}">
        <p14:creationId xmlns:p14="http://schemas.microsoft.com/office/powerpoint/2010/main" val="1758715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761" y="979768"/>
            <a:ext cx="9685339" cy="1400530"/>
          </a:xfrm>
        </p:spPr>
        <p:txBody>
          <a:bodyPr/>
          <a:lstStyle/>
          <a:p>
            <a:r>
              <a:rPr lang="en-US" dirty="0"/>
              <a:t>Past five Olympic hosted countries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graphicFrame>
        <p:nvGraphicFramePr>
          <p:cNvPr id="3" name="Table 2"/>
          <p:cNvGraphicFramePr>
            <a:graphicFrameLocks noGrp="1"/>
          </p:cNvGraphicFramePr>
          <p:nvPr>
            <p:extLst>
              <p:ext uri="{D42A27DB-BD31-4B8C-83A1-F6EECF244321}">
                <p14:modId xmlns:p14="http://schemas.microsoft.com/office/powerpoint/2010/main" val="3830817633"/>
              </p:ext>
            </p:extLst>
          </p:nvPr>
        </p:nvGraphicFramePr>
        <p:xfrm>
          <a:off x="685800" y="2380298"/>
          <a:ext cx="9074150" cy="3840480"/>
        </p:xfrm>
        <a:graphic>
          <a:graphicData uri="http://schemas.openxmlformats.org/drawingml/2006/table">
            <a:tbl>
              <a:tblPr firstRow="1" bandRow="1">
                <a:tableStyleId>{5C22544A-7EE6-4342-B048-85BDC9FD1C3A}</a:tableStyleId>
              </a:tblPr>
              <a:tblGrid>
                <a:gridCol w="4502150">
                  <a:extLst>
                    <a:ext uri="{9D8B030D-6E8A-4147-A177-3AD203B41FA5}">
                      <a16:colId xmlns:a16="http://schemas.microsoft.com/office/drawing/2014/main" val="943073806"/>
                    </a:ext>
                  </a:extLst>
                </a:gridCol>
                <a:gridCol w="4572000">
                  <a:extLst>
                    <a:ext uri="{9D8B030D-6E8A-4147-A177-3AD203B41FA5}">
                      <a16:colId xmlns:a16="http://schemas.microsoft.com/office/drawing/2014/main" val="963803303"/>
                    </a:ext>
                  </a:extLst>
                </a:gridCol>
              </a:tblGrid>
              <a:tr h="370840">
                <a:tc>
                  <a:txBody>
                    <a:bodyPr/>
                    <a:lstStyle/>
                    <a:p>
                      <a:r>
                        <a:rPr lang="en-US" dirty="0">
                          <a:solidFill>
                            <a:schemeClr val="bg2">
                              <a:lumMod val="50000"/>
                            </a:schemeClr>
                          </a:solidFill>
                        </a:rPr>
                        <a:t>COUNTRY</a:t>
                      </a:r>
                    </a:p>
                    <a:p>
                      <a:endParaRPr lang="en-US" dirty="0">
                        <a:solidFill>
                          <a:schemeClr val="bg2">
                            <a:lumMod val="50000"/>
                          </a:schemeClr>
                        </a:solidFill>
                      </a:endParaRPr>
                    </a:p>
                  </a:txBody>
                  <a:tcPr>
                    <a:solidFill>
                      <a:schemeClr val="accent4">
                        <a:lumMod val="60000"/>
                        <a:lumOff val="40000"/>
                      </a:schemeClr>
                    </a:solidFill>
                  </a:tcPr>
                </a:tc>
                <a:tc>
                  <a:txBody>
                    <a:bodyPr/>
                    <a:lstStyle/>
                    <a:p>
                      <a:r>
                        <a:rPr lang="en-US" dirty="0">
                          <a:solidFill>
                            <a:schemeClr val="bg2">
                              <a:lumMod val="50000"/>
                            </a:schemeClr>
                          </a:solidFill>
                        </a:rPr>
                        <a:t>OLYMPIC HOSTED YEAR</a:t>
                      </a:r>
                    </a:p>
                  </a:txBody>
                  <a:tcPr>
                    <a:solidFill>
                      <a:schemeClr val="accent4">
                        <a:lumMod val="60000"/>
                        <a:lumOff val="40000"/>
                      </a:schemeClr>
                    </a:solidFill>
                  </a:tcPr>
                </a:tc>
                <a:extLst>
                  <a:ext uri="{0D108BD9-81ED-4DB2-BD59-A6C34878D82A}">
                    <a16:rowId xmlns:a16="http://schemas.microsoft.com/office/drawing/2014/main" val="28563960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U.S.A</a:t>
                      </a:r>
                    </a:p>
                    <a:p>
                      <a:endParaRPr lang="en-US" dirty="0"/>
                    </a:p>
                  </a:txBody>
                  <a:tcPr>
                    <a:solidFill>
                      <a:schemeClr val="accent4">
                        <a:lumMod val="60000"/>
                        <a:lumOff val="40000"/>
                      </a:schemeClr>
                    </a:solidFill>
                  </a:tcPr>
                </a:tc>
                <a:tc>
                  <a:txBody>
                    <a:bodyPr/>
                    <a:lstStyle/>
                    <a:p>
                      <a:r>
                        <a:rPr lang="en-US" dirty="0"/>
                        <a:t>1996</a:t>
                      </a:r>
                    </a:p>
                  </a:txBody>
                  <a:tcPr>
                    <a:solidFill>
                      <a:schemeClr val="accent4">
                        <a:lumMod val="60000"/>
                        <a:lumOff val="40000"/>
                      </a:schemeClr>
                    </a:solidFill>
                  </a:tcPr>
                </a:tc>
                <a:extLst>
                  <a:ext uri="{0D108BD9-81ED-4DB2-BD59-A6C34878D82A}">
                    <a16:rowId xmlns:a16="http://schemas.microsoft.com/office/drawing/2014/main" val="333629046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AUSTRALIA</a:t>
                      </a:r>
                    </a:p>
                    <a:p>
                      <a:endParaRPr lang="en-US" dirty="0"/>
                    </a:p>
                  </a:txBody>
                  <a:tcPr>
                    <a:solidFill>
                      <a:schemeClr val="accent4">
                        <a:lumMod val="60000"/>
                        <a:lumOff val="40000"/>
                      </a:schemeClr>
                    </a:solidFill>
                  </a:tcPr>
                </a:tc>
                <a:tc>
                  <a:txBody>
                    <a:bodyPr/>
                    <a:lstStyle/>
                    <a:p>
                      <a:r>
                        <a:rPr lang="en-US" dirty="0"/>
                        <a:t>2000</a:t>
                      </a:r>
                    </a:p>
                  </a:txBody>
                  <a:tcPr>
                    <a:solidFill>
                      <a:schemeClr val="accent4">
                        <a:lumMod val="60000"/>
                        <a:lumOff val="40000"/>
                      </a:schemeClr>
                    </a:solidFill>
                  </a:tcPr>
                </a:tc>
                <a:extLst>
                  <a:ext uri="{0D108BD9-81ED-4DB2-BD59-A6C34878D82A}">
                    <a16:rowId xmlns:a16="http://schemas.microsoft.com/office/drawing/2014/main" val="334996254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GREECE</a:t>
                      </a:r>
                    </a:p>
                    <a:p>
                      <a:endParaRPr lang="en-US" dirty="0"/>
                    </a:p>
                  </a:txBody>
                  <a:tcPr>
                    <a:solidFill>
                      <a:schemeClr val="accent4">
                        <a:lumMod val="60000"/>
                        <a:lumOff val="40000"/>
                      </a:schemeClr>
                    </a:solidFill>
                  </a:tcPr>
                </a:tc>
                <a:tc>
                  <a:txBody>
                    <a:bodyPr/>
                    <a:lstStyle/>
                    <a:p>
                      <a:r>
                        <a:rPr lang="en-US" dirty="0"/>
                        <a:t>2004</a:t>
                      </a:r>
                    </a:p>
                  </a:txBody>
                  <a:tcPr>
                    <a:solidFill>
                      <a:schemeClr val="accent4">
                        <a:lumMod val="60000"/>
                        <a:lumOff val="40000"/>
                      </a:schemeClr>
                    </a:solidFill>
                  </a:tcPr>
                </a:tc>
                <a:extLst>
                  <a:ext uri="{0D108BD9-81ED-4DB2-BD59-A6C34878D82A}">
                    <a16:rowId xmlns:a16="http://schemas.microsoft.com/office/drawing/2014/main" val="8356561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CHINA</a:t>
                      </a:r>
                    </a:p>
                    <a:p>
                      <a:endParaRPr lang="en-US" dirty="0"/>
                    </a:p>
                  </a:txBody>
                  <a:tcPr>
                    <a:solidFill>
                      <a:schemeClr val="accent4">
                        <a:lumMod val="60000"/>
                        <a:lumOff val="40000"/>
                      </a:schemeClr>
                    </a:solidFill>
                  </a:tcPr>
                </a:tc>
                <a:tc>
                  <a:txBody>
                    <a:bodyPr/>
                    <a:lstStyle/>
                    <a:p>
                      <a:r>
                        <a:rPr lang="en-US" dirty="0"/>
                        <a:t>2008</a:t>
                      </a:r>
                    </a:p>
                  </a:txBody>
                  <a:tcPr>
                    <a:solidFill>
                      <a:schemeClr val="accent4">
                        <a:lumMod val="60000"/>
                        <a:lumOff val="40000"/>
                      </a:schemeClr>
                    </a:solidFill>
                  </a:tcPr>
                </a:tc>
                <a:extLst>
                  <a:ext uri="{0D108BD9-81ED-4DB2-BD59-A6C34878D82A}">
                    <a16:rowId xmlns:a16="http://schemas.microsoft.com/office/drawing/2014/main" val="36549338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GREAT</a:t>
                      </a:r>
                      <a:r>
                        <a:rPr lang="en-US" sz="1800" baseline="0" dirty="0"/>
                        <a:t> BRITON</a:t>
                      </a:r>
                      <a:endParaRPr lang="en-US" sz="1800" dirty="0"/>
                    </a:p>
                    <a:p>
                      <a:endParaRPr lang="en-US" dirty="0"/>
                    </a:p>
                  </a:txBody>
                  <a:tcPr>
                    <a:solidFill>
                      <a:schemeClr val="accent4">
                        <a:lumMod val="60000"/>
                        <a:lumOff val="40000"/>
                      </a:schemeClr>
                    </a:solidFill>
                  </a:tcPr>
                </a:tc>
                <a:tc>
                  <a:txBody>
                    <a:bodyPr/>
                    <a:lstStyle/>
                    <a:p>
                      <a:r>
                        <a:rPr lang="en-US" dirty="0"/>
                        <a:t>2012</a:t>
                      </a:r>
                    </a:p>
                  </a:txBody>
                  <a:tcPr>
                    <a:solidFill>
                      <a:schemeClr val="accent4">
                        <a:lumMod val="60000"/>
                        <a:lumOff val="40000"/>
                      </a:schemeClr>
                    </a:solidFill>
                  </a:tcPr>
                </a:tc>
                <a:extLst>
                  <a:ext uri="{0D108BD9-81ED-4DB2-BD59-A6C34878D82A}">
                    <a16:rowId xmlns:a16="http://schemas.microsoft.com/office/drawing/2014/main" val="1866329396"/>
                  </a:ext>
                </a:extLst>
              </a:tr>
            </a:tbl>
          </a:graphicData>
        </a:graphic>
      </p:graphicFrame>
    </p:spTree>
    <p:extLst>
      <p:ext uri="{BB962C8B-B14F-4D97-AF65-F5344CB8AC3E}">
        <p14:creationId xmlns:p14="http://schemas.microsoft.com/office/powerpoint/2010/main" val="267205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262218"/>
            <a:ext cx="3843339" cy="918882"/>
          </a:xfrm>
        </p:spPr>
        <p:txBody>
          <a:bodyPr/>
          <a:lstStyle/>
          <a:p>
            <a:r>
              <a:rPr lang="en-US" dirty="0"/>
              <a:t>HIVE QUERIES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sp>
        <p:nvSpPr>
          <p:cNvPr id="5" name="TextBox 4"/>
          <p:cNvSpPr txBox="1"/>
          <p:nvPr/>
        </p:nvSpPr>
        <p:spPr>
          <a:xfrm>
            <a:off x="190500" y="1108075"/>
            <a:ext cx="11309350" cy="5570756"/>
          </a:xfrm>
          <a:prstGeom prst="rect">
            <a:avLst/>
          </a:prstGeom>
          <a:noFill/>
        </p:spPr>
        <p:txBody>
          <a:bodyPr wrap="square" rtlCol="0">
            <a:spAutoFit/>
          </a:bodyPr>
          <a:lstStyle/>
          <a:p>
            <a:pPr marL="285750" indent="-285750">
              <a:buFont typeface="Arial" panose="020B0604020202020204" pitchFamily="34" charset="0"/>
              <a:buChar char="•"/>
            </a:pPr>
            <a:r>
              <a:rPr lang="en-US" sz="2400" dirty="0"/>
              <a:t>select name, year, participant, total</a:t>
            </a:r>
          </a:p>
          <a:p>
            <a:pPr marL="285750" indent="-285750">
              <a:buFont typeface="Arial" panose="020B0604020202020204" pitchFamily="34" charset="0"/>
              <a:buChar char="•"/>
            </a:pPr>
            <a:r>
              <a:rPr lang="en-US" sz="2400" dirty="0"/>
              <a:t>from data</a:t>
            </a:r>
          </a:p>
          <a:p>
            <a:pPr marL="285750" indent="-285750">
              <a:buFont typeface="Arial" panose="020B0604020202020204" pitchFamily="34" charset="0"/>
              <a:buChar char="•"/>
            </a:pPr>
            <a:r>
              <a:rPr lang="en-US" sz="2400" dirty="0"/>
              <a:t>where</a:t>
            </a:r>
          </a:p>
          <a:p>
            <a:pPr marL="285750" indent="-285750">
              <a:buFont typeface="Arial" panose="020B0604020202020204" pitchFamily="34" charset="0"/>
              <a:buChar char="•"/>
            </a:pPr>
            <a:r>
              <a:rPr lang="en-US" sz="2400" dirty="0"/>
              <a:t>name = "Great Britain";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select name, year, participant, total</a:t>
            </a:r>
          </a:p>
          <a:p>
            <a:pPr marL="285750" indent="-285750">
              <a:buFont typeface="Arial" panose="020B0604020202020204" pitchFamily="34" charset="0"/>
              <a:buChar char="•"/>
            </a:pPr>
            <a:r>
              <a:rPr lang="en-US" sz="2400" dirty="0"/>
              <a:t>from data</a:t>
            </a:r>
          </a:p>
          <a:p>
            <a:pPr marL="285750" indent="-285750">
              <a:buFont typeface="Arial" panose="020B0604020202020204" pitchFamily="34" charset="0"/>
              <a:buChar char="•"/>
            </a:pPr>
            <a:r>
              <a:rPr lang="en-US" sz="2400" dirty="0"/>
              <a:t>where</a:t>
            </a:r>
          </a:p>
          <a:p>
            <a:pPr marL="285750" indent="-285750">
              <a:buFont typeface="Arial" panose="020B0604020202020204" pitchFamily="34" charset="0"/>
              <a:buChar char="•"/>
            </a:pPr>
            <a:r>
              <a:rPr lang="en-US" sz="2400" dirty="0"/>
              <a:t>name = "United States";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select name, year, participant, total</a:t>
            </a:r>
          </a:p>
          <a:p>
            <a:pPr marL="285750" indent="-285750">
              <a:buFont typeface="Arial" panose="020B0604020202020204" pitchFamily="34" charset="0"/>
              <a:buChar char="•"/>
            </a:pPr>
            <a:r>
              <a:rPr lang="en-US" sz="2400" dirty="0"/>
              <a:t>from data</a:t>
            </a:r>
          </a:p>
          <a:p>
            <a:pPr marL="285750" indent="-285750">
              <a:buFont typeface="Arial" panose="020B0604020202020204" pitchFamily="34" charset="0"/>
              <a:buChar char="•"/>
            </a:pPr>
            <a:r>
              <a:rPr lang="en-US" sz="2400" dirty="0"/>
              <a:t>where</a:t>
            </a:r>
          </a:p>
          <a:p>
            <a:pPr marL="285750" indent="-285750">
              <a:buFont typeface="Arial" panose="020B0604020202020204" pitchFamily="34" charset="0"/>
              <a:buChar char="•"/>
            </a:pPr>
            <a:r>
              <a:rPr lang="en-US" sz="2400" dirty="0"/>
              <a:t>name = "China";</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03695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sp>
        <p:nvSpPr>
          <p:cNvPr id="5" name="TextBox 4"/>
          <p:cNvSpPr txBox="1"/>
          <p:nvPr/>
        </p:nvSpPr>
        <p:spPr>
          <a:xfrm>
            <a:off x="254000" y="469901"/>
            <a:ext cx="10401300"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t>select name, year, participant, total</a:t>
            </a:r>
          </a:p>
          <a:p>
            <a:pPr marL="285750" indent="-285750">
              <a:buFont typeface="Arial" panose="020B0604020202020204" pitchFamily="34" charset="0"/>
              <a:buChar char="•"/>
            </a:pPr>
            <a:r>
              <a:rPr lang="en-US" sz="2400" dirty="0"/>
              <a:t>from data</a:t>
            </a:r>
          </a:p>
          <a:p>
            <a:pPr marL="285750" indent="-285750">
              <a:buFont typeface="Arial" panose="020B0604020202020204" pitchFamily="34" charset="0"/>
              <a:buChar char="•"/>
            </a:pPr>
            <a:r>
              <a:rPr lang="en-US" sz="2400" dirty="0"/>
              <a:t>where</a:t>
            </a:r>
          </a:p>
          <a:p>
            <a:pPr marL="285750" indent="-285750">
              <a:buFont typeface="Arial" panose="020B0604020202020204" pitchFamily="34" charset="0"/>
              <a:buChar char="•"/>
            </a:pPr>
            <a:r>
              <a:rPr lang="en-US" sz="2400" dirty="0"/>
              <a:t>name = "Greece";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select name, year, participant, total</a:t>
            </a:r>
          </a:p>
          <a:p>
            <a:pPr marL="285750" indent="-285750">
              <a:buFont typeface="Arial" panose="020B0604020202020204" pitchFamily="34" charset="0"/>
              <a:buChar char="•"/>
            </a:pPr>
            <a:r>
              <a:rPr lang="en-US" sz="2400" dirty="0"/>
              <a:t>from data</a:t>
            </a:r>
          </a:p>
          <a:p>
            <a:pPr marL="285750" indent="-285750">
              <a:buFont typeface="Arial" panose="020B0604020202020204" pitchFamily="34" charset="0"/>
              <a:buChar char="•"/>
            </a:pPr>
            <a:r>
              <a:rPr lang="en-US" sz="2400" dirty="0"/>
              <a:t>where</a:t>
            </a:r>
          </a:p>
          <a:p>
            <a:pPr marL="285750" indent="-285750">
              <a:buFont typeface="Arial" panose="020B0604020202020204" pitchFamily="34" charset="0"/>
              <a:buChar char="•"/>
            </a:pPr>
            <a:r>
              <a:rPr lang="en-US" sz="2400" dirty="0"/>
              <a:t>name = "Australia";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0374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149" y="279400"/>
            <a:ext cx="9505951" cy="6470650"/>
          </a:xfrm>
        </p:spPr>
        <p:txBody>
          <a:bodyPr/>
          <a:lstStyle/>
          <a:p>
            <a:r>
              <a:rPr lang="en-US" sz="1600" dirty="0"/>
              <a:t>Australia    2012    404    35</a:t>
            </a:r>
            <a:br>
              <a:rPr lang="en-US" sz="1600" dirty="0"/>
            </a:br>
            <a:r>
              <a:rPr lang="en-US" sz="1600" dirty="0"/>
              <a:t>Australia    2008    432    46</a:t>
            </a:r>
            <a:br>
              <a:rPr lang="en-US" sz="1600" dirty="0"/>
            </a:br>
            <a:r>
              <a:rPr lang="en-US" sz="1600" dirty="0"/>
              <a:t>Australia    2004    470    50</a:t>
            </a:r>
            <a:br>
              <a:rPr lang="en-US" sz="1600" dirty="0"/>
            </a:br>
            <a:r>
              <a:rPr lang="en-US" sz="1600" dirty="0"/>
              <a:t>Australia    </a:t>
            </a:r>
            <a:r>
              <a:rPr lang="en-US" sz="1600" dirty="0">
                <a:solidFill>
                  <a:schemeClr val="accent1">
                    <a:lumMod val="60000"/>
                    <a:lumOff val="40000"/>
                  </a:schemeClr>
                </a:solidFill>
              </a:rPr>
              <a:t>2000 </a:t>
            </a:r>
            <a:r>
              <a:rPr lang="en-US" sz="1600" dirty="0"/>
              <a:t>   617    58</a:t>
            </a:r>
            <a:br>
              <a:rPr lang="en-US" sz="1600" dirty="0"/>
            </a:br>
            <a:r>
              <a:rPr lang="en-US" sz="1600" dirty="0"/>
              <a:t>Australia    1996    417    41</a:t>
            </a:r>
            <a:br>
              <a:rPr lang="en-US" sz="1600" dirty="0"/>
            </a:br>
            <a:r>
              <a:rPr lang="en-US" sz="1600" dirty="0"/>
              <a:t>China    2012    375    88</a:t>
            </a:r>
            <a:br>
              <a:rPr lang="en-US" sz="1600" dirty="0"/>
            </a:br>
            <a:r>
              <a:rPr lang="en-US" sz="1600" dirty="0"/>
              <a:t>China   </a:t>
            </a:r>
            <a:r>
              <a:rPr lang="en-US" sz="1600" dirty="0">
                <a:solidFill>
                  <a:schemeClr val="accent1">
                    <a:lumMod val="60000"/>
                    <a:lumOff val="40000"/>
                  </a:schemeClr>
                </a:solidFill>
              </a:rPr>
              <a:t> 2008</a:t>
            </a:r>
            <a:r>
              <a:rPr lang="en-US" sz="1600" dirty="0"/>
              <a:t>    599    100</a:t>
            </a:r>
            <a:br>
              <a:rPr lang="en-US" sz="1600" dirty="0"/>
            </a:br>
            <a:r>
              <a:rPr lang="en-US" sz="1600" dirty="0"/>
              <a:t>China    2004    384    63</a:t>
            </a:r>
            <a:br>
              <a:rPr lang="en-US" sz="1600" dirty="0"/>
            </a:br>
            <a:r>
              <a:rPr lang="en-US" sz="1600" dirty="0"/>
              <a:t>China    2000    271    58</a:t>
            </a:r>
            <a:br>
              <a:rPr lang="en-US" sz="1600" dirty="0"/>
            </a:br>
            <a:r>
              <a:rPr lang="en-US" sz="1600" dirty="0"/>
              <a:t>China    1996    294    50</a:t>
            </a:r>
            <a:br>
              <a:rPr lang="en-US" sz="1600" dirty="0"/>
            </a:br>
            <a:r>
              <a:rPr lang="en-US" sz="1600" dirty="0"/>
              <a:t>Great Britain    </a:t>
            </a:r>
            <a:r>
              <a:rPr lang="en-US" sz="1600" dirty="0">
                <a:solidFill>
                  <a:schemeClr val="accent1">
                    <a:lumMod val="60000"/>
                    <a:lumOff val="40000"/>
                  </a:schemeClr>
                </a:solidFill>
              </a:rPr>
              <a:t>2012</a:t>
            </a:r>
            <a:r>
              <a:rPr lang="en-US" sz="1600" dirty="0"/>
              <a:t>    530    65</a:t>
            </a:r>
            <a:br>
              <a:rPr lang="en-US" sz="1600" dirty="0"/>
            </a:br>
            <a:r>
              <a:rPr lang="en-US" sz="1600" dirty="0"/>
              <a:t>Great Britain    2008    304    47</a:t>
            </a:r>
            <a:br>
              <a:rPr lang="en-US" sz="1600" dirty="0"/>
            </a:br>
            <a:r>
              <a:rPr lang="en-US" sz="1600" dirty="0"/>
              <a:t>Great Britain    2004    264    30</a:t>
            </a:r>
            <a:br>
              <a:rPr lang="en-US" sz="1600" dirty="0"/>
            </a:br>
            <a:r>
              <a:rPr lang="en-US" sz="1600" dirty="0"/>
              <a:t>Great Britain    2000    310    28</a:t>
            </a:r>
            <a:br>
              <a:rPr lang="en-US" sz="1600" dirty="0"/>
            </a:br>
            <a:r>
              <a:rPr lang="en-US" sz="1600" dirty="0"/>
              <a:t>Great Britain    1996    300    15</a:t>
            </a:r>
            <a:br>
              <a:rPr lang="en-US" sz="1600" dirty="0"/>
            </a:br>
            <a:r>
              <a:rPr lang="en-US" sz="1600" dirty="0"/>
              <a:t>Greece    2012    102    2</a:t>
            </a:r>
            <a:br>
              <a:rPr lang="en-US" sz="1600" dirty="0"/>
            </a:br>
            <a:r>
              <a:rPr lang="en-US" sz="1600" dirty="0"/>
              <a:t>Greece    2008    152    4</a:t>
            </a:r>
            <a:br>
              <a:rPr lang="en-US" sz="1600" dirty="0"/>
            </a:br>
            <a:r>
              <a:rPr lang="en-US" sz="1600" dirty="0"/>
              <a:t>Greece   </a:t>
            </a:r>
            <a:r>
              <a:rPr lang="en-US" sz="1600" dirty="0">
                <a:solidFill>
                  <a:schemeClr val="accent1">
                    <a:lumMod val="60000"/>
                    <a:lumOff val="40000"/>
                  </a:schemeClr>
                </a:solidFill>
              </a:rPr>
              <a:t> 2004</a:t>
            </a:r>
            <a:r>
              <a:rPr lang="en-US" sz="1600" dirty="0"/>
              <a:t>    426    16</a:t>
            </a:r>
            <a:br>
              <a:rPr lang="en-US" sz="1600" dirty="0"/>
            </a:br>
            <a:r>
              <a:rPr lang="en-US" sz="1600" dirty="0"/>
              <a:t>Greece    2000    140    13</a:t>
            </a:r>
            <a:br>
              <a:rPr lang="en-US" sz="1600" dirty="0"/>
            </a:br>
            <a:r>
              <a:rPr lang="en-US" sz="1600" dirty="0"/>
              <a:t>Greece    1996    121    8</a:t>
            </a:r>
            <a:br>
              <a:rPr lang="en-US" sz="1600" dirty="0"/>
            </a:br>
            <a:r>
              <a:rPr lang="en-US" sz="1600" dirty="0"/>
              <a:t>United States    2012    530    103</a:t>
            </a:r>
            <a:br>
              <a:rPr lang="en-US" sz="1600" dirty="0"/>
            </a:br>
            <a:r>
              <a:rPr lang="en-US" sz="1600" dirty="0"/>
              <a:t>United States    2008    588    110</a:t>
            </a:r>
            <a:br>
              <a:rPr lang="en-US" sz="1600" dirty="0"/>
            </a:br>
            <a:r>
              <a:rPr lang="en-US" sz="1600" dirty="0"/>
              <a:t>United States    2004    533    101</a:t>
            </a:r>
            <a:br>
              <a:rPr lang="en-US" sz="1600" dirty="0"/>
            </a:br>
            <a:r>
              <a:rPr lang="en-US" sz="1600" dirty="0"/>
              <a:t>United States    2000    586    93</a:t>
            </a:r>
            <a:br>
              <a:rPr lang="en-US" sz="1600" dirty="0"/>
            </a:br>
            <a:r>
              <a:rPr lang="en-US" sz="1600" dirty="0"/>
              <a:t>United States    </a:t>
            </a:r>
            <a:r>
              <a:rPr lang="en-US" sz="1600" dirty="0">
                <a:solidFill>
                  <a:schemeClr val="accent1">
                    <a:lumMod val="60000"/>
                    <a:lumOff val="40000"/>
                  </a:schemeClr>
                </a:solidFill>
              </a:rPr>
              <a:t>1996</a:t>
            </a:r>
            <a:r>
              <a:rPr lang="en-US" sz="1600" dirty="0"/>
              <a:t>    647    101</a:t>
            </a:r>
            <a:endParaRPr lang="en-US"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spTree>
    <p:extLst>
      <p:ext uri="{BB962C8B-B14F-4D97-AF65-F5344CB8AC3E}">
        <p14:creationId xmlns:p14="http://schemas.microsoft.com/office/powerpoint/2010/main" val="32973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761" y="979768"/>
            <a:ext cx="9685339" cy="1400530"/>
          </a:xfrm>
        </p:spPr>
        <p:txBody>
          <a:bodyPr/>
          <a:lstStyle/>
          <a:p>
            <a:r>
              <a:rPr lang="en-US" dirty="0" err="1"/>
              <a:t>Infernce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sp>
        <p:nvSpPr>
          <p:cNvPr id="5" name="TextBox 4"/>
          <p:cNvSpPr txBox="1"/>
          <p:nvPr/>
        </p:nvSpPr>
        <p:spPr>
          <a:xfrm>
            <a:off x="438150" y="3251200"/>
            <a:ext cx="11309350" cy="1077218"/>
          </a:xfrm>
          <a:prstGeom prst="rect">
            <a:avLst/>
          </a:prstGeom>
          <a:noFill/>
        </p:spPr>
        <p:txBody>
          <a:bodyPr wrap="square" rtlCol="0">
            <a:spAutoFit/>
          </a:bodyPr>
          <a:lstStyle/>
          <a:p>
            <a:r>
              <a:rPr lang="en-US" sz="3200" dirty="0"/>
              <a:t>There is Boost in the performance of the country hosting OLYMPICS.</a:t>
            </a:r>
          </a:p>
        </p:txBody>
      </p:sp>
    </p:spTree>
    <p:extLst>
      <p:ext uri="{BB962C8B-B14F-4D97-AF65-F5344CB8AC3E}">
        <p14:creationId xmlns:p14="http://schemas.microsoft.com/office/powerpoint/2010/main" val="17740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761" y="979768"/>
            <a:ext cx="9685339" cy="1400530"/>
          </a:xfrm>
        </p:spPr>
        <p:txBody>
          <a:bodyPr/>
          <a:lstStyle/>
          <a:p>
            <a:r>
              <a:rPr lang="en-US" dirty="0"/>
              <a:t>Total Medals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sp>
        <p:nvSpPr>
          <p:cNvPr id="5" name="TextBox 4"/>
          <p:cNvSpPr txBox="1"/>
          <p:nvPr/>
        </p:nvSpPr>
        <p:spPr>
          <a:xfrm>
            <a:off x="438150" y="3251200"/>
            <a:ext cx="11309350" cy="1077218"/>
          </a:xfrm>
          <a:prstGeom prst="rect">
            <a:avLst/>
          </a:prstGeom>
          <a:noFill/>
        </p:spPr>
        <p:txBody>
          <a:bodyPr wrap="square" rtlCol="0">
            <a:spAutoFit/>
          </a:bodyPr>
          <a:lstStyle/>
          <a:p>
            <a:r>
              <a:rPr lang="en-US" sz="3200" dirty="0"/>
              <a:t>Analysis of distribution of medals among different continents over last five OLYMPIC terms.</a:t>
            </a:r>
          </a:p>
        </p:txBody>
      </p:sp>
    </p:spTree>
    <p:extLst>
      <p:ext uri="{BB962C8B-B14F-4D97-AF65-F5344CB8AC3E}">
        <p14:creationId xmlns:p14="http://schemas.microsoft.com/office/powerpoint/2010/main" val="285580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761" y="979768"/>
            <a:ext cx="9685339" cy="1400530"/>
          </a:xfrm>
        </p:spPr>
        <p:txBody>
          <a:bodyPr/>
          <a:lstStyle/>
          <a:p>
            <a:r>
              <a:rPr lang="en-US" dirty="0"/>
              <a:t>HIVE Query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2100" y="0"/>
            <a:ext cx="1739900" cy="2216150"/>
          </a:xfrm>
        </p:spPr>
      </p:pic>
      <p:sp>
        <p:nvSpPr>
          <p:cNvPr id="5" name="TextBox 4"/>
          <p:cNvSpPr txBox="1"/>
          <p:nvPr/>
        </p:nvSpPr>
        <p:spPr>
          <a:xfrm>
            <a:off x="685800" y="2546350"/>
            <a:ext cx="11309350" cy="2554545"/>
          </a:xfrm>
          <a:prstGeom prst="rect">
            <a:avLst/>
          </a:prstGeom>
          <a:noFill/>
        </p:spPr>
        <p:txBody>
          <a:bodyPr wrap="square" rtlCol="0">
            <a:spAutoFit/>
          </a:bodyPr>
          <a:lstStyle/>
          <a:p>
            <a:r>
              <a:rPr lang="en-US" sz="3200" dirty="0"/>
              <a:t>select </a:t>
            </a:r>
            <a:r>
              <a:rPr lang="en-US" sz="3200" dirty="0" err="1"/>
              <a:t>a.name,sum</a:t>
            </a:r>
            <a:r>
              <a:rPr lang="en-US" sz="3200" dirty="0"/>
              <a:t>(</a:t>
            </a:r>
            <a:r>
              <a:rPr lang="en-US" sz="3200" dirty="0" err="1"/>
              <a:t>a.total</a:t>
            </a:r>
            <a:r>
              <a:rPr lang="en-US" sz="3200" dirty="0"/>
              <a:t>),</a:t>
            </a:r>
            <a:r>
              <a:rPr lang="en-US" sz="3200" dirty="0" err="1"/>
              <a:t>b.longitude,b.latitude</a:t>
            </a:r>
            <a:endParaRPr lang="en-US" sz="3200" dirty="0"/>
          </a:p>
          <a:p>
            <a:r>
              <a:rPr lang="en-US" sz="3200" dirty="0"/>
              <a:t>from data a, position b</a:t>
            </a:r>
          </a:p>
          <a:p>
            <a:r>
              <a:rPr lang="en-US" sz="3200" dirty="0"/>
              <a:t>where</a:t>
            </a:r>
          </a:p>
          <a:p>
            <a:r>
              <a:rPr lang="en-US" sz="3200" dirty="0"/>
              <a:t>a.name = b.name</a:t>
            </a:r>
          </a:p>
          <a:p>
            <a:r>
              <a:rPr lang="en-US" sz="3200" dirty="0"/>
              <a:t>group by </a:t>
            </a:r>
            <a:r>
              <a:rPr lang="en-US" sz="3200" dirty="0" err="1"/>
              <a:t>a.name,b.longitude,b.latitude</a:t>
            </a:r>
            <a:r>
              <a:rPr lang="en-US" sz="3200" dirty="0"/>
              <a:t>;</a:t>
            </a:r>
            <a:endParaRPr lang="en-US" sz="3200" dirty="0"/>
          </a:p>
        </p:txBody>
      </p:sp>
    </p:spTree>
    <p:extLst>
      <p:ext uri="{BB962C8B-B14F-4D97-AF65-F5344CB8AC3E}">
        <p14:creationId xmlns:p14="http://schemas.microsoft.com/office/powerpoint/2010/main" val="1685516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394</TotalTime>
  <Words>298</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PowerPoint Presentation</vt:lpstr>
      <vt:lpstr>Host Countries</vt:lpstr>
      <vt:lpstr>Past five Olympic hosted countries</vt:lpstr>
      <vt:lpstr>HIVE QUERIES</vt:lpstr>
      <vt:lpstr>PowerPoint Presentation</vt:lpstr>
      <vt:lpstr>Australia    2012    404    35 Australia    2008    432    46 Australia    2004    470    50 Australia    2000    617    58 Australia    1996    417    41 China    2012    375    88 China    2008    599    100 China    2004    384    63 China    2000    271    58 China    1996    294    50 Great Britain    2012    530    65 Great Britain    2008    304    47 Great Britain    2004    264    30 Great Britain    2000    310    28 Great Britain    1996    300    15 Greece    2012    102    2 Greece    2008    152    4 Greece    2004    426    16 Greece    2000    140    13 Greece    1996    121    8 United States    2012    530    103 United States    2008    588    110 United States    2004    533    101 United States    2000    586    93 United States    1996    647    101</vt:lpstr>
      <vt:lpstr>Infernce</vt:lpstr>
      <vt:lpstr>Total Medals</vt:lpstr>
      <vt:lpstr>HIVE Query</vt:lpstr>
      <vt:lpstr>Infernce</vt:lpstr>
      <vt:lpstr>SUCCESS RATIO:</vt:lpstr>
      <vt:lpstr>Hive query</vt:lpstr>
      <vt:lpstr>Total number of participants</vt:lpstr>
      <vt:lpstr>Hive query</vt:lpstr>
      <vt:lpstr>Top five sporting events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jc</dc:creator>
  <cp:lastModifiedBy>Roshan jc</cp:lastModifiedBy>
  <cp:revision>19</cp:revision>
  <dcterms:created xsi:type="dcterms:W3CDTF">2016-11-02T02:34:27Z</dcterms:created>
  <dcterms:modified xsi:type="dcterms:W3CDTF">2016-11-02T09:09:27Z</dcterms:modified>
</cp:coreProperties>
</file>