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sldIdLst>
    <p:sldId id="256" r:id="rId2"/>
    <p:sldId id="302" r:id="rId3"/>
    <p:sldId id="303" r:id="rId4"/>
    <p:sldId id="306" r:id="rId5"/>
    <p:sldId id="307" r:id="rId6"/>
    <p:sldId id="261" r:id="rId7"/>
    <p:sldId id="279" r:id="rId8"/>
    <p:sldId id="262" r:id="rId9"/>
    <p:sldId id="292" r:id="rId10"/>
    <p:sldId id="264" r:id="rId11"/>
    <p:sldId id="295" r:id="rId12"/>
    <p:sldId id="296" r:id="rId13"/>
    <p:sldId id="265" r:id="rId14"/>
    <p:sldId id="280" r:id="rId15"/>
    <p:sldId id="282" r:id="rId16"/>
    <p:sldId id="260" r:id="rId17"/>
    <p:sldId id="266" r:id="rId18"/>
    <p:sldId id="297" r:id="rId19"/>
    <p:sldId id="267" r:id="rId20"/>
    <p:sldId id="276" r:id="rId21"/>
    <p:sldId id="284" r:id="rId22"/>
    <p:sldId id="283" r:id="rId23"/>
    <p:sldId id="268" r:id="rId24"/>
    <p:sldId id="277" r:id="rId25"/>
    <p:sldId id="286" r:id="rId26"/>
    <p:sldId id="290" r:id="rId27"/>
    <p:sldId id="269" r:id="rId28"/>
    <p:sldId id="288" r:id="rId29"/>
    <p:sldId id="291" r:id="rId30"/>
    <p:sldId id="298" r:id="rId31"/>
    <p:sldId id="299" r:id="rId32"/>
    <p:sldId id="270" r:id="rId33"/>
    <p:sldId id="272" r:id="rId34"/>
    <p:sldId id="271" r:id="rId35"/>
    <p:sldId id="274" r:id="rId36"/>
    <p:sldId id="289" r:id="rId37"/>
    <p:sldId id="310" r:id="rId38"/>
    <p:sldId id="311" r:id="rId39"/>
    <p:sldId id="30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D84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59" d="100"/>
          <a:sy n="59" d="100"/>
        </p:scale>
        <p:origin x="9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ROSHAN\intern\SQL\results%20tables\task%20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ROSHAN\intern\SQL\results%20tables\task%20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ROSHAN\intern\SQL\results%20tables\task%205.2.csv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ROSHAN\intern\SQL\results%20tables\task%206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ROSHAN\intern\SQL\results%20tables\task%206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ROSHAN\intern\SQL\results%20tables\task%207.2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920898474647191E-2"/>
          <c:y val="0.1285225372057974"/>
          <c:w val="0.94637861843356541"/>
          <c:h val="0.7583246808223126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4.710144927536232E-2"/>
                  <c:y val="8.75592748713154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531-4375-9D96-9F4572456298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ACAFCAA-9D30-45A6-A94F-2AC52AE1859C}" type="VALUE">
                      <a:rPr lang="en-US" smtClean="0"/>
                      <a:pPr>
                        <a:defRPr sz="2000" b="1"/>
                      </a:pPr>
                      <a:t>[VALUE]</a:t>
                    </a:fld>
                    <a:r>
                      <a:rPr lang="en-US"/>
                      <a:t> A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4A1-4906-97A0-1D6C891D36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-28.029199999999999</c:v>
                </c:pt>
                <c:pt idx="2">
                  <c:v>38.133899999999997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31-4375-9D96-9F45724562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3.140096618357488E-2"/>
                  <c:y val="-6.42101349056313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531-4375-9D96-9F457245629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 4 B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9899249439288989E-2"/>
                      <c:h val="5.6044776119402971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F4A1-4906-97A0-1D6C891D36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-4.4871999999999996</c:v>
                </c:pt>
                <c:pt idx="2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31-4375-9D96-9F45724562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2.2946859903381644E-2"/>
                  <c:y val="1.16745699828420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531-4375-9D96-9F457245629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231D523-30A4-490F-B487-48776F65FD97}" type="VALUE">
                      <a:rPr lang="en-US" sz="1800" smtClean="0"/>
                      <a:pPr/>
                      <a:t>[VALUE]</a:t>
                    </a:fld>
                    <a:r>
                      <a:rPr lang="en-US" sz="1800" dirty="0"/>
                      <a:t>   C</a:t>
                    </a:r>
                  </a:p>
                  <a:p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4A1-4906-97A0-1D6C891D36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-21.029399999999999</c:v>
                </c:pt>
                <c:pt idx="2">
                  <c:v>14.338900000000001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31-4375-9D96-9F457245629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13951504"/>
        <c:axId val="1461125039"/>
      </c:lineChart>
      <c:catAx>
        <c:axId val="413951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125039"/>
        <c:crosses val="autoZero"/>
        <c:auto val="1"/>
        <c:lblAlgn val="ctr"/>
        <c:lblOffset val="100"/>
        <c:noMultiLvlLbl val="0"/>
      </c:catAx>
      <c:valAx>
        <c:axId val="146112503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95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411757984431574"/>
          <c:y val="1.5151515151515152E-2"/>
          <c:w val="0.26905309137210492"/>
          <c:h val="8.83890081921577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1.csv]Sheet1!PivotTable1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86-4FD0-8568-09638D963E2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86-4FD0-8568-09638D963E2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F186-4FD0-8568-09638D963E20}"/>
                </c:ext>
              </c:extLst>
            </c:dLbl>
            <c:dLbl>
              <c:idx val="1"/>
              <c:layout>
                <c:manualLayout>
                  <c:x val="-7.246376811594203E-3"/>
                  <c:y val="0.1138270573327100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86-4FD0-8568-09638D963E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Sheet1!$A$4:$A$7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3"/>
                <c:pt idx="0">
                  <c:v>10.104699999999998</c:v>
                </c:pt>
                <c:pt idx="1">
                  <c:v>-0.48719999999999963</c:v>
                </c:pt>
                <c:pt idx="2">
                  <c:v>-6.6904999999999983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86-4FD0-8568-09638D963E2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78806336"/>
        <c:axId val="1678806816"/>
      </c:barChart>
      <c:catAx>
        <c:axId val="1678806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b="1" dirty="0"/>
                  <a:t>Branches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806816"/>
        <c:crosses val="autoZero"/>
        <c:auto val="1"/>
        <c:lblAlgn val="ctr"/>
        <c:lblOffset val="100"/>
        <c:noMultiLvlLbl val="0"/>
      </c:catAx>
      <c:valAx>
        <c:axId val="16788068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 dirty="0"/>
                  <a:t>Growth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806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3.csv]Sheet1!PivotTable1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Spending Pattern of Customers</a:t>
            </a:r>
          </a:p>
        </c:rich>
      </c:tx>
      <c:layout>
        <c:manualLayout>
          <c:xMode val="edge"/>
          <c:yMode val="edge"/>
          <c:x val="0.13268175879726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2589705155958439"/>
          <c:y val="0.13359554044483132"/>
          <c:w val="0.50976779775515457"/>
          <c:h val="0.84396856726672376"/>
        </c:manualLayout>
      </c:layout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94-4CEC-BE34-93506196E484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94-4CEC-BE34-93506196E484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94-4CEC-BE34-93506196E4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Sheet1!$A$4:$A$7</c:f>
              <c:strCache>
                <c:ptCount val="3"/>
                <c:pt idx="0">
                  <c:v>High Spenders</c:v>
                </c:pt>
                <c:pt idx="1">
                  <c:v>Low Spenders</c:v>
                </c:pt>
                <c:pt idx="2">
                  <c:v>Medium Spenders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3"/>
                <c:pt idx="0">
                  <c:v>60</c:v>
                </c:pt>
                <c:pt idx="1">
                  <c:v>569</c:v>
                </c:pt>
                <c:pt idx="2">
                  <c:v>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94-4CEC-BE34-93506196E48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184412419476391"/>
          <c:y val="0.33650393226433478"/>
          <c:w val="0.15881383351144587"/>
          <c:h val="0.444317543789006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[task 5.2.csv]Sheet1!PivotTable7</c:name>
    <c:fmtId val="6"/>
  </c:pivotSource>
  <c:chart>
    <c:autoTitleDeleted val="1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17-4642-B75E-7E91CBB4F5E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017-4642-B75E-7E91CBB4F5E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017-4642-B75E-7E91CBB4F5E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017-4642-B75E-7E91CBB4F5E4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017-4642-B75E-7E91CBB4F5E4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017-4642-B75E-7E91CBB4F5E4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4017-4642-B75E-7E91CBB4F5E4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017-4642-B75E-7E91CBB4F5E4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4017-4642-B75E-7E91CBB4F5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Sheet1!$A$4:$A$16</c:f>
              <c:multiLvlStrCache>
                <c:ptCount val="9"/>
                <c:lvl>
                  <c:pt idx="0">
                    <c:v>Cash</c:v>
                  </c:pt>
                  <c:pt idx="1">
                    <c:v>Credit card</c:v>
                  </c:pt>
                  <c:pt idx="2">
                    <c:v>Ewallet</c:v>
                  </c:pt>
                  <c:pt idx="3">
                    <c:v>Cash</c:v>
                  </c:pt>
                  <c:pt idx="4">
                    <c:v>Credit card</c:v>
                  </c:pt>
                  <c:pt idx="5">
                    <c:v>Ewallet</c:v>
                  </c:pt>
                  <c:pt idx="6">
                    <c:v>Cash</c:v>
                  </c:pt>
                  <c:pt idx="7">
                    <c:v>Credit card</c:v>
                  </c:pt>
                  <c:pt idx="8">
                    <c:v>Ewallet</c:v>
                  </c:pt>
                </c:lvl>
                <c:lvl>
                  <c:pt idx="0">
                    <c:v>Mandalay</c:v>
                  </c:pt>
                  <c:pt idx="3">
                    <c:v>Naypyitaw</c:v>
                  </c:pt>
                  <c:pt idx="6">
                    <c:v>Yangon</c:v>
                  </c:pt>
                </c:lvl>
              </c:multiLvlStrCache>
            </c:multiLvlStrRef>
          </c:cat>
          <c:val>
            <c:numRef>
              <c:f>Sheet1!$B$4:$B$16</c:f>
              <c:numCache>
                <c:formatCode>General</c:formatCode>
                <c:ptCount val="9"/>
                <c:pt idx="0">
                  <c:v>110</c:v>
                </c:pt>
                <c:pt idx="1">
                  <c:v>109</c:v>
                </c:pt>
                <c:pt idx="2">
                  <c:v>113</c:v>
                </c:pt>
                <c:pt idx="3">
                  <c:v>124</c:v>
                </c:pt>
                <c:pt idx="4">
                  <c:v>98</c:v>
                </c:pt>
                <c:pt idx="5">
                  <c:v>106</c:v>
                </c:pt>
                <c:pt idx="6">
                  <c:v>110</c:v>
                </c:pt>
                <c:pt idx="7">
                  <c:v>104</c:v>
                </c:pt>
                <c:pt idx="8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17-4642-B75E-7E91CBB4F5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9847952"/>
        <c:axId val="249855152"/>
      </c:barChart>
      <c:catAx>
        <c:axId val="24984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855152"/>
        <c:crosses val="autoZero"/>
        <c:auto val="1"/>
        <c:lblAlgn val="ctr"/>
        <c:lblOffset val="100"/>
        <c:noMultiLvlLbl val="0"/>
      </c:catAx>
      <c:valAx>
        <c:axId val="2498551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>
                    <a:solidFill>
                      <a:sysClr val="windowText" lastClr="000000"/>
                    </a:solidFill>
                  </a:rPr>
                  <a:t>Number Of Transactions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847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6.csv]Sheet1!PivotTable1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186598957738978"/>
          <c:y val="5.142923854685616E-2"/>
          <c:w val="0.80406758530183731"/>
          <c:h val="0.84167468649752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731-41CC-BC62-088422060EE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731-41CC-BC62-088422060E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Sheet1!$A$5:$A$8</c:f>
              <c:strCache>
                <c:ptCount val="3"/>
                <c:pt idx="0">
                  <c:v>JANUARY</c:v>
                </c:pt>
                <c:pt idx="1">
                  <c:v>MARCH</c:v>
                </c:pt>
                <c:pt idx="2">
                  <c:v>FEBUARY</c:v>
                </c:pt>
              </c:strCache>
            </c:strRef>
          </c:cat>
          <c:val>
            <c:numRef>
              <c:f>Sheet1!$B$5:$B$8</c:f>
              <c:numCache>
                <c:formatCode>General</c:formatCode>
                <c:ptCount val="3"/>
                <c:pt idx="0">
                  <c:v>1019</c:v>
                </c:pt>
                <c:pt idx="1">
                  <c:v>899</c:v>
                </c:pt>
                <c:pt idx="2">
                  <c:v>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31-41CC-BC62-088422060EE2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731-41CC-BC62-088422060EE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731-41CC-BC62-088422060EE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0731-41CC-BC62-088422060E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Sheet1!$A$5:$A$8</c:f>
              <c:strCache>
                <c:ptCount val="3"/>
                <c:pt idx="0">
                  <c:v>JANUARY</c:v>
                </c:pt>
                <c:pt idx="1">
                  <c:v>MARCH</c:v>
                </c:pt>
                <c:pt idx="2">
                  <c:v>FEBUARY</c:v>
                </c:pt>
              </c:strCache>
            </c:strRef>
          </c:cat>
          <c:val>
            <c:numRef>
              <c:f>Sheet1!$C$5:$C$8</c:f>
              <c:numCache>
                <c:formatCode>General</c:formatCode>
                <c:ptCount val="3"/>
                <c:pt idx="0">
                  <c:v>946</c:v>
                </c:pt>
                <c:pt idx="1">
                  <c:v>992</c:v>
                </c:pt>
                <c:pt idx="2">
                  <c:v>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31-41CC-BC62-088422060E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07003839"/>
        <c:axId val="1007007199"/>
      </c:barChart>
      <c:catAx>
        <c:axId val="1007003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007199"/>
        <c:crosses val="autoZero"/>
        <c:auto val="1"/>
        <c:lblAlgn val="ctr"/>
        <c:lblOffset val="100"/>
        <c:noMultiLvlLbl val="0"/>
      </c:catAx>
      <c:valAx>
        <c:axId val="10070071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 b="1" dirty="0"/>
                  <a:t>Number</a:t>
                </a:r>
                <a:r>
                  <a:rPr lang="en-GB" sz="2000" b="1" baseline="0" dirty="0"/>
                  <a:t> of Sales</a:t>
                </a:r>
                <a:endParaRPr lang="en-IN" sz="20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003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6.csv]Sheet1!PivotTable4</c:name>
    <c:fmtId val="3"/>
  </c:pivotSource>
  <c:chart>
    <c:autoTitleDeleted val="1"/>
    <c:pivotFmts>
      <c:pivotFmt>
        <c:idx val="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3.6840503001249789E-2"/>
          <c:y val="0"/>
          <c:w val="0.64972570371950145"/>
          <c:h val="0.99725772544087998"/>
        </c:manualLayout>
      </c:layout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50-4D63-80A7-39E920744211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50-4D63-80A7-39E92074421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5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4E50-4D63-80A7-39E9207442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2869</c:v>
                </c:pt>
                <c:pt idx="1">
                  <c:v>2641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50-4D63-80A7-39E9207442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7.2.csv]Sheet1!PivotTable1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590-43C9-A9CD-7541EA8674A8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CFB4697-8A9F-47AB-8848-A4104AB568DF}" type="VALUE">
                      <a:rPr lang="en-US" sz="2000" b="1"/>
                      <a:pPr>
                        <a:defRPr sz="2000"/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590-43C9-A9CD-7541EA8674A8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7B07126-47AE-442A-AEEF-B7B75783EBF3}" type="VALUE">
                      <a:rPr lang="en-US" sz="2000" b="1"/>
                      <a:pPr>
                        <a:defRPr sz="2000"/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3590-43C9-A9CD-7541EA8674A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3A0662B-3210-4C14-B088-9D891772313A}" type="VALUE">
                      <a:rPr lang="en-US" sz="2000" b="1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590-43C9-A9CD-7541EA8674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Sheet1!$B$5:$B$11</c:f>
              <c:numCache>
                <c:formatCode>General</c:formatCode>
                <c:ptCount val="6"/>
                <c:pt idx="0">
                  <c:v>429</c:v>
                </c:pt>
                <c:pt idx="1">
                  <c:v>439</c:v>
                </c:pt>
                <c:pt idx="2">
                  <c:v>506</c:v>
                </c:pt>
                <c:pt idx="3">
                  <c:v>428</c:v>
                </c:pt>
                <c:pt idx="4">
                  <c:v>490</c:v>
                </c:pt>
                <c:pt idx="5">
                  <c:v>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90-43C9-A9CD-7541EA8674A8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590-43C9-A9CD-7541EA8674A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590-43C9-A9CD-7541EA8674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Sheet1!$C$5:$C$11</c:f>
              <c:numCache>
                <c:formatCode>General</c:formatCode>
                <c:ptCount val="6"/>
                <c:pt idx="0">
                  <c:v>542</c:v>
                </c:pt>
                <c:pt idx="1">
                  <c:v>463</c:v>
                </c:pt>
                <c:pt idx="2">
                  <c:v>446</c:v>
                </c:pt>
                <c:pt idx="3">
                  <c:v>426</c:v>
                </c:pt>
                <c:pt idx="4">
                  <c:v>421</c:v>
                </c:pt>
                <c:pt idx="5">
                  <c:v>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90-43C9-A9CD-7541EA8674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119007"/>
        <c:axId val="88120447"/>
      </c:barChart>
      <c:catAx>
        <c:axId val="88119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20447"/>
        <c:crosses val="autoZero"/>
        <c:auto val="1"/>
        <c:lblAlgn val="ctr"/>
        <c:lblOffset val="100"/>
        <c:noMultiLvlLbl val="0"/>
      </c:catAx>
      <c:valAx>
        <c:axId val="881204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 b="1" dirty="0"/>
                  <a:t>Number</a:t>
                </a:r>
                <a:r>
                  <a:rPr lang="en-GB" sz="2000" b="1" baseline="0" dirty="0"/>
                  <a:t> Of sales</a:t>
                </a:r>
                <a:endParaRPr lang="en-IN" sz="20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19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[task 10 total.csv]Sheet1!PivotTable1</c:name>
    <c:fmtId val="-1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3323908827186075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>
                      <a:lumMod val="75000"/>
                      <a:lumOff val="25000"/>
                      <a:alpha val="98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-9.3775557787973344E-17"/>
              <c:y val="-0.3807840861997513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3333503522585992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2.5575447570332483E-3"/>
              <c:y val="-0.3195995026937422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3532300041442187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-4.6887778893986672E-17"/>
              <c:y val="-0.3595189390799834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2.5575447570332483E-3"/>
              <c:y val="-0.28858118524658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2.5575447570332483E-3"/>
              <c:y val="-0.28858118524658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-4.6887778893986672E-17"/>
              <c:y val="-0.3595189390799834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3532300041442187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2.5575447570332483E-3"/>
              <c:y val="-0.3195995026937422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3333503522585992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-9.3775557787973344E-17"/>
              <c:y val="-0.3807840861997513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3323908827186075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>
                      <a:lumMod val="75000"/>
                      <a:lumOff val="25000"/>
                      <a:alpha val="98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2.5575447570332483E-3"/>
              <c:y val="-0.28858118524658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-4.6887778893986672E-17"/>
              <c:y val="-0.3595189390799834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3532300041442187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2.5575447570332483E-3"/>
              <c:y val="-0.3195995026937422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3333503522585992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-9.3775557787973344E-17"/>
              <c:y val="-0.3807840861997513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3323908827186075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ysClr val="windowText" lastClr="000000">
                      <a:lumMod val="75000"/>
                      <a:lumOff val="25000"/>
                      <a:alpha val="98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2.5575447570332483E-3"/>
              <c:y val="-0.28858118524658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-4.6887778893986672E-17"/>
              <c:y val="-0.3595189390799834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3532300041442187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2.5575447570332483E-3"/>
              <c:y val="-0.3195995026937422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3333503522585992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-9.3775557787973344E-17"/>
              <c:y val="-0.3807840861997513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3323908827186075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ysClr val="windowText" lastClr="000000">
                      <a:lumMod val="75000"/>
                      <a:lumOff val="25000"/>
                      <a:alpha val="98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2.5575447570332483E-3"/>
              <c:y val="-0.28858118524658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-4.6887778893986672E-17"/>
              <c:y val="-0.3595189390799834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3532300041442187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2.5575447570332483E-3"/>
              <c:y val="-0.3195995026937422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3333503522585992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-9.3775557787973344E-17"/>
              <c:y val="-0.3807840861997513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3323908827186075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ysClr val="windowText" lastClr="000000">
                      <a:lumMod val="75000"/>
                      <a:lumOff val="25000"/>
                      <a:alpha val="98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5575037229670331E-3"/>
                  <c:y val="-0.3166373679093648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BC9-493F-9333-606398DE8651}"/>
                </c:ext>
              </c:extLst>
            </c:dLbl>
            <c:dLbl>
              <c:idx val="1"/>
              <c:layout>
                <c:manualLayout>
                  <c:x val="-4.1733935764523532E-17"/>
                  <c:y val="-0.4017895077563919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C9-493F-9333-606398DE8651}"/>
                </c:ext>
              </c:extLst>
            </c:dLbl>
            <c:dLbl>
              <c:idx val="2"/>
              <c:layout>
                <c:manualLayout>
                  <c:x val="1.1382113966865743E-3"/>
                  <c:y val="-0.3807058345807853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BC9-493F-9333-606398DE8651}"/>
                </c:ext>
              </c:extLst>
            </c:dLbl>
            <c:dLbl>
              <c:idx val="3"/>
              <c:layout>
                <c:manualLayout>
                  <c:x val="2.8114717727606653E-4"/>
                  <c:y val="-0.3660970408135245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BC9-493F-9333-606398DE8651}"/>
                </c:ext>
              </c:extLst>
            </c:dLbl>
            <c:dLbl>
              <c:idx val="4"/>
              <c:layout>
                <c:manualLayout>
                  <c:x val="-8.3467871529047064E-17"/>
                  <c:y val="-0.360826205729320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BC9-493F-9333-606398DE8651}"/>
                </c:ext>
              </c:extLst>
            </c:dLbl>
            <c:dLbl>
              <c:idx val="5"/>
              <c:layout>
                <c:manualLayout>
                  <c:x val="5.4346709535002397E-3"/>
                  <c:y val="-0.4449288297010421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2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D8D4B7C-487E-4C1E-8B0B-184DDEB20770}" type="VALUE">
                      <a:rPr lang="en-US" sz="2200" b="1" smtClean="0"/>
                      <a:pPr>
                        <a:defRPr sz="2200" b="1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US" sz="2200" b="1" dirty="0"/>
                  </a:p>
                  <a:p>
                    <a:pPr>
                      <a:defRPr sz="2200" b="1">
                        <a:solidFill>
                          <a:schemeClr val="tx1"/>
                        </a:solidFill>
                      </a:defRPr>
                    </a:pPr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3100255672107322E-2"/>
                      <c:h val="6.0552606042999849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BC9-493F-9333-606398DE8651}"/>
                </c:ext>
              </c:extLst>
            </c:dLbl>
            <c:dLbl>
              <c:idx val="6"/>
              <c:layout>
                <c:manualLayout>
                  <c:x val="-5.6910569834334552E-3"/>
                  <c:y val="-0.3831155874230206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BC9-493F-9333-606398DE86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Sheet1!$B$4:$B$11</c:f>
              <c:numCache>
                <c:formatCode>General</c:formatCode>
                <c:ptCount val="7"/>
                <c:pt idx="0">
                  <c:v>638</c:v>
                </c:pt>
                <c:pt idx="1">
                  <c:v>862</c:v>
                </c:pt>
                <c:pt idx="2">
                  <c:v>800</c:v>
                </c:pt>
                <c:pt idx="3">
                  <c:v>755</c:v>
                </c:pt>
                <c:pt idx="4">
                  <c:v>758</c:v>
                </c:pt>
                <c:pt idx="5">
                  <c:v>919</c:v>
                </c:pt>
                <c:pt idx="6">
                  <c:v>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BC9-493F-9333-606398DE865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30419856"/>
        <c:axId val="330420816"/>
      </c:barChart>
      <c:catAx>
        <c:axId val="33041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420816"/>
        <c:crosses val="autoZero"/>
        <c:auto val="1"/>
        <c:lblAlgn val="ctr"/>
        <c:lblOffset val="100"/>
        <c:noMultiLvlLbl val="0"/>
      </c:catAx>
      <c:valAx>
        <c:axId val="3304208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b="1" dirty="0">
                    <a:solidFill>
                      <a:schemeClr val="tx1"/>
                    </a:solidFill>
                  </a:rPr>
                  <a:t>Number Of 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419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0.38388</cdr:x>
      <cdr:y>0</cdr:y>
    </cdr:from>
    <cdr:to>
      <cdr:x>0.38388</cdr:x>
      <cdr:y>0.97541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2C2857E-969B-63CA-CC6A-13CC55E1E8EF}"/>
            </a:ext>
          </a:extLst>
        </cdr:cNvPr>
        <cdr:cNvCxnSpPr/>
      </cdr:nvCxnSpPr>
      <cdr:spPr>
        <a:xfrm xmlns:a="http://schemas.openxmlformats.org/drawingml/2006/main" flipV="1">
          <a:off x="4147457" y="0"/>
          <a:ext cx="0" cy="518160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AE4F-771F-615D-1E8E-6D0568BB4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8EF69-10FC-D40A-56A0-5DE6F0894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D7798-B648-3390-5B09-6D34D27F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F42D-8F5F-4D95-9E9D-9E6D65D8EA4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0BBA3-A2CB-F927-C2AA-0322057B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19F0C-5F30-C00B-7DF7-CB04732A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9E3F-C7EE-4BF8-96BF-5BC835A9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1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3FCD-85B4-AA6D-6C35-AEF4EC05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6E504-AE20-2BBC-C93D-6511EA7B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E329A-9C41-7316-E549-DD7F2D4C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F42D-8F5F-4D95-9E9D-9E6D65D8EA4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94D6D-3DF4-2696-9D8E-F9C94EFA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04144-D7E6-AA10-0E13-D003BCCC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9E3F-C7EE-4BF8-96BF-5BC835A9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27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00D32-7416-B78C-8AE4-F97AE22C6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F7328-7F11-986D-932E-F62AD594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65539-8035-E6AD-327F-572AE518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F42D-8F5F-4D95-9E9D-9E6D65D8EA4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CDB60-C3E1-F395-8A65-64FA1394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F8DE0-53FB-9B58-7459-8E8E4E7B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9E3F-C7EE-4BF8-96BF-5BC835A9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29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AFDA-175F-9D7F-8D84-D3BE2018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0967-E7B0-9EFD-36B6-6798EDBE0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AD1B4-C9E8-4C3F-1A43-139F49C7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F42D-8F5F-4D95-9E9D-9E6D65D8EA4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A572-15A4-3020-32D0-625BCB67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B04EC-1FEB-7B67-F4EA-0F07FDD7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9E3F-C7EE-4BF8-96BF-5BC835A9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8DCB-5590-3B21-29D5-04353A80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02754-6023-D032-C57D-FFD381BDC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2DBBD-B816-198E-6D8D-D50D93C9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F42D-8F5F-4D95-9E9D-9E6D65D8EA4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4909C-0F45-9B9C-2B65-A2F0F174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4DA5D-5C50-256F-89BE-9EAA6232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9E3F-C7EE-4BF8-96BF-5BC835A9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37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AED6-F871-4C76-FF44-940228DB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460FA-0DEF-DF8F-8081-07FA6388B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ADD59-A051-E230-6567-E9E559F01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AD691-17B2-0E98-47FE-34CCE7C0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F42D-8F5F-4D95-9E9D-9E6D65D8EA4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26FD-A835-903B-B7BA-CC4D4C33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F8411-A19E-E65C-648D-5BC813F7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9E3F-C7EE-4BF8-96BF-5BC835A9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70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4DDB-27E5-20C2-55F5-A2D97A8B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8073A-A16D-3C5C-ACF6-D1CFCACC3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3D0CB-8112-F714-FC19-78C22242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41297-E2A6-27AA-38B2-6A409970B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DD8CE-BF5F-0373-4941-BDD8BE133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E0EFF-64C9-3712-3059-1D1457B7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F42D-8F5F-4D95-9E9D-9E6D65D8EA4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5B29F-FD2D-B534-E463-7EDC56AA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F90B7-236B-705F-4054-521A7040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9E3F-C7EE-4BF8-96BF-5BC835A9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29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FBF6-2098-358A-8232-EF4A4DA8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88DCE-F88D-ED49-490E-FC07303D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F42D-8F5F-4D95-9E9D-9E6D65D8EA4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2C462-2CF5-B2E7-1819-F309AAEC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E3422-0842-6172-75E9-D9FC0796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9E3F-C7EE-4BF8-96BF-5BC835A9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6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990E0-E65E-894C-B1E7-1460593E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F42D-8F5F-4D95-9E9D-9E6D65D8EA4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F0133-5AFF-92E3-6240-D47A80E4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F1D4-09EE-A0DF-EF26-1D572222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9E3F-C7EE-4BF8-96BF-5BC835A9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44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C20C-1292-62CB-1A48-3F9513E6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6E66-BA6A-C820-48BB-A51114077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4033B-05C4-A301-C50F-B208E7E26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087BD-A52E-043E-78C3-E9DC428B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F42D-8F5F-4D95-9E9D-9E6D65D8EA4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A5A44-EFA1-0B12-5152-468CFDE9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3B9A5-9C4D-BFFA-74CA-6B37AB5A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9E3F-C7EE-4BF8-96BF-5BC835A9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6091-022B-4218-3EAE-1605A0DF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B9435-1912-D8DB-E866-A344327C9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203AD-AD25-071C-470E-E9A029B20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EFA7-86CF-3F7A-ADF0-916623FE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F42D-8F5F-4D95-9E9D-9E6D65D8EA4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D4B2E-A248-D366-8D69-0389EC41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91D5C-97FB-377D-F3F7-7B35ECF5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9E3F-C7EE-4BF8-96BF-5BC835A9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66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64C11-9A61-FFDD-0B77-1391F97D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A62E2-66CD-E7A5-1B0B-331C9E3D3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D7A84-A398-0303-7CF4-91D9F0354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BF42D-8F5F-4D95-9E9D-9E6D65D8EA4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710E-E6EC-7905-68EF-E24A4AA06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E4938-7959-1765-CE53-A0857F72E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9E3F-C7EE-4BF8-96BF-5BC835A90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2758-C7EC-CF95-7DCB-FD3F2BE77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GB" sz="7000" b="1" dirty="0"/>
              <a:t>WALMART SALES PERFORMANCE ANALYSIS</a:t>
            </a:r>
            <a:endParaRPr lang="en-IN" sz="7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20BF1-5C56-CEEF-ADFA-9BD7EB2C8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GB" sz="3500" b="1" i="1" dirty="0">
                <a:solidFill>
                  <a:schemeClr val="accent2"/>
                </a:solidFill>
              </a:rPr>
              <a:t> --- K.ROSHAN</a:t>
            </a:r>
            <a:endParaRPr lang="en-IN" sz="35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33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4"/>
    </mc:Choice>
    <mc:Fallback xmlns="">
      <p:transition spd="slow" advTm="800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C3A7-126D-CF35-6A32-045F11EB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2. Most Profitable Product Line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2F43F-F9AD-732F-193C-ACF06CFC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product_line ,branch,avg(gross_income - cogs) as profit_margin,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dense_rank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over ( partition by branch order by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avg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(gross_income - cogs) desc) as rank_                                                                                        from walmartsales                                                                                                  group by branch,product_line                                                                           order by branch,profit_margin desc;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8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E7C9-CE20-0869-D8BC-C936253B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057"/>
            <a:ext cx="10515600" cy="805543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Most Profitable Product Line By Branch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88DB2C-BA27-F84B-EF41-759AE6DBC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018265"/>
              </p:ext>
            </p:extLst>
          </p:nvPr>
        </p:nvGraphicFramePr>
        <p:xfrm>
          <a:off x="990599" y="1128304"/>
          <a:ext cx="10091060" cy="5463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765">
                  <a:extLst>
                    <a:ext uri="{9D8B030D-6E8A-4147-A177-3AD203B41FA5}">
                      <a16:colId xmlns:a16="http://schemas.microsoft.com/office/drawing/2014/main" val="4060500101"/>
                    </a:ext>
                  </a:extLst>
                </a:gridCol>
                <a:gridCol w="2522765">
                  <a:extLst>
                    <a:ext uri="{9D8B030D-6E8A-4147-A177-3AD203B41FA5}">
                      <a16:colId xmlns:a16="http://schemas.microsoft.com/office/drawing/2014/main" val="2348500766"/>
                    </a:ext>
                  </a:extLst>
                </a:gridCol>
                <a:gridCol w="2522765">
                  <a:extLst>
                    <a:ext uri="{9D8B030D-6E8A-4147-A177-3AD203B41FA5}">
                      <a16:colId xmlns:a16="http://schemas.microsoft.com/office/drawing/2014/main" val="3997404295"/>
                    </a:ext>
                  </a:extLst>
                </a:gridCol>
                <a:gridCol w="2522765">
                  <a:extLst>
                    <a:ext uri="{9D8B030D-6E8A-4147-A177-3AD203B41FA5}">
                      <a16:colId xmlns:a16="http://schemas.microsoft.com/office/drawing/2014/main" val="2867987222"/>
                    </a:ext>
                  </a:extLst>
                </a:gridCol>
              </a:tblGrid>
              <a:tr h="4118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product_line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profit_margin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rank_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75831632"/>
                  </a:ext>
                </a:extLst>
              </a:tr>
              <a:tr h="273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and beauty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-242.51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884851"/>
                  </a:ext>
                </a:extLst>
              </a:tr>
              <a:tr h="273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beverages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-267.733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430311"/>
                  </a:ext>
                </a:extLst>
              </a:tr>
              <a:tr h="273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-276.21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704292"/>
                  </a:ext>
                </a:extLst>
              </a:tr>
              <a:tr h="273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 accessories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-289.746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3170732"/>
                  </a:ext>
                </a:extLst>
              </a:tr>
              <a:tr h="273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 and travel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-297.079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7728586"/>
                  </a:ext>
                </a:extLst>
              </a:tr>
              <a:tr h="273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and lifestyle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-312.034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243420"/>
                  </a:ext>
                </a:extLst>
              </a:tr>
              <a:tr h="273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 accessories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-239.518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424619"/>
                  </a:ext>
                </a:extLst>
              </a:tr>
              <a:tr h="273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beverages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-275.317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814196"/>
                  </a:ext>
                </a:extLst>
              </a:tr>
              <a:tr h="273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63278644"/>
                  </a:ext>
                </a:extLst>
              </a:tr>
              <a:tr h="273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 and travel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-291.686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8279038"/>
                  </a:ext>
                </a:extLst>
              </a:tr>
              <a:tr h="273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and lifestyle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-317.556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1503347"/>
                  </a:ext>
                </a:extLst>
              </a:tr>
              <a:tr h="273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and beauty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-341.089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6536549"/>
                  </a:ext>
                </a:extLst>
              </a:tr>
              <a:tr h="273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and lifestyle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-279.381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452080"/>
                  </a:ext>
                </a:extLst>
              </a:tr>
              <a:tr h="273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and beauty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-289.095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097881"/>
                  </a:ext>
                </a:extLst>
              </a:tr>
              <a:tr h="273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 accessories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-300.104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748607"/>
                  </a:ext>
                </a:extLst>
              </a:tr>
              <a:tr h="273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-312.044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1129497"/>
                  </a:ext>
                </a:extLst>
              </a:tr>
              <a:tr h="273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 and travel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-316.906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2257506"/>
                  </a:ext>
                </a:extLst>
              </a:tr>
              <a:tr h="273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beverages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-325.808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6498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17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9849-6F88-ED2A-20E3-D7195BE1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Top Product Line For Each Branch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68180C-AB67-320C-C560-B8040A190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574594"/>
              </p:ext>
            </p:extLst>
          </p:nvPr>
        </p:nvGraphicFramePr>
        <p:xfrm>
          <a:off x="1447800" y="1825624"/>
          <a:ext cx="9906000" cy="342129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040783249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686709898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118836388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4030824861"/>
                    </a:ext>
                  </a:extLst>
                </a:gridCol>
              </a:tblGrid>
              <a:tr h="857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product_line</a:t>
                      </a:r>
                      <a:endParaRPr lang="en-IN" sz="3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branch</a:t>
                      </a:r>
                      <a:endParaRPr lang="en-IN" sz="3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profit_margin</a:t>
                      </a:r>
                      <a:endParaRPr lang="en-IN" sz="3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rank_</a:t>
                      </a:r>
                      <a:endParaRPr lang="en-IN" sz="3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304647"/>
                  </a:ext>
                </a:extLst>
              </a:tr>
              <a:tr h="854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Health and beauty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-242.51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3272547"/>
                  </a:ext>
                </a:extLst>
              </a:tr>
              <a:tr h="854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Fashion accessories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-239.518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9564386"/>
                  </a:ext>
                </a:extLst>
              </a:tr>
              <a:tr h="854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Home and lifestyle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-279.381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1154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63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31EF-A95C-99B1-158B-BDC58E06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3.Grouping Based On Purchase Value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81628-86EE-DEEC-3F8D-5A41353F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*,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Case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total &lt;300 then 'Low Spenders’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total between 301 and 800 then 'Medium Spenders’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else 'High Spenders' end as Spending_class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walmartsales;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7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A45F-B9F2-7853-C3A0-A9C4D817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Grouping Based On Purchase Value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B5B4F1-F8E9-D4CA-2872-22F228098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991087"/>
              </p:ext>
            </p:extLst>
          </p:nvPr>
        </p:nvGraphicFramePr>
        <p:xfrm>
          <a:off x="838205" y="1597025"/>
          <a:ext cx="10515595" cy="426112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03119">
                  <a:extLst>
                    <a:ext uri="{9D8B030D-6E8A-4147-A177-3AD203B41FA5}">
                      <a16:colId xmlns:a16="http://schemas.microsoft.com/office/drawing/2014/main" val="3837863264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1075550892"/>
                    </a:ext>
                  </a:extLst>
                </a:gridCol>
                <a:gridCol w="2103119">
                  <a:extLst>
                    <a:ext uri="{9D8B030D-6E8A-4147-A177-3AD203B41FA5}">
                      <a16:colId xmlns:a16="http://schemas.microsoft.com/office/drawing/2014/main" val="3511121960"/>
                    </a:ext>
                  </a:extLst>
                </a:gridCol>
                <a:gridCol w="4206238">
                  <a:extLst>
                    <a:ext uri="{9D8B030D-6E8A-4147-A177-3AD203B41FA5}">
                      <a16:colId xmlns:a16="http://schemas.microsoft.com/office/drawing/2014/main" val="1741286396"/>
                    </a:ext>
                  </a:extLst>
                </a:gridCol>
              </a:tblGrid>
              <a:tr h="5527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1" u="none" strike="noStrike">
                          <a:solidFill>
                            <a:schemeClr val="bg1"/>
                          </a:solidFill>
                          <a:effectLst/>
                        </a:rPr>
                        <a:t>Customer_ID</a:t>
                      </a:r>
                      <a:endParaRPr lang="en-IN" sz="3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1" u="none" strike="noStrike">
                          <a:solidFill>
                            <a:schemeClr val="bg1"/>
                          </a:solidFill>
                          <a:effectLst/>
                        </a:rPr>
                        <a:t>branch</a:t>
                      </a:r>
                      <a:endParaRPr lang="en-IN" sz="3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1" u="none" strike="noStrike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IN" sz="3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Spending_class</a:t>
                      </a:r>
                      <a:endParaRPr lang="en-IN" sz="3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9725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520.4115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 Spenders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175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166.005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Low Spenders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6112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318.108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 Spenders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36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166.635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Low Spenders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419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70.287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Low Spenders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6629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614.943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 Spenders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0879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827.085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 Spenders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5704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19.2465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Low Spenders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456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939.54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 Spenders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60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652.26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 Spenders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738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39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D1FF-BC21-4742-944C-C2233EF9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Analysis of spending Behaviour</a:t>
            </a:r>
            <a:endParaRPr lang="en-IN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A9BDB4-E759-23FD-6248-A8D8BFB71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916674"/>
              </p:ext>
            </p:extLst>
          </p:nvPr>
        </p:nvGraphicFramePr>
        <p:xfrm>
          <a:off x="2166257" y="1825623"/>
          <a:ext cx="8153402" cy="308383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076701">
                  <a:extLst>
                    <a:ext uri="{9D8B030D-6E8A-4147-A177-3AD203B41FA5}">
                      <a16:colId xmlns:a16="http://schemas.microsoft.com/office/drawing/2014/main" val="2860429311"/>
                    </a:ext>
                  </a:extLst>
                </a:gridCol>
                <a:gridCol w="4076701">
                  <a:extLst>
                    <a:ext uri="{9D8B030D-6E8A-4147-A177-3AD203B41FA5}">
                      <a16:colId xmlns:a16="http://schemas.microsoft.com/office/drawing/2014/main" val="3344844577"/>
                    </a:ext>
                  </a:extLst>
                </a:gridCol>
              </a:tblGrid>
              <a:tr h="7964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IN" sz="3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Number of Customers</a:t>
                      </a:r>
                      <a:endParaRPr lang="en-IN" sz="3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69097"/>
                  </a:ext>
                </a:extLst>
              </a:tr>
              <a:tr h="7624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 Spenders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0226928"/>
                  </a:ext>
                </a:extLst>
              </a:tr>
              <a:tr h="7624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Low Spenders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569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09352827"/>
                  </a:ext>
                </a:extLst>
              </a:tr>
              <a:tr h="7624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 Spenders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371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5178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661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34DE057-0AEB-81B0-10C0-95F70D5E85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227431"/>
              </p:ext>
            </p:extLst>
          </p:nvPr>
        </p:nvGraphicFramePr>
        <p:xfrm>
          <a:off x="859971" y="326571"/>
          <a:ext cx="10308772" cy="6226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915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1FAC-6B0E-9F9E-E514-97676F00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4.Finding Anomalies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06B5F-B545-6E5A-FC48-C99D7841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table avg_sales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round(avg(Quantity),1) as avg_sales_On_this_product_line,Product_line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walmartsales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 Product_line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Product_line;</a:t>
            </a:r>
          </a:p>
          <a:p>
            <a:pPr marL="0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*  from walmartsales w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inner join avg_sales a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a.Product_line = w.product_line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abs(quantity - avg_sales_On_this_product_line) &gt; 0.75 * avg_sales_On_this_product_line;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24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3398-272D-DD26-BADB-95CE42C8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961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Finding Anomalies(sample output)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7BA12D-5DEA-0541-40B9-A1DF90A33A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504951"/>
              </p:ext>
            </p:extLst>
          </p:nvPr>
        </p:nvGraphicFramePr>
        <p:xfrm>
          <a:off x="838200" y="1382486"/>
          <a:ext cx="10515600" cy="49965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0037829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2971885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732574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715954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5211070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26529444"/>
                    </a:ext>
                  </a:extLst>
                </a:gridCol>
              </a:tblGrid>
              <a:tr h="4536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>
                          <a:solidFill>
                            <a:srgbClr val="000000"/>
                          </a:solidFill>
                          <a:effectLst/>
                        </a:rPr>
                        <a:t>customer_id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>
                          <a:solidFill>
                            <a:srgbClr val="000000"/>
                          </a:solidFill>
                          <a:effectLst/>
                        </a:rPr>
                        <a:t>branch</a:t>
                      </a:r>
                      <a:endParaRPr lang="en-IN" sz="2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>
                          <a:solidFill>
                            <a:srgbClr val="000000"/>
                          </a:solidFill>
                          <a:effectLst/>
                        </a:rPr>
                        <a:t>city</a:t>
                      </a:r>
                      <a:endParaRPr lang="en-IN" sz="2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>
                          <a:solidFill>
                            <a:srgbClr val="000000"/>
                          </a:solidFill>
                          <a:effectLst/>
                        </a:rPr>
                        <a:t>quantity</a:t>
                      </a:r>
                      <a:endParaRPr lang="en-IN" sz="2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avg_sales</a:t>
                      </a:r>
                      <a:endParaRPr lang="en-GB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datee</a:t>
                      </a:r>
                      <a:endParaRPr lang="en-IN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9405630"/>
                  </a:ext>
                </a:extLst>
              </a:tr>
              <a:tr h="2839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Naypyitaw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24-02-2019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6362257"/>
                  </a:ext>
                </a:extLst>
              </a:tr>
              <a:tr h="2839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Yangon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07-02-2019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6601899"/>
                  </a:ext>
                </a:extLst>
              </a:tr>
              <a:tr h="2839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Yangon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29-03-2019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5890952"/>
                  </a:ext>
                </a:extLst>
              </a:tr>
              <a:tr h="2839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Mandalay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08-02-2019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509922"/>
                  </a:ext>
                </a:extLst>
              </a:tr>
              <a:tr h="2839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Naypyitaw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07-01-2019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6541253"/>
                  </a:ext>
                </a:extLst>
              </a:tr>
              <a:tr h="2839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Mandalay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17-01-2019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1319950"/>
                  </a:ext>
                </a:extLst>
              </a:tr>
              <a:tr h="2839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Naypyitaw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19-03-2019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0216730"/>
                  </a:ext>
                </a:extLst>
              </a:tr>
              <a:tr h="2839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Naypyitaw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25-01-2019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3789184"/>
                  </a:ext>
                </a:extLst>
              </a:tr>
              <a:tr h="2839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Yangon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20-01-2019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12308779"/>
                  </a:ext>
                </a:extLst>
              </a:tr>
              <a:tr h="2839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Yangon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06-03-2019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9786245"/>
                  </a:ext>
                </a:extLst>
              </a:tr>
              <a:tr h="2839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Yangon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13-03-2019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5782435"/>
                  </a:ext>
                </a:extLst>
              </a:tr>
              <a:tr h="2839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Yangon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24-01-2019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8847591"/>
                  </a:ext>
                </a:extLst>
              </a:tr>
              <a:tr h="2839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Yangon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02-02-2019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080880"/>
                  </a:ext>
                </a:extLst>
              </a:tr>
              <a:tr h="2839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Naypyitaw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06-01-2019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7692725"/>
                  </a:ext>
                </a:extLst>
              </a:tr>
              <a:tr h="2839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Naypyitaw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11-02-2019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9798501"/>
                  </a:ext>
                </a:extLst>
              </a:tr>
              <a:tr h="2839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Naypyitaw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13-01-2019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1882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27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8D55-256B-E97A-37F3-9C529367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5.Popular Payment Method by City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6305-0EA4-09E0-0771-6E549EAD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create view city_wis_payment_method as                                           select city,payment,count(payment) as total_transactions                      from walmartsales                                                                                           group by city,payment                                                                                      order by city,total_transactions desc</a:t>
            </a:r>
          </a:p>
          <a:p>
            <a:pPr marL="0" indent="0">
              <a:buNone/>
            </a:pPr>
            <a:r>
              <a:rPr lang="en-GB" dirty="0"/>
              <a:t>select * from city_wis_payment_methodwhere total_transactions in (select max(total_transactions) from city_wis_payment_method   group by city )                                                                                                   order by total_transactions desc;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17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7720-878F-2349-32EE-AAFCED00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65126"/>
            <a:ext cx="10101944" cy="886732"/>
          </a:xfrm>
        </p:spPr>
        <p:txBody>
          <a:bodyPr/>
          <a:lstStyle/>
          <a:p>
            <a:pPr algn="ctr"/>
            <a:r>
              <a:rPr lang="en-GB" b="1" dirty="0"/>
              <a:t>Overview Of Data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DCCCC3-B041-856A-3792-379B066FF1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46754"/>
              </p:ext>
            </p:extLst>
          </p:nvPr>
        </p:nvGraphicFramePr>
        <p:xfrm>
          <a:off x="947057" y="1349829"/>
          <a:ext cx="10254343" cy="514492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116534">
                  <a:extLst>
                    <a:ext uri="{9D8B030D-6E8A-4147-A177-3AD203B41FA5}">
                      <a16:colId xmlns:a16="http://schemas.microsoft.com/office/drawing/2014/main" val="3196536107"/>
                    </a:ext>
                  </a:extLst>
                </a:gridCol>
                <a:gridCol w="5137809">
                  <a:extLst>
                    <a:ext uri="{9D8B030D-6E8A-4147-A177-3AD203B41FA5}">
                      <a16:colId xmlns:a16="http://schemas.microsoft.com/office/drawing/2014/main" val="1965736805"/>
                    </a:ext>
                  </a:extLst>
                </a:gridCol>
              </a:tblGrid>
              <a:tr h="485798">
                <a:tc>
                  <a:txBody>
                    <a:bodyPr/>
                    <a:lstStyle/>
                    <a:p>
                      <a:r>
                        <a:rPr lang="en-GB" sz="2600" b="1" i="1" dirty="0"/>
                        <a:t>Total Revenue Generated</a:t>
                      </a:r>
                      <a:endParaRPr lang="en-IN" sz="2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b="0" i="0" dirty="0">
                          <a:effectLst/>
                        </a:rPr>
                        <a:t>322,967</a:t>
                      </a:r>
                      <a:endParaRPr lang="en-IN" sz="26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04926"/>
                  </a:ext>
                </a:extLst>
              </a:tr>
              <a:tr h="665321">
                <a:tc>
                  <a:txBody>
                    <a:bodyPr/>
                    <a:lstStyle/>
                    <a:p>
                      <a:r>
                        <a:rPr lang="en-GB" sz="2600" b="1" i="1" dirty="0"/>
                        <a:t>Total Units Sold</a:t>
                      </a:r>
                      <a:endParaRPr lang="en-IN" sz="2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b="0" i="0" dirty="0">
                          <a:effectLst/>
                        </a:rPr>
                        <a:t>5510</a:t>
                      </a:r>
                      <a:endParaRPr lang="en-IN" sz="26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73398"/>
                  </a:ext>
                </a:extLst>
              </a:tr>
              <a:tr h="665321">
                <a:tc>
                  <a:txBody>
                    <a:bodyPr/>
                    <a:lstStyle/>
                    <a:p>
                      <a:r>
                        <a:rPr lang="en-GB" sz="2600" b="1" i="1" dirty="0"/>
                        <a:t>Types of Product line available</a:t>
                      </a:r>
                      <a:endParaRPr lang="en-IN" sz="2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b="0" i="0" dirty="0">
                          <a:effectLst/>
                        </a:rPr>
                        <a:t>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83564"/>
                  </a:ext>
                </a:extLst>
              </a:tr>
              <a:tr h="665321">
                <a:tc>
                  <a:txBody>
                    <a:bodyPr/>
                    <a:lstStyle/>
                    <a:p>
                      <a:r>
                        <a:rPr lang="en-GB" sz="2600" b="1" i="1" dirty="0"/>
                        <a:t>Cities </a:t>
                      </a:r>
                      <a:endParaRPr lang="en-IN" sz="2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b="0" i="0" dirty="0">
                          <a:effectLst/>
                        </a:rPr>
                        <a:t>3(</a:t>
                      </a:r>
                      <a:r>
                        <a:rPr lang="en-IN" sz="2600" b="0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Mandalay, Naypyitaw, Yangon)</a:t>
                      </a:r>
                      <a:endParaRPr lang="en-GB" sz="26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03466"/>
                  </a:ext>
                </a:extLst>
              </a:tr>
              <a:tr h="665321">
                <a:tc>
                  <a:txBody>
                    <a:bodyPr/>
                    <a:lstStyle/>
                    <a:p>
                      <a:r>
                        <a:rPr lang="en-GB" sz="2600" b="1" i="1" dirty="0"/>
                        <a:t>Total Branches</a:t>
                      </a:r>
                      <a:endParaRPr lang="en-IN" sz="2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b="0" i="0" dirty="0">
                          <a:effectLst/>
                        </a:rPr>
                        <a:t>3 (A,B,C)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90952"/>
                  </a:ext>
                </a:extLst>
              </a:tr>
              <a:tr h="665321">
                <a:tc>
                  <a:txBody>
                    <a:bodyPr/>
                    <a:lstStyle/>
                    <a:p>
                      <a:r>
                        <a:rPr lang="en-GB" sz="2600" b="1" i="1" dirty="0"/>
                        <a:t>Toal Customer Types</a:t>
                      </a:r>
                      <a:endParaRPr lang="en-IN" sz="2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b="0" i="0" dirty="0">
                          <a:effectLst/>
                        </a:rPr>
                        <a:t>2 (Normal , Member)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177677"/>
                  </a:ext>
                </a:extLst>
              </a:tr>
              <a:tr h="665321">
                <a:tc>
                  <a:txBody>
                    <a:bodyPr/>
                    <a:lstStyle/>
                    <a:p>
                      <a:r>
                        <a:rPr lang="en-GB" sz="2600" b="1" i="1" dirty="0"/>
                        <a:t>Payment Methods Available</a:t>
                      </a:r>
                      <a:endParaRPr lang="en-IN" sz="2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b="0" i="0" dirty="0">
                          <a:effectLst/>
                        </a:rPr>
                        <a:t>3(Cash, Ewallet, Credit Cards)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118403"/>
                  </a:ext>
                </a:extLst>
              </a:tr>
              <a:tr h="665321">
                <a:tc>
                  <a:txBody>
                    <a:bodyPr/>
                    <a:lstStyle/>
                    <a:p>
                      <a:r>
                        <a:rPr lang="en-GB" sz="2600" b="1" i="1" dirty="0"/>
                        <a:t>Total Transactions</a:t>
                      </a:r>
                      <a:endParaRPr lang="en-IN" sz="2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b="0" i="0" dirty="0">
                          <a:effectLst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270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529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5687-AD63-819A-06D0-F51018E5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Popular Payment Method by City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4DCB2CA-730C-C404-31F5-6FCE646801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21010"/>
              </p:ext>
            </p:extLst>
          </p:nvPr>
        </p:nvGraphicFramePr>
        <p:xfrm>
          <a:off x="1153886" y="1803854"/>
          <a:ext cx="9960428" cy="40259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01623">
                  <a:extLst>
                    <a:ext uri="{9D8B030D-6E8A-4147-A177-3AD203B41FA5}">
                      <a16:colId xmlns:a16="http://schemas.microsoft.com/office/drawing/2014/main" val="1438036379"/>
                    </a:ext>
                  </a:extLst>
                </a:gridCol>
                <a:gridCol w="3039846">
                  <a:extLst>
                    <a:ext uri="{9D8B030D-6E8A-4147-A177-3AD203B41FA5}">
                      <a16:colId xmlns:a16="http://schemas.microsoft.com/office/drawing/2014/main" val="1692954474"/>
                    </a:ext>
                  </a:extLst>
                </a:gridCol>
                <a:gridCol w="3618959">
                  <a:extLst>
                    <a:ext uri="{9D8B030D-6E8A-4147-A177-3AD203B41FA5}">
                      <a16:colId xmlns:a16="http://schemas.microsoft.com/office/drawing/2014/main" val="3339809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3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city</a:t>
                      </a:r>
                      <a:endParaRPr lang="en-IN" sz="3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payment</a:t>
                      </a:r>
                      <a:endParaRPr lang="en-IN" sz="3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5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total_transactions</a:t>
                      </a:r>
                      <a:endParaRPr lang="en-IN" sz="3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87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Mandalay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Ewallet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113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56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>
                          <a:solidFill>
                            <a:srgbClr val="000000"/>
                          </a:solidFill>
                          <a:effectLst/>
                        </a:rPr>
                        <a:t>Mandalay</a:t>
                      </a:r>
                      <a:endParaRPr lang="en-IN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Cash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110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717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>
                          <a:solidFill>
                            <a:srgbClr val="000000"/>
                          </a:solidFill>
                          <a:effectLst/>
                        </a:rPr>
                        <a:t>Mandalay</a:t>
                      </a:r>
                      <a:endParaRPr lang="en-IN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>
                          <a:solidFill>
                            <a:srgbClr val="000000"/>
                          </a:solidFill>
                          <a:effectLst/>
                        </a:rPr>
                        <a:t>Credit card</a:t>
                      </a:r>
                      <a:endParaRPr lang="en-IN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109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1409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Naypyitaw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>
                          <a:solidFill>
                            <a:srgbClr val="000000"/>
                          </a:solidFill>
                          <a:effectLst/>
                        </a:rPr>
                        <a:t>Cash</a:t>
                      </a:r>
                      <a:endParaRPr lang="en-IN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124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6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>
                          <a:solidFill>
                            <a:srgbClr val="000000"/>
                          </a:solidFill>
                          <a:effectLst/>
                        </a:rPr>
                        <a:t>Naypyitaw</a:t>
                      </a:r>
                      <a:endParaRPr lang="en-IN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Ewallet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>
                          <a:solidFill>
                            <a:srgbClr val="000000"/>
                          </a:solidFill>
                          <a:effectLst/>
                        </a:rPr>
                        <a:t>106</a:t>
                      </a:r>
                      <a:endParaRPr lang="en-IN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90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>
                          <a:solidFill>
                            <a:srgbClr val="000000"/>
                          </a:solidFill>
                          <a:effectLst/>
                        </a:rPr>
                        <a:t>Naypyitaw</a:t>
                      </a:r>
                      <a:endParaRPr lang="en-IN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>
                          <a:solidFill>
                            <a:srgbClr val="000000"/>
                          </a:solidFill>
                          <a:effectLst/>
                        </a:rPr>
                        <a:t>Credit card</a:t>
                      </a:r>
                      <a:endParaRPr lang="en-IN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>
                          <a:solidFill>
                            <a:srgbClr val="000000"/>
                          </a:solidFill>
                          <a:effectLst/>
                        </a:rPr>
                        <a:t>98</a:t>
                      </a:r>
                      <a:endParaRPr lang="en-IN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849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Yangon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Ewallet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126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2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>
                          <a:solidFill>
                            <a:srgbClr val="000000"/>
                          </a:solidFill>
                          <a:effectLst/>
                        </a:rPr>
                        <a:t>Yangon</a:t>
                      </a:r>
                      <a:endParaRPr lang="en-IN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>
                          <a:solidFill>
                            <a:srgbClr val="000000"/>
                          </a:solidFill>
                          <a:effectLst/>
                        </a:rPr>
                        <a:t>Cash</a:t>
                      </a:r>
                      <a:endParaRPr lang="en-IN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>
                          <a:solidFill>
                            <a:srgbClr val="000000"/>
                          </a:solidFill>
                          <a:effectLst/>
                        </a:rPr>
                        <a:t>110</a:t>
                      </a:r>
                      <a:endParaRPr lang="en-IN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9314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>
                          <a:solidFill>
                            <a:srgbClr val="000000"/>
                          </a:solidFill>
                          <a:effectLst/>
                        </a:rPr>
                        <a:t>Yangon</a:t>
                      </a:r>
                      <a:endParaRPr lang="en-IN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>
                          <a:solidFill>
                            <a:srgbClr val="000000"/>
                          </a:solidFill>
                          <a:effectLst/>
                        </a:rPr>
                        <a:t>Credit card</a:t>
                      </a:r>
                      <a:endParaRPr lang="en-IN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3540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511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CF2F-6CE3-A262-21A1-CAA171F4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Top Payment method In Each City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AC6AEE-543C-F0DD-BD3A-5961A1010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685270"/>
              </p:ext>
            </p:extLst>
          </p:nvPr>
        </p:nvGraphicFramePr>
        <p:xfrm>
          <a:off x="1186543" y="2075996"/>
          <a:ext cx="9710058" cy="311649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236686">
                  <a:extLst>
                    <a:ext uri="{9D8B030D-6E8A-4147-A177-3AD203B41FA5}">
                      <a16:colId xmlns:a16="http://schemas.microsoft.com/office/drawing/2014/main" val="1053039105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3675227323"/>
                    </a:ext>
                  </a:extLst>
                </a:gridCol>
                <a:gridCol w="3831772">
                  <a:extLst>
                    <a:ext uri="{9D8B030D-6E8A-4147-A177-3AD203B41FA5}">
                      <a16:colId xmlns:a16="http://schemas.microsoft.com/office/drawing/2014/main" val="4068424171"/>
                    </a:ext>
                  </a:extLst>
                </a:gridCol>
              </a:tblGrid>
              <a:tr h="871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3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city</a:t>
                      </a:r>
                      <a:endParaRPr lang="en-IN" sz="3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payment</a:t>
                      </a:r>
                      <a:endParaRPr lang="en-IN" sz="3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5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total_transactions</a:t>
                      </a:r>
                      <a:endParaRPr lang="en-IN" sz="3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706032"/>
                  </a:ext>
                </a:extLst>
              </a:tr>
              <a:tr h="7483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Yangon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Ewallet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126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7609298"/>
                  </a:ext>
                </a:extLst>
              </a:tr>
              <a:tr h="7483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Naypyitaw</a:t>
                      </a:r>
                      <a:endParaRPr lang="en-IN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Cash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1843028"/>
                  </a:ext>
                </a:extLst>
              </a:tr>
              <a:tr h="7483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0" u="none" strike="noStrike">
                          <a:solidFill>
                            <a:srgbClr val="000000"/>
                          </a:solidFill>
                          <a:effectLst/>
                        </a:rPr>
                        <a:t>Mandalay</a:t>
                      </a:r>
                      <a:endParaRPr lang="en-IN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Ewallet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113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8436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778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4B29-513C-9C6B-646A-258B04A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ysClr val="windowText" lastClr="000000"/>
                </a:solidFill>
              </a:rPr>
              <a:t>Payment Method By City</a:t>
            </a:r>
            <a:br>
              <a:rPr lang="en-US" sz="4400" b="1" dirty="0">
                <a:solidFill>
                  <a:sysClr val="windowText" lastClr="000000"/>
                </a:solidFill>
              </a:rPr>
            </a:br>
            <a:endParaRPr lang="en-IN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D1BA581-6498-539D-5325-860F1E2C1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881812"/>
              </p:ext>
            </p:extLst>
          </p:nvPr>
        </p:nvGraphicFramePr>
        <p:xfrm>
          <a:off x="653143" y="1306286"/>
          <a:ext cx="10804071" cy="5312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960EC6-8BAA-AB71-57FD-A39ADA4C4B02}"/>
              </a:ext>
            </a:extLst>
          </p:cNvPr>
          <p:cNvCxnSpPr>
            <a:cxnSpLocks/>
          </p:cNvCxnSpPr>
          <p:nvPr/>
        </p:nvCxnSpPr>
        <p:spPr>
          <a:xfrm flipH="1" flipV="1">
            <a:off x="7990114" y="1306286"/>
            <a:ext cx="87086" cy="5225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216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3E2D-B412-3FCA-008B-ADA2E3AD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6.Monthly Sales Distribution by Gender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8C6B-EEA3-209F-8E69-4DB88BD81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alter table walmartsales                                                                                            add Datee date;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                                                                                    update walmartsales                                                                                                     set datee = STR_TO_DATE(date_, '%d-%m-%Y’); </a:t>
            </a:r>
          </a:p>
          <a:p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gender,round(sum(total)) as total_revenue,sum(quantity) as total_units , month(datee) as mnth,count(distinct datee) as No_of_day   from walmartsales                                                                                                  group by gender,mnth                                                                                                  order by  mnth asc;</a:t>
            </a:r>
          </a:p>
        </p:txBody>
      </p:sp>
    </p:spTree>
    <p:extLst>
      <p:ext uri="{BB962C8B-B14F-4D97-AF65-F5344CB8AC3E}">
        <p14:creationId xmlns:p14="http://schemas.microsoft.com/office/powerpoint/2010/main" val="3595276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26CA-6972-74F4-5493-3C2CB979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Monthly Sales Distribution by Gender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A47369-1985-B079-F2C1-4788900DC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0348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40811288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855110986"/>
                    </a:ext>
                  </a:extLst>
                </a:gridCol>
                <a:gridCol w="1965958">
                  <a:extLst>
                    <a:ext uri="{9D8B030D-6E8A-4147-A177-3AD203B41FA5}">
                      <a16:colId xmlns:a16="http://schemas.microsoft.com/office/drawing/2014/main" val="3003068922"/>
                    </a:ext>
                  </a:extLst>
                </a:gridCol>
                <a:gridCol w="2103123">
                  <a:extLst>
                    <a:ext uri="{9D8B030D-6E8A-4147-A177-3AD203B41FA5}">
                      <a16:colId xmlns:a16="http://schemas.microsoft.com/office/drawing/2014/main" val="1972968482"/>
                    </a:ext>
                  </a:extLst>
                </a:gridCol>
                <a:gridCol w="2103123">
                  <a:extLst>
                    <a:ext uri="{9D8B030D-6E8A-4147-A177-3AD203B41FA5}">
                      <a16:colId xmlns:a16="http://schemas.microsoft.com/office/drawing/2014/main" val="1561924971"/>
                    </a:ext>
                  </a:extLst>
                </a:gridCol>
              </a:tblGrid>
              <a:tr h="6449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3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gender</a:t>
                      </a:r>
                      <a:endParaRPr lang="en-IN" sz="3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total_revenue</a:t>
                      </a:r>
                      <a:endParaRPr lang="en-IN" sz="3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total_units</a:t>
                      </a:r>
                      <a:endParaRPr lang="en-IN" sz="3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mnth</a:t>
                      </a:r>
                      <a:endParaRPr lang="en-IN" sz="3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No_of_days</a:t>
                      </a:r>
                      <a:endParaRPr lang="en-IN" sz="3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023916"/>
                  </a:ext>
                </a:extLst>
              </a:tr>
              <a:tr h="5389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>
                          <a:solidFill>
                            <a:srgbClr val="000000"/>
                          </a:solidFill>
                          <a:effectLst/>
                        </a:rPr>
                        <a:t>59139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>
                          <a:solidFill>
                            <a:srgbClr val="000000"/>
                          </a:solidFill>
                          <a:effectLst/>
                        </a:rPr>
                        <a:t>1019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12679"/>
                  </a:ext>
                </a:extLst>
              </a:tr>
              <a:tr h="5389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57153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946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1039977"/>
                  </a:ext>
                </a:extLst>
              </a:tr>
              <a:tr h="5389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>
                          <a:solidFill>
                            <a:srgbClr val="000000"/>
                          </a:solidFill>
                          <a:effectLst/>
                        </a:rPr>
                        <a:t>56336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951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041397"/>
                  </a:ext>
                </a:extLst>
              </a:tr>
              <a:tr h="5389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>
                          <a:solidFill>
                            <a:srgbClr val="000000"/>
                          </a:solidFill>
                          <a:effectLst/>
                        </a:rPr>
                        <a:t>40884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>
                          <a:solidFill>
                            <a:srgbClr val="000000"/>
                          </a:solidFill>
                          <a:effectLst/>
                        </a:rPr>
                        <a:t>703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5439755"/>
                  </a:ext>
                </a:extLst>
              </a:tr>
              <a:tr h="5389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>
                          <a:solidFill>
                            <a:srgbClr val="000000"/>
                          </a:solidFill>
                          <a:effectLst/>
                        </a:rPr>
                        <a:t>52408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>
                          <a:solidFill>
                            <a:srgbClr val="000000"/>
                          </a:solidFill>
                          <a:effectLst/>
                        </a:rPr>
                        <a:t>899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5750249"/>
                  </a:ext>
                </a:extLst>
              </a:tr>
              <a:tr h="5389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>
                          <a:solidFill>
                            <a:srgbClr val="000000"/>
                          </a:solidFill>
                          <a:effectLst/>
                        </a:rPr>
                        <a:t>57047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>
                          <a:solidFill>
                            <a:srgbClr val="000000"/>
                          </a:solidFill>
                          <a:effectLst/>
                        </a:rPr>
                        <a:t>992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80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690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5EFE-2F6D-93F3-5215-1DB127AA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Monthly Sales Distribution by Gender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6EB85C-B0D4-9578-0A9B-00183EF2C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268756"/>
              </p:ext>
            </p:extLst>
          </p:nvPr>
        </p:nvGraphicFramePr>
        <p:xfrm>
          <a:off x="1371600" y="1589314"/>
          <a:ext cx="9982200" cy="4637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5824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5F91-E0A0-DA6C-8BAE-B234CFAB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Overall Sales Distribution By Gender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849DE3-7485-128E-A51E-7D423EC70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051582"/>
              </p:ext>
            </p:extLst>
          </p:nvPr>
        </p:nvGraphicFramePr>
        <p:xfrm>
          <a:off x="2541814" y="1690688"/>
          <a:ext cx="7108372" cy="4631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9579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C035-E033-3854-A962-28BBE24C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7.Best Product Lines by Customer Type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4FB1-D4C7-AC85-E721-D6BCDDFB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Customer_type,round(sum(total)) as total_revenue,sum(Quantity) as total_sales,Product_line,    dense_rank() over(partition by customer_type order by sum(total) desc)  as rank_                                                                                              from walmartsales                                                                                          group by Customer_type,Product_line                                                       order by Customer_type,rank_,Product_line,total_revenue desc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802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3CEC-C33A-4444-0634-995C15E5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Best Product Lines by Customer Type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75BEEB-E399-CB3C-5A71-C9D07578A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304030"/>
              </p:ext>
            </p:extLst>
          </p:nvPr>
        </p:nvGraphicFramePr>
        <p:xfrm>
          <a:off x="838200" y="1458685"/>
          <a:ext cx="10602685" cy="530645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20537">
                  <a:extLst>
                    <a:ext uri="{9D8B030D-6E8A-4147-A177-3AD203B41FA5}">
                      <a16:colId xmlns:a16="http://schemas.microsoft.com/office/drawing/2014/main" val="2030949105"/>
                    </a:ext>
                  </a:extLst>
                </a:gridCol>
                <a:gridCol w="2120537">
                  <a:extLst>
                    <a:ext uri="{9D8B030D-6E8A-4147-A177-3AD203B41FA5}">
                      <a16:colId xmlns:a16="http://schemas.microsoft.com/office/drawing/2014/main" val="3266754301"/>
                    </a:ext>
                  </a:extLst>
                </a:gridCol>
                <a:gridCol w="2120537">
                  <a:extLst>
                    <a:ext uri="{9D8B030D-6E8A-4147-A177-3AD203B41FA5}">
                      <a16:colId xmlns:a16="http://schemas.microsoft.com/office/drawing/2014/main" val="2045438787"/>
                    </a:ext>
                  </a:extLst>
                </a:gridCol>
                <a:gridCol w="2553789">
                  <a:extLst>
                    <a:ext uri="{9D8B030D-6E8A-4147-A177-3AD203B41FA5}">
                      <a16:colId xmlns:a16="http://schemas.microsoft.com/office/drawing/2014/main" val="1080373071"/>
                    </a:ext>
                  </a:extLst>
                </a:gridCol>
                <a:gridCol w="1687285">
                  <a:extLst>
                    <a:ext uri="{9D8B030D-6E8A-4147-A177-3AD203B41FA5}">
                      <a16:colId xmlns:a16="http://schemas.microsoft.com/office/drawing/2014/main" val="2238112007"/>
                    </a:ext>
                  </a:extLst>
                </a:gridCol>
              </a:tblGrid>
              <a:tr h="5295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Customer_type</a:t>
                      </a:r>
                      <a:endParaRPr lang="en-IN" sz="2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>
                          <a:solidFill>
                            <a:schemeClr val="bg1"/>
                          </a:solidFill>
                          <a:effectLst/>
                        </a:rPr>
                        <a:t>total_revenue</a:t>
                      </a:r>
                      <a:endParaRPr lang="en-IN" sz="25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>
                          <a:solidFill>
                            <a:schemeClr val="bg1"/>
                          </a:solidFill>
                          <a:effectLst/>
                        </a:rPr>
                        <a:t>total_sales</a:t>
                      </a:r>
                      <a:endParaRPr lang="en-IN" sz="25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>
                          <a:solidFill>
                            <a:schemeClr val="bg1"/>
                          </a:solidFill>
                          <a:effectLst/>
                        </a:rPr>
                        <a:t>Product_line</a:t>
                      </a:r>
                      <a:endParaRPr lang="en-IN" sz="25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rank_</a:t>
                      </a:r>
                      <a:endParaRPr lang="en-IN" sz="2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719486"/>
                  </a:ext>
                </a:extLst>
              </a:tr>
              <a:tr h="3671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Member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31358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506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Food and beverages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583719"/>
                  </a:ext>
                </a:extLst>
              </a:tr>
              <a:tr h="3671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Member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28234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Sports and travel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5787835"/>
                  </a:ext>
                </a:extLst>
              </a:tr>
              <a:tr h="3671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Member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27978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Home and lifestyle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88228203"/>
                  </a:ext>
                </a:extLst>
              </a:tr>
              <a:tr h="3671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Member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26324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439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Fashion accessories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6269233"/>
                  </a:ext>
                </a:extLst>
              </a:tr>
              <a:tr h="3671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Member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25831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Health and beauty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9174211"/>
                  </a:ext>
                </a:extLst>
              </a:tr>
              <a:tr h="3671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Member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24498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429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Electronic accessories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8617687"/>
                  </a:ext>
                </a:extLst>
              </a:tr>
              <a:tr h="3671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1" u="none" strike="noStrike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1" u="none" strike="noStrike">
                          <a:solidFill>
                            <a:srgbClr val="000000"/>
                          </a:solidFill>
                          <a:effectLst/>
                        </a:rPr>
                        <a:t>29839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1" u="none" strike="noStrike">
                          <a:solidFill>
                            <a:srgbClr val="000000"/>
                          </a:solidFill>
                          <a:effectLst/>
                        </a:rPr>
                        <a:t>542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Electronic accessories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495898"/>
                  </a:ext>
                </a:extLst>
              </a:tr>
              <a:tr h="3671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27982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463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Fashion accessories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8504718"/>
                  </a:ext>
                </a:extLst>
              </a:tr>
              <a:tr h="3671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26889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427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Sports and travel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19923896"/>
                  </a:ext>
                </a:extLst>
              </a:tr>
              <a:tr h="3671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25884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421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Home and lifestyle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6687810"/>
                  </a:ext>
                </a:extLst>
              </a:tr>
              <a:tr h="3671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24787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446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Food and beverages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0563254"/>
                  </a:ext>
                </a:extLst>
              </a:tr>
              <a:tr h="3671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23363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426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Health and beauty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5301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252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85EF-AC82-5A34-0128-3681F48F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Member vs Normal By Product Line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DFE947-D86B-6F1B-1AC2-AFE7B79CE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182056"/>
              </p:ext>
            </p:extLst>
          </p:nvPr>
        </p:nvGraphicFramePr>
        <p:xfrm>
          <a:off x="838200" y="1426030"/>
          <a:ext cx="10744200" cy="4974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35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0971-8F25-9B10-D36A-9CC1B717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Monthly Wise Breakdown of Whole Data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1B2ABA-8C0F-C48F-2644-0785F6DAF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339052"/>
              </p:ext>
            </p:extLst>
          </p:nvPr>
        </p:nvGraphicFramePr>
        <p:xfrm>
          <a:off x="1066800" y="1825624"/>
          <a:ext cx="10287000" cy="3408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23819629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336543464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3918344214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50122485"/>
                    </a:ext>
                  </a:extLst>
                </a:gridCol>
              </a:tblGrid>
              <a:tr h="800894">
                <a:tc>
                  <a:txBody>
                    <a:bodyPr/>
                    <a:lstStyle/>
                    <a:p>
                      <a:pPr algn="ctr"/>
                      <a:r>
                        <a:rPr lang="en-GB" sz="3000" dirty="0"/>
                        <a:t>Month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000" dirty="0"/>
                        <a:t>Units Sold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000" dirty="0"/>
                        <a:t>Revenue Generated</a:t>
                      </a:r>
                      <a:endParaRPr lang="en-IN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000" dirty="0"/>
                        <a:t>Number of Transactions</a:t>
                      </a:r>
                      <a:endParaRPr lang="en-IN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739537"/>
                  </a:ext>
                </a:extLst>
              </a:tr>
              <a:tr h="800894">
                <a:tc>
                  <a:txBody>
                    <a:bodyPr/>
                    <a:lstStyle/>
                    <a:p>
                      <a:pPr algn="ctr"/>
                      <a:r>
                        <a:rPr lang="en-IN" sz="3000" b="1" dirty="0"/>
                        <a:t>January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b="1" dirty="0"/>
                        <a:t>1965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b="1" dirty="0"/>
                        <a:t>116292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b="1" dirty="0"/>
                        <a:t>352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013924"/>
                  </a:ext>
                </a:extLst>
              </a:tr>
              <a:tr h="800894">
                <a:tc>
                  <a:txBody>
                    <a:bodyPr/>
                    <a:lstStyle/>
                    <a:p>
                      <a:pPr algn="ctr"/>
                      <a:r>
                        <a:rPr lang="en-IN" sz="2600"/>
                        <a:t>February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/>
                        <a:t>1654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dirty="0"/>
                        <a:t>97219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dirty="0"/>
                        <a:t>303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614687"/>
                  </a:ext>
                </a:extLst>
              </a:tr>
              <a:tr h="800894">
                <a:tc>
                  <a:txBody>
                    <a:bodyPr/>
                    <a:lstStyle/>
                    <a:p>
                      <a:pPr algn="ctr"/>
                      <a:r>
                        <a:rPr lang="en-IN" sz="2600" dirty="0"/>
                        <a:t>March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dirty="0"/>
                        <a:t>1891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dirty="0"/>
                        <a:t>109456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dirty="0"/>
                        <a:t>345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847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079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635A-BAD9-BD4E-12FA-A3A4950C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8.Identifying Repeat Customers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C871-1E78-86C5-FDA6-C7669AED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Customer_ID,count( Customer_ID) as num_of_transaction,round(sum(total)) as purchase_value,Branch  from walmartsales                                                                                             where datee between '2019-03-01' and '2019-03-30’                              group by Customer_ID,Branch                                                                                order by branch,num_of_transaction desc;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20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9240-BCFA-0745-BC22-0F89944A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Identifying Repeat Customers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C69865-9B8D-A588-A63B-CF29C55EE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4425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391928423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134245334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829662252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048354054"/>
                    </a:ext>
                  </a:extLst>
                </a:gridCol>
              </a:tblGrid>
              <a:tr h="667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Customer_ID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num_of_transaction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purchase_value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691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797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848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4112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753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360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514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447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87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9343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32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932B-244A-3647-DE1D-7E4EEE49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9. Top 5 Customers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90F9B-5EC0-4C64-9329-645BF673D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select Customer_ID,round(sum(total)) as total_revenue,sum(Quantity) as total_sales,branch                                                                                                      from walmartsales                                                                                        group by Customer_ID,City,branch                                                         order by total_revenue desc                                                                             limit 5;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87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14AE-2BEC-37FF-4847-68223BD5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Top 5 Customers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A1BE03A-445B-8AB9-7F66-8793DDCA7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1304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86742">
                  <a:extLst>
                    <a:ext uri="{9D8B030D-6E8A-4147-A177-3AD203B41FA5}">
                      <a16:colId xmlns:a16="http://schemas.microsoft.com/office/drawing/2014/main" val="898692592"/>
                    </a:ext>
                  </a:extLst>
                </a:gridCol>
                <a:gridCol w="2786742">
                  <a:extLst>
                    <a:ext uri="{9D8B030D-6E8A-4147-A177-3AD203B41FA5}">
                      <a16:colId xmlns:a16="http://schemas.microsoft.com/office/drawing/2014/main" val="1251087008"/>
                    </a:ext>
                  </a:extLst>
                </a:gridCol>
                <a:gridCol w="2313215">
                  <a:extLst>
                    <a:ext uri="{9D8B030D-6E8A-4147-A177-3AD203B41FA5}">
                      <a16:colId xmlns:a16="http://schemas.microsoft.com/office/drawing/2014/main" val="1294129935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797585747"/>
                    </a:ext>
                  </a:extLst>
                </a:gridCol>
              </a:tblGrid>
              <a:tr h="6119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3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Customer_ID</a:t>
                      </a:r>
                      <a:endParaRPr lang="en-IN" sz="3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total_revenue</a:t>
                      </a:r>
                      <a:endParaRPr lang="en-IN" sz="3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IN" sz="3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branch</a:t>
                      </a:r>
                      <a:endParaRPr lang="en-IN" sz="3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5388674"/>
                  </a:ext>
                </a:extLst>
              </a:tr>
              <a:tr h="6119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12788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Naypyitaw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6287681"/>
                  </a:ext>
                </a:extLst>
              </a:tr>
              <a:tr h="6119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11025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Yangon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3157991"/>
                  </a:ext>
                </a:extLst>
              </a:tr>
              <a:tr h="6119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10014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Mandalay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9605759"/>
                  </a:ext>
                </a:extLst>
              </a:tr>
              <a:tr h="6119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9890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Naypyitaw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7829862"/>
                  </a:ext>
                </a:extLst>
              </a:tr>
              <a:tr h="6119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9795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Yangon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4165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432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6AFF-0F95-2B7A-E06D-1FC20499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10.Analyzing Sales Trends by Day Of Week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AB4C-9A54-B43B-7642-EB3B3C816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alter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table walmartsales                                                                                                add column Day_of_week varchar(25); </a:t>
            </a:r>
          </a:p>
          <a:p>
            <a:pPr marL="0" indent="0">
              <a:buNone/>
            </a:pPr>
            <a:r>
              <a:rPr lang="en-GB" dirty="0"/>
              <a:t>update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walmartsales                                                                                                     set Day_of_week = dayname(datee); 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sum(quantity) as total_sales_of_day,day_of_week                      from walmartsales                                                                                                      group by day_of_week                                                                                               order by total_sales_of_day desc;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243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C7CD-CFBD-6ADA-ABA3-21B76662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Sales Trends by Day Of Week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CED5CE6-D025-0F8A-4EC8-9CCE09EB0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30780"/>
              </p:ext>
            </p:extLst>
          </p:nvPr>
        </p:nvGraphicFramePr>
        <p:xfrm>
          <a:off x="1371600" y="1690688"/>
          <a:ext cx="9220200" cy="42376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10100">
                  <a:extLst>
                    <a:ext uri="{9D8B030D-6E8A-4147-A177-3AD203B41FA5}">
                      <a16:colId xmlns:a16="http://schemas.microsoft.com/office/drawing/2014/main" val="3585753861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956444333"/>
                    </a:ext>
                  </a:extLst>
                </a:gridCol>
              </a:tblGrid>
              <a:tr h="6303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sales of day</a:t>
                      </a:r>
                      <a:endParaRPr lang="en-IN" sz="4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Day of week</a:t>
                      </a:r>
                      <a:endParaRPr lang="en-IN" sz="4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28531"/>
                  </a:ext>
                </a:extLst>
              </a:tr>
              <a:tr h="5484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3600" b="1" u="none" strike="noStrike">
                          <a:solidFill>
                            <a:srgbClr val="000000"/>
                          </a:solidFill>
                          <a:effectLst/>
                        </a:rPr>
                        <a:t>919</a:t>
                      </a:r>
                      <a:endParaRPr lang="en-IN" sz="3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Saturday</a:t>
                      </a:r>
                      <a:endParaRPr lang="en-IN" sz="3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249378"/>
                  </a:ext>
                </a:extLst>
              </a:tr>
              <a:tr h="5266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862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Tuesday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9522222"/>
                  </a:ext>
                </a:extLst>
              </a:tr>
              <a:tr h="5266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Wednesday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93881"/>
                  </a:ext>
                </a:extLst>
              </a:tr>
              <a:tr h="5266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700" b="0" u="none" strike="noStrike">
                          <a:solidFill>
                            <a:srgbClr val="000000"/>
                          </a:solidFill>
                          <a:effectLst/>
                        </a:rPr>
                        <a:t>778</a:t>
                      </a:r>
                      <a:endParaRPr lang="en-IN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Sunday</a:t>
                      </a:r>
                      <a:endParaRPr lang="en-IN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7103533"/>
                  </a:ext>
                </a:extLst>
              </a:tr>
              <a:tr h="5266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758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Friday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9797769"/>
                  </a:ext>
                </a:extLst>
              </a:tr>
              <a:tr h="5266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755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Thursday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43083277"/>
                  </a:ext>
                </a:extLst>
              </a:tr>
              <a:tr h="4188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638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Monday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0525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22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59E-2BF3-BD39-FCDA-A53224EA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514"/>
            <a:ext cx="10515600" cy="947058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Total Sales By Day</a:t>
            </a:r>
            <a:r>
              <a:rPr lang="en-IN" sz="4400" b="1" baseline="0" dirty="0">
                <a:solidFill>
                  <a:schemeClr val="tx1"/>
                </a:solidFill>
              </a:rPr>
              <a:t> Of Week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604B4F-F1AE-4293-9B73-E7D90E7F9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432787"/>
              </p:ext>
            </p:extLst>
          </p:nvPr>
        </p:nvGraphicFramePr>
        <p:xfrm>
          <a:off x="947057" y="990600"/>
          <a:ext cx="10221686" cy="5431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8518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6902-EA83-A7C8-5EEE-128ED6A4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FE6D-A8C5-9096-7175-84FDB7851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Most Profitable </a:t>
            </a:r>
            <a:r>
              <a:rPr lang="en-GB" b="1" dirty="0"/>
              <a:t>Month is January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Most Profitable </a:t>
            </a:r>
            <a:r>
              <a:rPr lang="en-GB" b="1" dirty="0"/>
              <a:t>Weekday is Saturday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Most Profitable </a:t>
            </a:r>
            <a:r>
              <a:rPr lang="en-GB" b="1" dirty="0"/>
              <a:t>Customer Type is Member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Most Profitable </a:t>
            </a:r>
            <a:r>
              <a:rPr lang="en-GB" b="1" dirty="0"/>
              <a:t>Product Line is Food And Beverage’s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Most Profitable </a:t>
            </a:r>
            <a:r>
              <a:rPr lang="en-GB" b="1" dirty="0"/>
              <a:t>city is </a:t>
            </a:r>
            <a:r>
              <a:rPr lang="en-IN" sz="2800" b="1" u="none" strike="noStrike" dirty="0">
                <a:solidFill>
                  <a:srgbClr val="000000"/>
                </a:solidFill>
                <a:effectLst/>
              </a:rPr>
              <a:t>Naypyitaw</a:t>
            </a:r>
            <a:r>
              <a:rPr lang="en-IN" sz="2800" b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0" dirty="0">
                <a:solidFill>
                  <a:srgbClr val="000000"/>
                </a:solidFill>
                <a:latin typeface="Calibri" panose="020F0502020204030204" pitchFamily="34" charset="0"/>
              </a:rPr>
              <a:t>Most of Our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Customers are 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Female(52%)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compared to 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Male(48%).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Most </a:t>
            </a:r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Preferred 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Product Line Based on Customer Type 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Member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 – Food And Beverages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Normal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 – </a:t>
            </a:r>
            <a:r>
              <a:rPr lang="en-IN" dirty="0"/>
              <a:t>Electronic accessories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06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D78A-9993-126F-BC1D-722B906C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7497-8A01-9110-6E24-2ECF5D386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171"/>
            <a:ext cx="10515600" cy="48597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Most Preferred </a:t>
            </a:r>
            <a:r>
              <a:rPr lang="en-GB" b="1" dirty="0"/>
              <a:t>Payment Method By City.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u="none" strike="noStrike" dirty="0">
                <a:solidFill>
                  <a:srgbClr val="000000"/>
                </a:solidFill>
                <a:effectLst/>
              </a:rPr>
              <a:t>Naypyitaw &amp; Yangon – </a:t>
            </a:r>
            <a:r>
              <a:rPr lang="en-IN" b="1" u="none" strike="noStrike" dirty="0">
                <a:solidFill>
                  <a:srgbClr val="000000"/>
                </a:solidFill>
                <a:effectLst/>
              </a:rPr>
              <a:t>Ewallet</a:t>
            </a:r>
            <a:r>
              <a:rPr lang="en-IN" b="0" u="none" strike="noStrike" dirty="0">
                <a:solidFill>
                  <a:srgbClr val="000000"/>
                </a:solidFill>
                <a:effectLst/>
              </a:rPr>
              <a:t> &amp; Mandalay – </a:t>
            </a:r>
            <a:r>
              <a:rPr lang="en-IN" b="1" u="none" strike="noStrike" dirty="0">
                <a:solidFill>
                  <a:srgbClr val="000000"/>
                </a:solidFill>
                <a:effectLst/>
              </a:rPr>
              <a:t>Cash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Customer Distribution based on </a:t>
            </a:r>
            <a:r>
              <a:rPr lang="en-IN" b="1" dirty="0">
                <a:solidFill>
                  <a:srgbClr val="000000"/>
                </a:solidFill>
              </a:rPr>
              <a:t>Spending Behaviour.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rgbClr val="000000"/>
                </a:solidFill>
              </a:rPr>
              <a:t>Low spenders          </a:t>
            </a:r>
            <a:r>
              <a:rPr lang="en-IN" dirty="0">
                <a:solidFill>
                  <a:srgbClr val="000000"/>
                </a:solidFill>
              </a:rPr>
              <a:t>– 57%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rgbClr val="000000"/>
                </a:solidFill>
              </a:rPr>
              <a:t>Medium Spenders  </a:t>
            </a:r>
            <a:r>
              <a:rPr lang="en-IN" dirty="0">
                <a:solidFill>
                  <a:srgbClr val="000000"/>
                </a:solidFill>
              </a:rPr>
              <a:t>– 37%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rgbClr val="000000"/>
                </a:solidFill>
              </a:rPr>
              <a:t>High Spenders         </a:t>
            </a:r>
            <a:r>
              <a:rPr lang="en-IN" dirty="0">
                <a:solidFill>
                  <a:srgbClr val="000000"/>
                </a:solidFill>
              </a:rPr>
              <a:t>–  6 %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Most Profitable </a:t>
            </a:r>
            <a:r>
              <a:rPr lang="en-GB" b="1" dirty="0"/>
              <a:t>Product Line For Each Branch.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A – </a:t>
            </a:r>
            <a:r>
              <a:rPr lang="en-GB" dirty="0">
                <a:solidFill>
                  <a:srgbClr val="000000"/>
                </a:solidFill>
              </a:rPr>
              <a:t>Health And Beauty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00"/>
                </a:solidFill>
              </a:rPr>
              <a:t>B – </a:t>
            </a:r>
            <a:r>
              <a:rPr lang="en-IN" dirty="0"/>
              <a:t>Fashion accessories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1" dirty="0"/>
              <a:t>C</a:t>
            </a:r>
            <a:r>
              <a:rPr lang="en-IN" dirty="0"/>
              <a:t> – Home and Lifestyle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Highest </a:t>
            </a:r>
            <a:r>
              <a:rPr lang="en-IN" b="1" dirty="0"/>
              <a:t>Growth Rate among all Branches </a:t>
            </a:r>
            <a:r>
              <a:rPr lang="en-IN" dirty="0"/>
              <a:t>– </a:t>
            </a:r>
            <a:r>
              <a:rPr lang="en-IN" b="1" dirty="0"/>
              <a:t>A</a:t>
            </a:r>
            <a:r>
              <a:rPr lang="en-IN" dirty="0"/>
              <a:t> Branch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b="0" u="none" strike="noStrike" dirty="0">
              <a:solidFill>
                <a:srgbClr val="000000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745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0F6A-5E67-2CD6-32D8-848387F9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3513"/>
            <a:ext cx="10515600" cy="5138057"/>
          </a:xfrm>
        </p:spPr>
        <p:txBody>
          <a:bodyPr>
            <a:normAutofit/>
          </a:bodyPr>
          <a:lstStyle/>
          <a:p>
            <a:pPr algn="ctr"/>
            <a:r>
              <a:rPr lang="en-GB" sz="12000" b="1" i="1" dirty="0"/>
              <a:t>Thank You </a:t>
            </a:r>
            <a:endParaRPr lang="en-IN" sz="12000" b="1" i="1" dirty="0"/>
          </a:p>
        </p:txBody>
      </p:sp>
    </p:spTree>
    <p:extLst>
      <p:ext uri="{BB962C8B-B14F-4D97-AF65-F5344CB8AC3E}">
        <p14:creationId xmlns:p14="http://schemas.microsoft.com/office/powerpoint/2010/main" val="351934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8B4037-4ABA-C889-7BDD-93F883AC62F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13619053"/>
              </p:ext>
            </p:extLst>
          </p:nvPr>
        </p:nvGraphicFramePr>
        <p:xfrm>
          <a:off x="881743" y="2253343"/>
          <a:ext cx="5159828" cy="339905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00230">
                  <a:extLst>
                    <a:ext uri="{9D8B030D-6E8A-4147-A177-3AD203B41FA5}">
                      <a16:colId xmlns:a16="http://schemas.microsoft.com/office/drawing/2014/main" val="293721375"/>
                    </a:ext>
                  </a:extLst>
                </a:gridCol>
                <a:gridCol w="1759368">
                  <a:extLst>
                    <a:ext uri="{9D8B030D-6E8A-4147-A177-3AD203B41FA5}">
                      <a16:colId xmlns:a16="http://schemas.microsoft.com/office/drawing/2014/main" val="867115209"/>
                    </a:ext>
                  </a:extLst>
                </a:gridCol>
                <a:gridCol w="1700230">
                  <a:extLst>
                    <a:ext uri="{9D8B030D-6E8A-4147-A177-3AD203B41FA5}">
                      <a16:colId xmlns:a16="http://schemas.microsoft.com/office/drawing/2014/main" val="492181779"/>
                    </a:ext>
                  </a:extLst>
                </a:gridCol>
              </a:tblGrid>
              <a:tr h="1649538">
                <a:tc>
                  <a:txBody>
                    <a:bodyPr/>
                    <a:lstStyle/>
                    <a:p>
                      <a:pPr algn="ctr"/>
                      <a:endParaRPr lang="en-GB" sz="2200" dirty="0"/>
                    </a:p>
                    <a:p>
                      <a:pPr algn="ctr"/>
                      <a:endParaRPr lang="en-GB" sz="2200" dirty="0"/>
                    </a:p>
                    <a:p>
                      <a:pPr algn="ctr"/>
                      <a:r>
                        <a:rPr lang="en-GB" sz="2200" dirty="0"/>
                        <a:t>City</a:t>
                      </a:r>
                      <a:endParaRPr lang="en-IN" sz="2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200" dirty="0"/>
                    </a:p>
                    <a:p>
                      <a:pPr algn="ctr"/>
                      <a:endParaRPr lang="en-GB" sz="2200" dirty="0"/>
                    </a:p>
                    <a:p>
                      <a:pPr algn="ctr"/>
                      <a:r>
                        <a:rPr lang="en-GB" sz="2200" dirty="0"/>
                        <a:t>Revenue Generated</a:t>
                      </a:r>
                      <a:endParaRPr lang="en-IN" sz="2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/>
                        <a:t>Number of Transactions</a:t>
                      </a:r>
                      <a:endParaRPr lang="en-IN" sz="2200" dirty="0"/>
                    </a:p>
                    <a:p>
                      <a:pPr algn="ctr"/>
                      <a:endParaRPr lang="en-GB" sz="2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679548"/>
                  </a:ext>
                </a:extLst>
              </a:tr>
              <a:tr h="54373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Yangon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106200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851869"/>
                  </a:ext>
                </a:extLst>
              </a:tr>
              <a:tr h="543737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Naypyitaw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110569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426703"/>
                  </a:ext>
                </a:extLst>
              </a:tr>
              <a:tr h="54373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Mandalay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106198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626494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CCCEEB4-79F0-6EF4-CADE-BC73D045A03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9503403"/>
              </p:ext>
            </p:extLst>
          </p:nvPr>
        </p:nvGraphicFramePr>
        <p:xfrm>
          <a:off x="6172200" y="2253342"/>
          <a:ext cx="5181600" cy="339905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41301654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497236307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875415174"/>
                    </a:ext>
                  </a:extLst>
                </a:gridCol>
              </a:tblGrid>
              <a:tr h="1451277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Payment method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Revenue Generated</a:t>
                      </a:r>
                      <a:endParaRPr lang="en-IN" sz="2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Number of Transactions</a:t>
                      </a:r>
                      <a:endParaRPr lang="en-IN" sz="2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438175"/>
                  </a:ext>
                </a:extLst>
              </a:tr>
              <a:tr h="649258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Ewallet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109993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794166"/>
                  </a:ext>
                </a:extLst>
              </a:tr>
              <a:tr h="64925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112207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097815"/>
                  </a:ext>
                </a:extLst>
              </a:tr>
              <a:tr h="64925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Credit card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100767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6248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BCDA7E-5781-4AC1-ED8B-ABB04CD1DC86}"/>
              </a:ext>
            </a:extLst>
          </p:cNvPr>
          <p:cNvSpPr txBox="1"/>
          <p:nvPr/>
        </p:nvSpPr>
        <p:spPr>
          <a:xfrm>
            <a:off x="838200" y="1323907"/>
            <a:ext cx="518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/>
              <a:t>City Wise Breakdown</a:t>
            </a:r>
            <a:endParaRPr lang="en-IN" sz="3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DD861-7765-BD9F-0DE3-E7251FEFE472}"/>
              </a:ext>
            </a:extLst>
          </p:cNvPr>
          <p:cNvSpPr txBox="1"/>
          <p:nvPr/>
        </p:nvSpPr>
        <p:spPr>
          <a:xfrm>
            <a:off x="6172200" y="1323907"/>
            <a:ext cx="4942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/>
              <a:t>Payment Wise Breakdown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368807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41DF16F-EFDC-099C-64A1-218C99485AC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82859138"/>
              </p:ext>
            </p:extLst>
          </p:nvPr>
        </p:nvGraphicFramePr>
        <p:xfrm>
          <a:off x="6281059" y="1950811"/>
          <a:ext cx="5257800" cy="1798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89580021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67264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9084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Customer Type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Revenue Generated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Units Sold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1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dirty="0"/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b="1"/>
                        <a:t>164223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2785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1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158743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2725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689074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987CD5-1F59-268B-EFDB-210B7AB51E4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2757235"/>
              </p:ext>
            </p:extLst>
          </p:nvPr>
        </p:nvGraphicFramePr>
        <p:xfrm>
          <a:off x="522514" y="1912711"/>
          <a:ext cx="5573486" cy="3931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131038">
                  <a:extLst>
                    <a:ext uri="{9D8B030D-6E8A-4147-A177-3AD203B41FA5}">
                      <a16:colId xmlns:a16="http://schemas.microsoft.com/office/drawing/2014/main" val="853359779"/>
                    </a:ext>
                  </a:extLst>
                </a:gridCol>
                <a:gridCol w="1678962">
                  <a:extLst>
                    <a:ext uri="{9D8B030D-6E8A-4147-A177-3AD203B41FA5}">
                      <a16:colId xmlns:a16="http://schemas.microsoft.com/office/drawing/2014/main" val="754293492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213031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600" dirty="0"/>
                        <a:t>Product Line</a:t>
                      </a:r>
                      <a:endParaRPr lang="en-IN" sz="2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Revenue Generated</a:t>
                      </a:r>
                      <a:endParaRPr lang="en-IN" sz="2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Units Sold</a:t>
                      </a:r>
                      <a:endParaRPr lang="en-IN" sz="2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Food and beverages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56145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952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4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Sports and travel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55123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920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71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Electronic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54338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971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97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Fashion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54306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902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49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Home and lifestyle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53862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34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Health and beauty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/>
                        <a:t>49194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854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7021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7C860A-FDEA-0217-46D8-C147FECF7239}"/>
              </a:ext>
            </a:extLst>
          </p:cNvPr>
          <p:cNvSpPr txBox="1"/>
          <p:nvPr/>
        </p:nvSpPr>
        <p:spPr>
          <a:xfrm>
            <a:off x="653141" y="1055914"/>
            <a:ext cx="50945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/>
              <a:t>Product Line Wise Breakdown</a:t>
            </a:r>
            <a:endParaRPr lang="en-IN" sz="3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C007E-E092-F84C-B1A4-30DD914DD252}"/>
              </a:ext>
            </a:extLst>
          </p:cNvPr>
          <p:cNvSpPr txBox="1"/>
          <p:nvPr/>
        </p:nvSpPr>
        <p:spPr>
          <a:xfrm>
            <a:off x="6281059" y="1055914"/>
            <a:ext cx="5257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900" b="1" dirty="0"/>
              <a:t>Customer Type Wise Breakdown</a:t>
            </a:r>
            <a:endParaRPr lang="en-IN" sz="2900" b="1" dirty="0"/>
          </a:p>
        </p:txBody>
      </p:sp>
    </p:spTree>
    <p:extLst>
      <p:ext uri="{BB962C8B-B14F-4D97-AF65-F5344CB8AC3E}">
        <p14:creationId xmlns:p14="http://schemas.microsoft.com/office/powerpoint/2010/main" val="52063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6120-084B-687F-39B9-5CFC38F0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1. Top Branch By Sales Growth Rate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AA06-4892-F05F-71B2-C8CF86848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sales_data_by_month as                                                                     (select branch,round(sum(total)) as total_revenue,month(datee) as Mnth,  sum(quantity) as total_sales,                                lag(sum(quantity)) over(partition by branch order by branch,month(datee))  as prvs_mnth_sales                                            from walmartsales                                                                                            group by branch,mnth                                                                               order bybranch,mnth)                                                     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*,(((total_sales-prvs_mnth_sales)/prvs_mnth_sales)*100)  as growth_rate from sales_data_by_month order by growth_rate desc;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9EEB-CC59-935C-BD89-EBA11239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Month Wise Growth</a:t>
            </a:r>
            <a:r>
              <a:rPr lang="en-IN" b="1" baseline="0" dirty="0"/>
              <a:t> </a:t>
            </a:r>
            <a:r>
              <a:rPr lang="en-IN" b="1" dirty="0"/>
              <a:t>Rate By Branch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DEEC5B-BBC4-9E81-B3A8-1E09D253F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458662"/>
              </p:ext>
            </p:extLst>
          </p:nvPr>
        </p:nvGraphicFramePr>
        <p:xfrm>
          <a:off x="838200" y="1825625"/>
          <a:ext cx="10722430" cy="4105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76">
                  <a:extLst>
                    <a:ext uri="{9D8B030D-6E8A-4147-A177-3AD203B41FA5}">
                      <a16:colId xmlns:a16="http://schemas.microsoft.com/office/drawing/2014/main" val="107218024"/>
                    </a:ext>
                  </a:extLst>
                </a:gridCol>
                <a:gridCol w="2041143">
                  <a:extLst>
                    <a:ext uri="{9D8B030D-6E8A-4147-A177-3AD203B41FA5}">
                      <a16:colId xmlns:a16="http://schemas.microsoft.com/office/drawing/2014/main" val="1114950736"/>
                    </a:ext>
                  </a:extLst>
                </a:gridCol>
                <a:gridCol w="1561530">
                  <a:extLst>
                    <a:ext uri="{9D8B030D-6E8A-4147-A177-3AD203B41FA5}">
                      <a16:colId xmlns:a16="http://schemas.microsoft.com/office/drawing/2014/main" val="1611532861"/>
                    </a:ext>
                  </a:extLst>
                </a:gridCol>
                <a:gridCol w="1806913">
                  <a:extLst>
                    <a:ext uri="{9D8B030D-6E8A-4147-A177-3AD203B41FA5}">
                      <a16:colId xmlns:a16="http://schemas.microsoft.com/office/drawing/2014/main" val="3694987818"/>
                    </a:ext>
                  </a:extLst>
                </a:gridCol>
                <a:gridCol w="2041142">
                  <a:extLst>
                    <a:ext uri="{9D8B030D-6E8A-4147-A177-3AD203B41FA5}">
                      <a16:colId xmlns:a16="http://schemas.microsoft.com/office/drawing/2014/main" val="2930247279"/>
                    </a:ext>
                  </a:extLst>
                </a:gridCol>
                <a:gridCol w="1721326">
                  <a:extLst>
                    <a:ext uri="{9D8B030D-6E8A-4147-A177-3AD203B41FA5}">
                      <a16:colId xmlns:a16="http://schemas.microsoft.com/office/drawing/2014/main" val="4000199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total_revenue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Mnth</a:t>
                      </a:r>
                      <a:endParaRPr lang="en-IN" sz="2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total_sales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prvs_mnth_sales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5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growth_rate</a:t>
                      </a:r>
                      <a:endParaRPr lang="en-IN" sz="2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735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37659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38.1339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11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14.3389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3378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771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-4.4872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849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-21.0294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6401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-28.0292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871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38681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350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37176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197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1274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15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D87E-23E1-4433-D606-0AD0D433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81743"/>
            <a:ext cx="10515601" cy="23948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900" b="1" dirty="0"/>
              <a:t>Month Wise Growth</a:t>
            </a:r>
            <a:r>
              <a:rPr lang="en-IN" sz="4900" b="1" baseline="0" dirty="0"/>
              <a:t> </a:t>
            </a:r>
            <a:r>
              <a:rPr lang="en-IN" sz="4900" b="1" dirty="0"/>
              <a:t>Rate By Branch(MOM)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AC0E30-CE78-D0B6-A567-65158D261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090780"/>
              </p:ext>
            </p:extLst>
          </p:nvPr>
        </p:nvGraphicFramePr>
        <p:xfrm>
          <a:off x="838199" y="1382485"/>
          <a:ext cx="10624457" cy="4920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864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DCC1-4531-DF78-0A9E-3C2F5B20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Overall Growth Rate By Branch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B40A9F-19C2-B820-73A0-3CE555684D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0747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761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1961</Words>
  <Application>Microsoft Office PowerPoint</Application>
  <PresentationFormat>Widescreen</PresentationFormat>
  <Paragraphs>753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Times New Roman</vt:lpstr>
      <vt:lpstr>Wingdings</vt:lpstr>
      <vt:lpstr>Office Theme</vt:lpstr>
      <vt:lpstr>WALMART SALES PERFORMANCE ANALYSIS</vt:lpstr>
      <vt:lpstr>Overview Of Data</vt:lpstr>
      <vt:lpstr>Monthly Wise Breakdown of Whole Data</vt:lpstr>
      <vt:lpstr>PowerPoint Presentation</vt:lpstr>
      <vt:lpstr>PowerPoint Presentation</vt:lpstr>
      <vt:lpstr>1. Top Branch By Sales Growth Rate</vt:lpstr>
      <vt:lpstr>Month Wise Growth Rate By Branch</vt:lpstr>
      <vt:lpstr>Month Wise Growth Rate By Branch(MOM)</vt:lpstr>
      <vt:lpstr>Overall Growth Rate By Branch</vt:lpstr>
      <vt:lpstr>2. Most Profitable Product Line</vt:lpstr>
      <vt:lpstr>Most Profitable Product Line By Branch</vt:lpstr>
      <vt:lpstr>Top Product Line For Each Branch</vt:lpstr>
      <vt:lpstr>3.Grouping Based On Purchase Value</vt:lpstr>
      <vt:lpstr>Grouping Based On Purchase Value</vt:lpstr>
      <vt:lpstr>Analysis of spending Behaviour</vt:lpstr>
      <vt:lpstr>PowerPoint Presentation</vt:lpstr>
      <vt:lpstr>4.Finding Anomalies</vt:lpstr>
      <vt:lpstr>Finding Anomalies(sample output)</vt:lpstr>
      <vt:lpstr>5.Popular Payment Method by City</vt:lpstr>
      <vt:lpstr>Popular Payment Method by City</vt:lpstr>
      <vt:lpstr>Top Payment method In Each City</vt:lpstr>
      <vt:lpstr>Payment Method By City </vt:lpstr>
      <vt:lpstr>6.Monthly Sales Distribution by Gender</vt:lpstr>
      <vt:lpstr>Monthly Sales Distribution by Gender</vt:lpstr>
      <vt:lpstr>Monthly Sales Distribution by Gender</vt:lpstr>
      <vt:lpstr>Overall Sales Distribution By Gender</vt:lpstr>
      <vt:lpstr>7.Best Product Lines by Customer Type</vt:lpstr>
      <vt:lpstr>Best Product Lines by Customer Type</vt:lpstr>
      <vt:lpstr>Member vs Normal By Product Line</vt:lpstr>
      <vt:lpstr>8.Identifying Repeat Customers</vt:lpstr>
      <vt:lpstr>Identifying Repeat Customers</vt:lpstr>
      <vt:lpstr>9. Top 5 Customers</vt:lpstr>
      <vt:lpstr>Top 5 Customers</vt:lpstr>
      <vt:lpstr>10.Analyzing Sales Trends by Day Of Week</vt:lpstr>
      <vt:lpstr>Sales Trends by Day Of Week</vt:lpstr>
      <vt:lpstr>Total Sales By Day Of Week</vt:lpstr>
      <vt:lpstr>Conclusion</vt:lpstr>
      <vt:lpstr>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Teja Yagandla</dc:creator>
  <cp:lastModifiedBy>Sai Teja Yagandla</cp:lastModifiedBy>
  <cp:revision>51</cp:revision>
  <dcterms:created xsi:type="dcterms:W3CDTF">2024-11-25T09:50:08Z</dcterms:created>
  <dcterms:modified xsi:type="dcterms:W3CDTF">2024-11-26T17:19:41Z</dcterms:modified>
</cp:coreProperties>
</file>