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2D72B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98989"/>
                </a:solidFill>
                <a:latin typeface="Gadugi"/>
                <a:cs typeface="Gadugi"/>
              </a:defRPr>
            </a:lvl1pPr>
          </a:lstStyle>
          <a:p>
            <a:pPr marL="106680">
              <a:lnSpc>
                <a:spcPts val="1505"/>
              </a:lnSpc>
            </a:pPr>
            <a:r>
              <a:rPr dirty="0">
                <a:latin typeface="Calibri"/>
                <a:cs typeface="Calibri"/>
              </a:rPr>
              <a:t>Introduction</a:t>
            </a:r>
            <a:r>
              <a:rPr dirty="0" spc="2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dirty="0" spc="20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ASP.Net</a:t>
            </a:r>
            <a:r>
              <a:rPr dirty="0" spc="25">
                <a:latin typeface="Calibri"/>
                <a:cs typeface="Calibri"/>
              </a:rPr>
              <a:t> </a:t>
            </a:r>
            <a:r>
              <a:rPr dirty="0" spc="-20">
                <a:latin typeface="Calibri"/>
                <a:cs typeface="Calibri"/>
              </a:rPr>
              <a:t>Core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8585">
              <a:lnSpc>
                <a:spcPts val="150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9224" y="3849623"/>
            <a:ext cx="8761730" cy="38100"/>
          </a:xfrm>
          <a:custGeom>
            <a:avLst/>
            <a:gdLst/>
            <a:ahLst/>
            <a:cxnLst/>
            <a:rect l="l" t="t" r="r" b="b"/>
            <a:pathLst>
              <a:path w="8761730" h="38100">
                <a:moveTo>
                  <a:pt x="8761475" y="38100"/>
                </a:moveTo>
                <a:lnTo>
                  <a:pt x="0" y="38100"/>
                </a:lnTo>
                <a:lnTo>
                  <a:pt x="0" y="0"/>
                </a:lnTo>
                <a:lnTo>
                  <a:pt x="8761475" y="0"/>
                </a:lnTo>
                <a:lnTo>
                  <a:pt x="8761475" y="3810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2D72B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98989"/>
                </a:solidFill>
                <a:latin typeface="Gadugi"/>
                <a:cs typeface="Gadugi"/>
              </a:defRPr>
            </a:lvl1pPr>
          </a:lstStyle>
          <a:p>
            <a:pPr marL="106680">
              <a:lnSpc>
                <a:spcPts val="1505"/>
              </a:lnSpc>
            </a:pPr>
            <a:r>
              <a:rPr dirty="0">
                <a:latin typeface="Calibri"/>
                <a:cs typeface="Calibri"/>
              </a:rPr>
              <a:t>Introduction</a:t>
            </a:r>
            <a:r>
              <a:rPr dirty="0" spc="2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dirty="0" spc="20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ASP.Net</a:t>
            </a:r>
            <a:r>
              <a:rPr dirty="0" spc="25">
                <a:latin typeface="Calibri"/>
                <a:cs typeface="Calibri"/>
              </a:rPr>
              <a:t> </a:t>
            </a:r>
            <a:r>
              <a:rPr dirty="0" spc="-20">
                <a:latin typeface="Calibri"/>
                <a:cs typeface="Calibri"/>
              </a:rPr>
              <a:t>Core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8585">
              <a:lnSpc>
                <a:spcPts val="150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2D72B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98989"/>
                </a:solidFill>
                <a:latin typeface="Gadugi"/>
                <a:cs typeface="Gadugi"/>
              </a:defRPr>
            </a:lvl1pPr>
          </a:lstStyle>
          <a:p>
            <a:pPr marL="106680">
              <a:lnSpc>
                <a:spcPts val="1505"/>
              </a:lnSpc>
            </a:pPr>
            <a:r>
              <a:rPr dirty="0">
                <a:latin typeface="Calibri"/>
                <a:cs typeface="Calibri"/>
              </a:rPr>
              <a:t>Introduction</a:t>
            </a:r>
            <a:r>
              <a:rPr dirty="0" spc="2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dirty="0" spc="20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ASP.Net</a:t>
            </a:r>
            <a:r>
              <a:rPr dirty="0" spc="25">
                <a:latin typeface="Calibri"/>
                <a:cs typeface="Calibri"/>
              </a:rPr>
              <a:t> </a:t>
            </a:r>
            <a:r>
              <a:rPr dirty="0" spc="-20">
                <a:latin typeface="Calibri"/>
                <a:cs typeface="Calibri"/>
              </a:rPr>
              <a:t>Core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8585">
              <a:lnSpc>
                <a:spcPts val="150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9224" y="3849623"/>
            <a:ext cx="8761730" cy="38100"/>
          </a:xfrm>
          <a:custGeom>
            <a:avLst/>
            <a:gdLst/>
            <a:ahLst/>
            <a:cxnLst/>
            <a:rect l="l" t="t" r="r" b="b"/>
            <a:pathLst>
              <a:path w="8761730" h="38100">
                <a:moveTo>
                  <a:pt x="8761475" y="38100"/>
                </a:moveTo>
                <a:lnTo>
                  <a:pt x="0" y="38100"/>
                </a:lnTo>
                <a:lnTo>
                  <a:pt x="0" y="0"/>
                </a:lnTo>
                <a:lnTo>
                  <a:pt x="8761475" y="0"/>
                </a:lnTo>
                <a:lnTo>
                  <a:pt x="8761475" y="3810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2D72B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98989"/>
                </a:solidFill>
                <a:latin typeface="Gadugi"/>
                <a:cs typeface="Gadugi"/>
              </a:defRPr>
            </a:lvl1pPr>
          </a:lstStyle>
          <a:p>
            <a:pPr marL="106680">
              <a:lnSpc>
                <a:spcPts val="1505"/>
              </a:lnSpc>
            </a:pPr>
            <a:r>
              <a:rPr dirty="0">
                <a:latin typeface="Calibri"/>
                <a:cs typeface="Calibri"/>
              </a:rPr>
              <a:t>Introduction</a:t>
            </a:r>
            <a:r>
              <a:rPr dirty="0" spc="2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dirty="0" spc="20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ASP.Net</a:t>
            </a:r>
            <a:r>
              <a:rPr dirty="0" spc="25">
                <a:latin typeface="Calibri"/>
                <a:cs typeface="Calibri"/>
              </a:rPr>
              <a:t> </a:t>
            </a:r>
            <a:r>
              <a:rPr dirty="0" spc="-20">
                <a:latin typeface="Calibri"/>
                <a:cs typeface="Calibri"/>
              </a:rPr>
              <a:t>Core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8585">
              <a:lnSpc>
                <a:spcPts val="150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98989"/>
                </a:solidFill>
                <a:latin typeface="Gadugi"/>
                <a:cs typeface="Gadugi"/>
              </a:defRPr>
            </a:lvl1pPr>
          </a:lstStyle>
          <a:p>
            <a:pPr marL="106680">
              <a:lnSpc>
                <a:spcPts val="1505"/>
              </a:lnSpc>
            </a:pPr>
            <a:r>
              <a:rPr dirty="0">
                <a:latin typeface="Calibri"/>
                <a:cs typeface="Calibri"/>
              </a:rPr>
              <a:t>Introduction</a:t>
            </a:r>
            <a:r>
              <a:rPr dirty="0" spc="2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dirty="0" spc="20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ASP.Net</a:t>
            </a:r>
            <a:r>
              <a:rPr dirty="0" spc="25">
                <a:latin typeface="Calibri"/>
                <a:cs typeface="Calibri"/>
              </a:rPr>
              <a:t> </a:t>
            </a:r>
            <a:r>
              <a:rPr dirty="0" spc="-20">
                <a:latin typeface="Calibri"/>
                <a:cs typeface="Calibri"/>
              </a:rPr>
              <a:t>Core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8585">
              <a:lnSpc>
                <a:spcPts val="150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6769" y="2928697"/>
            <a:ext cx="8385145" cy="9000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2D72B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23206" y="6286243"/>
            <a:ext cx="2409190" cy="276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898989"/>
                </a:solidFill>
                <a:latin typeface="Gadugi"/>
                <a:cs typeface="Gadugi"/>
              </a:defRPr>
            </a:lvl1pPr>
          </a:lstStyle>
          <a:p>
            <a:pPr marL="106680">
              <a:lnSpc>
                <a:spcPts val="1505"/>
              </a:lnSpc>
            </a:pPr>
            <a:r>
              <a:rPr dirty="0">
                <a:latin typeface="Calibri"/>
                <a:cs typeface="Calibri"/>
              </a:rPr>
              <a:t>Introduction</a:t>
            </a:r>
            <a:r>
              <a:rPr dirty="0" spc="2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dirty="0" spc="20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ASP.Net</a:t>
            </a:r>
            <a:r>
              <a:rPr dirty="0" spc="25">
                <a:latin typeface="Calibri"/>
                <a:cs typeface="Calibri"/>
              </a:rPr>
              <a:t> </a:t>
            </a:r>
            <a:r>
              <a:rPr dirty="0" spc="-20">
                <a:latin typeface="Calibri"/>
                <a:cs typeface="Calibri"/>
              </a:rPr>
              <a:t>Core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50766" y="6342380"/>
            <a:ext cx="255904" cy="214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8585">
              <a:lnSpc>
                <a:spcPts val="150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4393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dirty="0" sz="3300"/>
              <a:t>Introduction</a:t>
            </a:r>
            <a:r>
              <a:rPr dirty="0" sz="3300" spc="-5"/>
              <a:t> </a:t>
            </a:r>
            <a:r>
              <a:rPr dirty="0" sz="3300"/>
              <a:t>to</a:t>
            </a:r>
            <a:r>
              <a:rPr dirty="0" sz="3300" spc="-10"/>
              <a:t> </a:t>
            </a:r>
            <a:r>
              <a:rPr dirty="0" sz="3300"/>
              <a:t>ASP.Net</a:t>
            </a:r>
            <a:r>
              <a:rPr dirty="0" sz="3300" spc="-40"/>
              <a:t> </a:t>
            </a:r>
            <a:r>
              <a:rPr dirty="0" sz="3300" spc="-20"/>
              <a:t>Core</a:t>
            </a:r>
            <a:endParaRPr sz="3300"/>
          </a:p>
        </p:txBody>
      </p:sp>
      <p:sp>
        <p:nvSpPr>
          <p:cNvPr id="3" name="object 3" descr=""/>
          <p:cNvSpPr txBox="1"/>
          <p:nvPr/>
        </p:nvSpPr>
        <p:spPr>
          <a:xfrm>
            <a:off x="3522948" y="6301192"/>
            <a:ext cx="240919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BFBFBF"/>
                </a:solidFill>
                <a:latin typeface="Gadugi"/>
                <a:cs typeface="Gadugi"/>
              </a:rPr>
              <a:t>Introduction to</a:t>
            </a:r>
            <a:r>
              <a:rPr dirty="0" sz="1450" spc="30">
                <a:solidFill>
                  <a:srgbClr val="BFBFBF"/>
                </a:solidFill>
                <a:latin typeface="Gadugi"/>
                <a:cs typeface="Gadugi"/>
              </a:rPr>
              <a:t> </a:t>
            </a:r>
            <a:r>
              <a:rPr dirty="0" sz="1450" spc="-10">
                <a:solidFill>
                  <a:srgbClr val="BFBFBF"/>
                </a:solidFill>
                <a:latin typeface="Gadugi"/>
                <a:cs typeface="Gadugi"/>
              </a:rPr>
              <a:t>ASP.Net</a:t>
            </a:r>
            <a:r>
              <a:rPr dirty="0" sz="1450" spc="30">
                <a:solidFill>
                  <a:srgbClr val="BFBFBF"/>
                </a:solidFill>
                <a:latin typeface="Gadugi"/>
                <a:cs typeface="Gadugi"/>
              </a:rPr>
              <a:t> </a:t>
            </a:r>
            <a:r>
              <a:rPr dirty="0" sz="1450" spc="-20">
                <a:solidFill>
                  <a:srgbClr val="BFBFBF"/>
                </a:solidFill>
                <a:latin typeface="Gadugi"/>
                <a:cs typeface="Gadugi"/>
              </a:rPr>
              <a:t>Core</a:t>
            </a:r>
            <a:endParaRPr sz="1450">
              <a:latin typeface="Gadugi"/>
              <a:cs typeface="Gadug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446845" y="6295136"/>
            <a:ext cx="121285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/>
              <a:t>Introduction to</a:t>
            </a:r>
            <a:r>
              <a:rPr dirty="0" spc="30"/>
              <a:t> </a:t>
            </a:r>
            <a:r>
              <a:rPr dirty="0" spc="-10"/>
              <a:t>ASP.Net</a:t>
            </a:r>
            <a:r>
              <a:rPr dirty="0" spc="30"/>
              <a:t> </a:t>
            </a:r>
            <a:r>
              <a:rPr dirty="0" spc="-20"/>
              <a:t>Core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350766" y="6342380"/>
            <a:ext cx="217804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 sz="1450" spc="-25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314989" y="1597669"/>
            <a:ext cx="9255125" cy="41770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5910" marR="139700" indent="-283845">
              <a:lnSpc>
                <a:spcPct val="149700"/>
              </a:lnSpc>
              <a:spcBef>
                <a:spcPts val="95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650" spc="-60" b="1">
                <a:latin typeface="Verdana"/>
                <a:cs typeface="Verdana"/>
              </a:rPr>
              <a:t>Cloud-</a:t>
            </a:r>
            <a:r>
              <a:rPr dirty="0" sz="1650" spc="-55" b="1">
                <a:latin typeface="Verdana"/>
                <a:cs typeface="Verdana"/>
              </a:rPr>
              <a:t>ready:</a:t>
            </a:r>
            <a:r>
              <a:rPr dirty="0" sz="1650" spc="-95" b="1">
                <a:latin typeface="Verdana"/>
                <a:cs typeface="Verdana"/>
              </a:rPr>
              <a:t> </a:t>
            </a:r>
            <a:r>
              <a:rPr dirty="0" sz="1650" spc="-90">
                <a:latin typeface="Verdana"/>
                <a:cs typeface="Verdana"/>
              </a:rPr>
              <a:t>ASP.NET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Core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is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65">
                <a:latin typeface="Verdana"/>
                <a:cs typeface="Verdana"/>
              </a:rPr>
              <a:t>well-</a:t>
            </a:r>
            <a:r>
              <a:rPr dirty="0" sz="1650" spc="-60">
                <a:latin typeface="Verdana"/>
                <a:cs typeface="Verdana"/>
              </a:rPr>
              <a:t>integrated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with </a:t>
            </a:r>
            <a:r>
              <a:rPr dirty="0" sz="1650" spc="-45">
                <a:latin typeface="Verdana"/>
                <a:cs typeface="Verdana"/>
              </a:rPr>
              <a:t>cloud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platforms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like Microsoft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Azure, </a:t>
            </a:r>
            <a:r>
              <a:rPr dirty="0" sz="1650" spc="-55">
                <a:latin typeface="Verdana"/>
                <a:cs typeface="Verdana"/>
              </a:rPr>
              <a:t>making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it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easier</a:t>
            </a:r>
            <a:r>
              <a:rPr dirty="0" sz="1650" spc="-12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deploy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and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scale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applications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in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cloud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environments.</a:t>
            </a:r>
            <a:endParaRPr sz="1650">
              <a:latin typeface="Verdana"/>
              <a:cs typeface="Verdana"/>
            </a:endParaRPr>
          </a:p>
          <a:p>
            <a:pPr marL="295910" marR="5080" indent="-283845">
              <a:lnSpc>
                <a:spcPct val="150000"/>
              </a:lnSpc>
              <a:spcBef>
                <a:spcPts val="1005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650" spc="-50" b="1">
                <a:latin typeface="Verdana"/>
                <a:cs typeface="Verdana"/>
              </a:rPr>
              <a:t>Support</a:t>
            </a:r>
            <a:r>
              <a:rPr dirty="0" sz="1650" spc="-100" b="1">
                <a:latin typeface="Verdana"/>
                <a:cs typeface="Verdana"/>
              </a:rPr>
              <a:t> </a:t>
            </a:r>
            <a:r>
              <a:rPr dirty="0" sz="1650" spc="-50" b="1">
                <a:latin typeface="Verdana"/>
                <a:cs typeface="Verdana"/>
              </a:rPr>
              <a:t>for</a:t>
            </a:r>
            <a:r>
              <a:rPr dirty="0" sz="1650" spc="-85" b="1">
                <a:latin typeface="Verdana"/>
                <a:cs typeface="Verdana"/>
              </a:rPr>
              <a:t> </a:t>
            </a:r>
            <a:r>
              <a:rPr dirty="0" sz="1650" spc="-50" b="1">
                <a:latin typeface="Verdana"/>
                <a:cs typeface="Verdana"/>
              </a:rPr>
              <a:t>modern</a:t>
            </a:r>
            <a:r>
              <a:rPr dirty="0" sz="1650" spc="-110" b="1">
                <a:latin typeface="Verdana"/>
                <a:cs typeface="Verdana"/>
              </a:rPr>
              <a:t> </a:t>
            </a:r>
            <a:r>
              <a:rPr dirty="0" sz="1650" spc="-35" b="1">
                <a:latin typeface="Verdana"/>
                <a:cs typeface="Verdana"/>
              </a:rPr>
              <a:t>web</a:t>
            </a:r>
            <a:r>
              <a:rPr dirty="0" sz="1650" spc="-90" b="1">
                <a:latin typeface="Verdana"/>
                <a:cs typeface="Verdana"/>
              </a:rPr>
              <a:t> </a:t>
            </a:r>
            <a:r>
              <a:rPr dirty="0" sz="1650" spc="-55" b="1">
                <a:latin typeface="Verdana"/>
                <a:cs typeface="Verdana"/>
              </a:rPr>
              <a:t>standards:</a:t>
            </a:r>
            <a:r>
              <a:rPr dirty="0" sz="1650" spc="-105" b="1">
                <a:latin typeface="Verdana"/>
                <a:cs typeface="Verdana"/>
              </a:rPr>
              <a:t> </a:t>
            </a:r>
            <a:r>
              <a:rPr dirty="0" sz="1650" spc="-90">
                <a:latin typeface="Verdana"/>
                <a:cs typeface="Verdana"/>
              </a:rPr>
              <a:t>ASP.NET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Core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includes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support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for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the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latest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web </a:t>
            </a:r>
            <a:r>
              <a:rPr dirty="0" sz="1650" spc="-55">
                <a:latin typeface="Verdana"/>
                <a:cs typeface="Verdana"/>
              </a:rPr>
              <a:t>standards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and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protocols,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ensuring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better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75">
                <a:latin typeface="Verdana"/>
                <a:cs typeface="Verdana"/>
              </a:rPr>
              <a:t>security,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performance,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and </a:t>
            </a:r>
            <a:r>
              <a:rPr dirty="0" sz="1650" spc="-55">
                <a:latin typeface="Verdana"/>
                <a:cs typeface="Verdana"/>
              </a:rPr>
              <a:t>compatibility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with </a:t>
            </a:r>
            <a:r>
              <a:rPr dirty="0" sz="1650" spc="-50">
                <a:latin typeface="Verdana"/>
                <a:cs typeface="Verdana"/>
              </a:rPr>
              <a:t>modern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browsers.</a:t>
            </a:r>
            <a:endParaRPr sz="1650">
              <a:latin typeface="Verdana"/>
              <a:cs typeface="Verdana"/>
            </a:endParaRPr>
          </a:p>
          <a:p>
            <a:pPr marL="295910" marR="471805" indent="-283845">
              <a:lnSpc>
                <a:spcPct val="149700"/>
              </a:lnSpc>
              <a:spcBef>
                <a:spcPts val="1020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650" spc="-60" b="1">
                <a:latin typeface="Verdana"/>
                <a:cs typeface="Verdana"/>
              </a:rPr>
              <a:t>Built-</a:t>
            </a:r>
            <a:r>
              <a:rPr dirty="0" sz="1650" spc="-10" b="1">
                <a:latin typeface="Verdana"/>
                <a:cs typeface="Verdana"/>
              </a:rPr>
              <a:t>in</a:t>
            </a:r>
            <a:r>
              <a:rPr dirty="0" sz="1650" spc="-55" b="1">
                <a:latin typeface="Verdana"/>
                <a:cs typeface="Verdana"/>
              </a:rPr>
              <a:t> </a:t>
            </a:r>
            <a:r>
              <a:rPr dirty="0" sz="1650" spc="-60" b="1">
                <a:latin typeface="Verdana"/>
                <a:cs typeface="Verdana"/>
              </a:rPr>
              <a:t>dependency</a:t>
            </a:r>
            <a:r>
              <a:rPr dirty="0" sz="1650" spc="-90" b="1">
                <a:latin typeface="Verdana"/>
                <a:cs typeface="Verdana"/>
              </a:rPr>
              <a:t> </a:t>
            </a:r>
            <a:r>
              <a:rPr dirty="0" sz="1650" spc="-60" b="1">
                <a:latin typeface="Verdana"/>
                <a:cs typeface="Verdana"/>
              </a:rPr>
              <a:t>injection:</a:t>
            </a:r>
            <a:r>
              <a:rPr dirty="0" sz="1650" spc="-100" b="1">
                <a:latin typeface="Verdana"/>
                <a:cs typeface="Verdana"/>
              </a:rPr>
              <a:t> </a:t>
            </a:r>
            <a:r>
              <a:rPr dirty="0" sz="1650" spc="-90">
                <a:latin typeface="Verdana"/>
                <a:cs typeface="Verdana"/>
              </a:rPr>
              <a:t>ASP.NET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Core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has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70">
                <a:latin typeface="Verdana"/>
                <a:cs typeface="Verdana"/>
              </a:rPr>
              <a:t>built-</a:t>
            </a:r>
            <a:r>
              <a:rPr dirty="0" sz="1650" spc="-20">
                <a:latin typeface="Verdana"/>
                <a:cs typeface="Verdana"/>
              </a:rPr>
              <a:t>in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support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for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dependency </a:t>
            </a:r>
            <a:r>
              <a:rPr dirty="0" sz="1650" spc="-55">
                <a:latin typeface="Verdana"/>
                <a:cs typeface="Verdana"/>
              </a:rPr>
              <a:t>injection,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promoting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cleaner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and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more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maintainable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40">
                <a:latin typeface="Verdana"/>
                <a:cs typeface="Verdana"/>
              </a:rPr>
              <a:t>code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and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facilitating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unit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testing.</a:t>
            </a:r>
            <a:endParaRPr sz="1650">
              <a:latin typeface="Verdana"/>
              <a:cs typeface="Verdana"/>
            </a:endParaRPr>
          </a:p>
          <a:p>
            <a:pPr marL="304800" marR="892175" indent="-283845">
              <a:lnSpc>
                <a:spcPct val="150000"/>
              </a:lnSpc>
              <a:spcBef>
                <a:spcPts val="990"/>
              </a:spcBef>
              <a:buFont typeface="Arial MT"/>
              <a:buChar char="•"/>
              <a:tabLst>
                <a:tab pos="304800" algn="l"/>
              </a:tabLst>
            </a:pPr>
            <a:r>
              <a:rPr dirty="0" sz="1650" b="1">
                <a:latin typeface="Verdana"/>
                <a:cs typeface="Verdana"/>
              </a:rPr>
              <a:t>Unified</a:t>
            </a:r>
            <a:r>
              <a:rPr dirty="0" sz="1650" spc="-30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MVC</a:t>
            </a:r>
            <a:r>
              <a:rPr dirty="0" sz="1650" spc="-35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and</a:t>
            </a:r>
            <a:r>
              <a:rPr dirty="0" sz="1650" spc="-50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Web</a:t>
            </a:r>
            <a:r>
              <a:rPr dirty="0" sz="1650" spc="-45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API</a:t>
            </a:r>
            <a:r>
              <a:rPr dirty="0" sz="1650" spc="-55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frameworks:</a:t>
            </a:r>
            <a:r>
              <a:rPr dirty="0" sz="1650" spc="-70" b="1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ASP.NET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Core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provides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unified </a:t>
            </a:r>
            <a:r>
              <a:rPr dirty="0" sz="1650">
                <a:latin typeface="Verdana"/>
                <a:cs typeface="Verdana"/>
              </a:rPr>
              <a:t>framework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for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building</a:t>
            </a:r>
            <a:r>
              <a:rPr dirty="0" sz="1650" spc="-2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both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web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applications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and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web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APIs,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streamlining </a:t>
            </a:r>
            <a:r>
              <a:rPr dirty="0" sz="1650">
                <a:latin typeface="Verdana"/>
                <a:cs typeface="Verdana"/>
              </a:rPr>
              <a:t>development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and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reducing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the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learning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curve.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/>
              <a:t>Introduction to</a:t>
            </a:r>
            <a:r>
              <a:rPr dirty="0" spc="30"/>
              <a:t> </a:t>
            </a:r>
            <a:r>
              <a:rPr dirty="0" spc="-10"/>
              <a:t>ASP.Net</a:t>
            </a:r>
            <a:r>
              <a:rPr dirty="0" spc="30"/>
              <a:t> </a:t>
            </a:r>
            <a:r>
              <a:rPr dirty="0" spc="-20"/>
              <a:t>Core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 spc="-25"/>
              <a:t>1</a:t>
            </a:r>
            <a:r>
              <a:rPr dirty="0" spc="-25"/>
              <a:t>1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314989" y="1597669"/>
            <a:ext cx="9258935" cy="41173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95910" marR="57150" indent="-283845">
              <a:lnSpc>
                <a:spcPct val="150000"/>
              </a:lnSpc>
              <a:spcBef>
                <a:spcPts val="90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650" spc="-55" b="1">
                <a:latin typeface="Verdana"/>
                <a:cs typeface="Verdana"/>
              </a:rPr>
              <a:t>Active</a:t>
            </a:r>
            <a:r>
              <a:rPr dirty="0" sz="1650" spc="-90" b="1">
                <a:latin typeface="Verdana"/>
                <a:cs typeface="Verdana"/>
              </a:rPr>
              <a:t> </a:t>
            </a:r>
            <a:r>
              <a:rPr dirty="0" sz="1650" spc="-55" b="1">
                <a:latin typeface="Verdana"/>
                <a:cs typeface="Verdana"/>
              </a:rPr>
              <a:t>community</a:t>
            </a:r>
            <a:r>
              <a:rPr dirty="0" sz="1650" spc="-85" b="1">
                <a:latin typeface="Verdana"/>
                <a:cs typeface="Verdana"/>
              </a:rPr>
              <a:t> </a:t>
            </a:r>
            <a:r>
              <a:rPr dirty="0" sz="1650" spc="-45" b="1">
                <a:latin typeface="Verdana"/>
                <a:cs typeface="Verdana"/>
              </a:rPr>
              <a:t>and</a:t>
            </a:r>
            <a:r>
              <a:rPr dirty="0" sz="1650" spc="-90" b="1">
                <a:latin typeface="Verdana"/>
                <a:cs typeface="Verdana"/>
              </a:rPr>
              <a:t> </a:t>
            </a:r>
            <a:r>
              <a:rPr dirty="0" sz="1650" spc="-60" b="1">
                <a:latin typeface="Verdana"/>
                <a:cs typeface="Verdana"/>
              </a:rPr>
              <a:t>documentation:</a:t>
            </a:r>
            <a:r>
              <a:rPr dirty="0" sz="1650" spc="-80" b="1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The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100">
                <a:latin typeface="Verdana"/>
                <a:cs typeface="Verdana"/>
              </a:rPr>
              <a:t>ASP.NET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Core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community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is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vibrant,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and </a:t>
            </a:r>
            <a:r>
              <a:rPr dirty="0" sz="1650" spc="-60">
                <a:latin typeface="Verdana"/>
                <a:cs typeface="Verdana"/>
              </a:rPr>
              <a:t>there </a:t>
            </a:r>
            <a:r>
              <a:rPr dirty="0" sz="1650" spc="-50">
                <a:latin typeface="Verdana"/>
                <a:cs typeface="Verdana"/>
              </a:rPr>
              <a:t>are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extensive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official</a:t>
            </a:r>
            <a:r>
              <a:rPr dirty="0" sz="1650" spc="-45">
                <a:latin typeface="Verdana"/>
                <a:cs typeface="Verdana"/>
              </a:rPr>
              <a:t> and</a:t>
            </a:r>
            <a:r>
              <a:rPr dirty="0" sz="1650" spc="-25">
                <a:latin typeface="Verdana"/>
                <a:cs typeface="Verdana"/>
              </a:rPr>
              <a:t> </a:t>
            </a:r>
            <a:r>
              <a:rPr dirty="0" sz="1650" spc="-65">
                <a:latin typeface="Verdana"/>
                <a:cs typeface="Verdana"/>
              </a:rPr>
              <a:t>community-driven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documentation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and </a:t>
            </a:r>
            <a:r>
              <a:rPr dirty="0" sz="1650" spc="-65">
                <a:latin typeface="Verdana"/>
                <a:cs typeface="Verdana"/>
              </a:rPr>
              <a:t>resources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available </a:t>
            </a:r>
            <a:r>
              <a:rPr dirty="0" sz="1650" spc="-35">
                <a:latin typeface="Verdana"/>
                <a:cs typeface="Verdana"/>
              </a:rPr>
              <a:t>to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assist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with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development.</a:t>
            </a:r>
            <a:endParaRPr sz="1650">
              <a:latin typeface="Verdana"/>
              <a:cs typeface="Verdana"/>
            </a:endParaRPr>
          </a:p>
          <a:p>
            <a:pPr algn="just" marL="295910" marR="5080" indent="-283845">
              <a:lnSpc>
                <a:spcPct val="149700"/>
              </a:lnSpc>
              <a:spcBef>
                <a:spcPts val="1395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650" spc="-60" b="1">
                <a:latin typeface="Verdana"/>
                <a:cs typeface="Verdana"/>
              </a:rPr>
              <a:t>Long-term</a:t>
            </a:r>
            <a:r>
              <a:rPr dirty="0" sz="1650" spc="-80" b="1">
                <a:latin typeface="Verdana"/>
                <a:cs typeface="Verdana"/>
              </a:rPr>
              <a:t> </a:t>
            </a:r>
            <a:r>
              <a:rPr dirty="0" sz="1650" spc="-50" b="1">
                <a:latin typeface="Verdana"/>
                <a:cs typeface="Verdana"/>
              </a:rPr>
              <a:t>support:</a:t>
            </a:r>
            <a:r>
              <a:rPr dirty="0" sz="1650" spc="-75" b="1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Microsoft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typically</a:t>
            </a:r>
            <a:r>
              <a:rPr dirty="0" sz="1650" spc="-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provides </a:t>
            </a:r>
            <a:r>
              <a:rPr dirty="0" sz="1650" spc="-60">
                <a:latin typeface="Verdana"/>
                <a:cs typeface="Verdana"/>
              </a:rPr>
              <a:t>long-term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support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40">
                <a:latin typeface="Verdana"/>
                <a:cs typeface="Verdana"/>
              </a:rPr>
              <a:t>for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major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releases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of </a:t>
            </a:r>
            <a:r>
              <a:rPr dirty="0" sz="1650" spc="-90">
                <a:latin typeface="Verdana"/>
                <a:cs typeface="Verdana"/>
              </a:rPr>
              <a:t>ASP.NET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Core,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ensuring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40">
                <a:latin typeface="Verdana"/>
                <a:cs typeface="Verdana"/>
              </a:rPr>
              <a:t>you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receive</a:t>
            </a:r>
            <a:r>
              <a:rPr dirty="0" sz="1650" spc="-114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updates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and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security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fixes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for</a:t>
            </a:r>
            <a:r>
              <a:rPr dirty="0" sz="1650" spc="-114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an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extended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period.</a:t>
            </a:r>
            <a:endParaRPr sz="16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989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650" spc="-50" b="1">
                <a:latin typeface="Verdana"/>
                <a:cs typeface="Verdana"/>
              </a:rPr>
              <a:t>Hosting</a:t>
            </a:r>
            <a:r>
              <a:rPr dirty="0" sz="1650" spc="-105" b="1">
                <a:latin typeface="Verdana"/>
                <a:cs typeface="Verdana"/>
              </a:rPr>
              <a:t> </a:t>
            </a:r>
            <a:r>
              <a:rPr dirty="0" sz="1650" spc="-60" b="1">
                <a:latin typeface="Verdana"/>
                <a:cs typeface="Verdana"/>
              </a:rPr>
              <a:t>independence:</a:t>
            </a:r>
            <a:r>
              <a:rPr dirty="0" sz="1650" spc="-105" b="1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IIS,</a:t>
            </a:r>
            <a:r>
              <a:rPr dirty="0" sz="1650" spc="-55">
                <a:latin typeface="Verdana"/>
                <a:cs typeface="Verdana"/>
              </a:rPr>
              <a:t> Apache,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85">
                <a:latin typeface="Verdana"/>
                <a:cs typeface="Verdana"/>
              </a:rPr>
              <a:t>Docker,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70">
                <a:latin typeface="Verdana"/>
                <a:cs typeface="Verdana"/>
              </a:rPr>
              <a:t>Self-</a:t>
            </a:r>
            <a:r>
              <a:rPr dirty="0" sz="1650" spc="-50">
                <a:latin typeface="Verdana"/>
                <a:cs typeface="Verdana"/>
              </a:rPr>
              <a:t>Hosted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in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your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40">
                <a:latin typeface="Verdana"/>
                <a:cs typeface="Verdana"/>
              </a:rPr>
              <a:t>own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proc.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70"/>
              </a:spcBef>
              <a:buFont typeface="Arial MT"/>
              <a:buChar char="•"/>
            </a:pPr>
            <a:endParaRPr sz="16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buFont typeface="Arial MT"/>
              <a:buChar char="•"/>
              <a:tabLst>
                <a:tab pos="295910" algn="l"/>
              </a:tabLst>
            </a:pPr>
            <a:r>
              <a:rPr dirty="0" sz="1650" b="1">
                <a:latin typeface="Verdana"/>
                <a:cs typeface="Verdana"/>
              </a:rPr>
              <a:t>Support</a:t>
            </a:r>
            <a:r>
              <a:rPr dirty="0" sz="1650" spc="-40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for</a:t>
            </a:r>
            <a:r>
              <a:rPr dirty="0" sz="1650" spc="-25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JSON</a:t>
            </a:r>
            <a:r>
              <a:rPr dirty="0" sz="1650" spc="-35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based</a:t>
            </a:r>
            <a:r>
              <a:rPr dirty="0" sz="1650" spc="-45" b="1">
                <a:latin typeface="Verdana"/>
                <a:cs typeface="Verdana"/>
              </a:rPr>
              <a:t> </a:t>
            </a:r>
            <a:r>
              <a:rPr dirty="0" sz="1650" spc="-10" b="1">
                <a:latin typeface="Verdana"/>
                <a:cs typeface="Verdana"/>
              </a:rPr>
              <a:t>configuration.</a:t>
            </a:r>
            <a:endParaRPr sz="16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50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650" b="1">
                <a:latin typeface="Verdana"/>
                <a:cs typeface="Verdana"/>
              </a:rPr>
              <a:t>Unit</a:t>
            </a:r>
            <a:r>
              <a:rPr dirty="0" sz="1650" spc="-10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testing</a:t>
            </a:r>
            <a:r>
              <a:rPr dirty="0" sz="1650" spc="-35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with</a:t>
            </a:r>
            <a:r>
              <a:rPr dirty="0" sz="1650" spc="-20" b="1">
                <a:latin typeface="Verdana"/>
                <a:cs typeface="Verdana"/>
              </a:rPr>
              <a:t> </a:t>
            </a:r>
            <a:r>
              <a:rPr dirty="0" sz="1650" spc="-10" b="1">
                <a:latin typeface="Verdana"/>
                <a:cs typeface="Verdana"/>
              </a:rPr>
              <a:t>xunit.net.</a:t>
            </a:r>
            <a:endParaRPr sz="1650">
              <a:latin typeface="Verdana"/>
              <a:cs typeface="Verdana"/>
            </a:endParaRPr>
          </a:p>
          <a:p>
            <a:pPr marL="300355" indent="-283210">
              <a:lnSpc>
                <a:spcPct val="100000"/>
              </a:lnSpc>
              <a:spcBef>
                <a:spcPts val="1860"/>
              </a:spcBef>
              <a:buFont typeface="Arial MT"/>
              <a:buChar char="•"/>
              <a:tabLst>
                <a:tab pos="300355" algn="l"/>
              </a:tabLst>
            </a:pPr>
            <a:r>
              <a:rPr dirty="0" sz="1650" b="1">
                <a:latin typeface="Verdana"/>
                <a:cs typeface="Verdana"/>
              </a:rPr>
              <a:t>Nuget</a:t>
            </a:r>
            <a:r>
              <a:rPr dirty="0" sz="1650" spc="-55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based</a:t>
            </a:r>
            <a:r>
              <a:rPr dirty="0" sz="1650" spc="-30" b="1">
                <a:latin typeface="Verdana"/>
                <a:cs typeface="Verdana"/>
              </a:rPr>
              <a:t> </a:t>
            </a:r>
            <a:r>
              <a:rPr dirty="0" sz="1650" spc="-10" b="1">
                <a:latin typeface="Verdana"/>
                <a:cs typeface="Verdana"/>
              </a:rPr>
              <a:t>support.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42545" marR="5080">
              <a:lnSpc>
                <a:spcPts val="3170"/>
              </a:lnSpc>
              <a:spcBef>
                <a:spcPts val="195"/>
              </a:spcBef>
            </a:pPr>
            <a:r>
              <a:rPr dirty="0"/>
              <a:t>Types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/>
              <a:t>Applications</a:t>
            </a:r>
            <a:r>
              <a:rPr dirty="0" spc="-85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be</a:t>
            </a:r>
            <a:r>
              <a:rPr dirty="0" spc="-70"/>
              <a:t> </a:t>
            </a:r>
            <a:r>
              <a:rPr dirty="0"/>
              <a:t>Developed</a:t>
            </a:r>
            <a:r>
              <a:rPr dirty="0" spc="-60"/>
              <a:t> </a:t>
            </a:r>
            <a:r>
              <a:rPr dirty="0"/>
              <a:t>on</a:t>
            </a:r>
            <a:r>
              <a:rPr dirty="0" spc="-85"/>
              <a:t> </a:t>
            </a:r>
            <a:r>
              <a:rPr dirty="0"/>
              <a:t>top</a:t>
            </a:r>
            <a:r>
              <a:rPr dirty="0" spc="-60"/>
              <a:t> </a:t>
            </a:r>
            <a:r>
              <a:rPr dirty="0" spc="-25"/>
              <a:t>of </a:t>
            </a:r>
            <a:r>
              <a:rPr dirty="0"/>
              <a:t>ASP.Net</a:t>
            </a:r>
            <a:r>
              <a:rPr dirty="0" spc="-105"/>
              <a:t> </a:t>
            </a:r>
            <a:r>
              <a:rPr dirty="0" spc="-20"/>
              <a:t>Core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/>
              <a:t>Introduction to</a:t>
            </a:r>
            <a:r>
              <a:rPr dirty="0" spc="30"/>
              <a:t> </a:t>
            </a:r>
            <a:r>
              <a:rPr dirty="0" spc="-10"/>
              <a:t>ASP.Net</a:t>
            </a:r>
            <a:r>
              <a:rPr dirty="0" spc="30"/>
              <a:t> </a:t>
            </a:r>
            <a:r>
              <a:rPr dirty="0" spc="-20"/>
              <a:t>Core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 spc="-25"/>
              <a:t>1</a:t>
            </a:r>
            <a:r>
              <a:rPr dirty="0" spc="-25"/>
              <a:t>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500756" y="1362329"/>
            <a:ext cx="4429125" cy="1373505"/>
            <a:chOff x="2500756" y="1362329"/>
            <a:chExt cx="4429125" cy="1373505"/>
          </a:xfrm>
        </p:grpSpPr>
        <p:sp>
          <p:nvSpPr>
            <p:cNvPr id="3" name="object 3" descr=""/>
            <p:cNvSpPr/>
            <p:nvPr/>
          </p:nvSpPr>
          <p:spPr>
            <a:xfrm>
              <a:off x="2511551" y="1930908"/>
              <a:ext cx="4407535" cy="794385"/>
            </a:xfrm>
            <a:custGeom>
              <a:avLst/>
              <a:gdLst/>
              <a:ahLst/>
              <a:cxnLst/>
              <a:rect l="l" t="t" r="r" b="b"/>
              <a:pathLst>
                <a:path w="4407534" h="794385">
                  <a:moveTo>
                    <a:pt x="2147316" y="0"/>
                  </a:moveTo>
                  <a:lnTo>
                    <a:pt x="2147316" y="676656"/>
                  </a:lnTo>
                  <a:lnTo>
                    <a:pt x="4407408" y="676656"/>
                  </a:lnTo>
                  <a:lnTo>
                    <a:pt x="4407408" y="794003"/>
                  </a:lnTo>
                </a:path>
                <a:path w="4407534" h="794385">
                  <a:moveTo>
                    <a:pt x="2147316" y="0"/>
                  </a:moveTo>
                  <a:lnTo>
                    <a:pt x="2147316" y="676656"/>
                  </a:lnTo>
                  <a:lnTo>
                    <a:pt x="3057144" y="676656"/>
                  </a:lnTo>
                  <a:lnTo>
                    <a:pt x="3057144" y="794003"/>
                  </a:lnTo>
                </a:path>
                <a:path w="4407534" h="794385">
                  <a:moveTo>
                    <a:pt x="2147316" y="0"/>
                  </a:moveTo>
                  <a:lnTo>
                    <a:pt x="2147316" y="676656"/>
                  </a:lnTo>
                  <a:lnTo>
                    <a:pt x="1528572" y="676656"/>
                  </a:lnTo>
                  <a:lnTo>
                    <a:pt x="1528572" y="794003"/>
                  </a:lnTo>
                </a:path>
                <a:path w="4407534" h="794385">
                  <a:moveTo>
                    <a:pt x="2147316" y="0"/>
                  </a:moveTo>
                  <a:lnTo>
                    <a:pt x="2147316" y="676656"/>
                  </a:lnTo>
                  <a:lnTo>
                    <a:pt x="0" y="676656"/>
                  </a:lnTo>
                  <a:lnTo>
                    <a:pt x="0" y="794003"/>
                  </a:lnTo>
                </a:path>
              </a:pathLst>
            </a:custGeom>
            <a:ln w="21336">
              <a:solidFill>
                <a:srgbClr val="BF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835907" y="1373124"/>
              <a:ext cx="1645920" cy="558165"/>
            </a:xfrm>
            <a:custGeom>
              <a:avLst/>
              <a:gdLst/>
              <a:ahLst/>
              <a:cxnLst/>
              <a:rect l="l" t="t" r="r" b="b"/>
              <a:pathLst>
                <a:path w="1645920" h="558164">
                  <a:moveTo>
                    <a:pt x="1645920" y="557783"/>
                  </a:moveTo>
                  <a:lnTo>
                    <a:pt x="0" y="557783"/>
                  </a:lnTo>
                  <a:lnTo>
                    <a:pt x="0" y="0"/>
                  </a:lnTo>
                  <a:lnTo>
                    <a:pt x="1645920" y="0"/>
                  </a:lnTo>
                  <a:lnTo>
                    <a:pt x="1645920" y="557783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835907" y="1373124"/>
              <a:ext cx="1645920" cy="558165"/>
            </a:xfrm>
            <a:custGeom>
              <a:avLst/>
              <a:gdLst/>
              <a:ahLst/>
              <a:cxnLst/>
              <a:rect l="l" t="t" r="r" b="b"/>
              <a:pathLst>
                <a:path w="1645920" h="558164">
                  <a:moveTo>
                    <a:pt x="0" y="0"/>
                  </a:moveTo>
                  <a:lnTo>
                    <a:pt x="1645920" y="0"/>
                  </a:lnTo>
                  <a:lnTo>
                    <a:pt x="1645920" y="557783"/>
                  </a:lnTo>
                  <a:lnTo>
                    <a:pt x="0" y="557783"/>
                  </a:lnTo>
                  <a:lnTo>
                    <a:pt x="0" y="0"/>
                  </a:lnTo>
                  <a:close/>
                </a:path>
              </a:pathLst>
            </a:custGeom>
            <a:ln w="213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908" y="1373124"/>
            <a:ext cx="1645920" cy="558165"/>
          </a:xfrm>
          <a:prstGeom prst="rect"/>
        </p:spPr>
        <p:txBody>
          <a:bodyPr wrap="square" lIns="0" tIns="6921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545"/>
              </a:spcBef>
            </a:pPr>
            <a:r>
              <a:rPr dirty="0" sz="2300" spc="-35">
                <a:solidFill>
                  <a:srgbClr val="FFFFFF"/>
                </a:solidFill>
                <a:latin typeface="Calibri"/>
                <a:cs typeface="Calibri"/>
              </a:rPr>
              <a:t>ASP.Net</a:t>
            </a:r>
            <a:r>
              <a:rPr dirty="0" sz="23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942972" y="2714116"/>
            <a:ext cx="1137285" cy="579755"/>
            <a:chOff x="1942972" y="2714116"/>
            <a:chExt cx="1137285" cy="579755"/>
          </a:xfrm>
        </p:grpSpPr>
        <p:sp>
          <p:nvSpPr>
            <p:cNvPr id="8" name="object 8" descr=""/>
            <p:cNvSpPr/>
            <p:nvPr/>
          </p:nvSpPr>
          <p:spPr>
            <a:xfrm>
              <a:off x="1953767" y="2724911"/>
              <a:ext cx="1115695" cy="558165"/>
            </a:xfrm>
            <a:custGeom>
              <a:avLst/>
              <a:gdLst/>
              <a:ahLst/>
              <a:cxnLst/>
              <a:rect l="l" t="t" r="r" b="b"/>
              <a:pathLst>
                <a:path w="1115695" h="558164">
                  <a:moveTo>
                    <a:pt x="1115567" y="557784"/>
                  </a:moveTo>
                  <a:lnTo>
                    <a:pt x="0" y="557784"/>
                  </a:lnTo>
                  <a:lnTo>
                    <a:pt x="0" y="0"/>
                  </a:lnTo>
                  <a:lnTo>
                    <a:pt x="1115567" y="0"/>
                  </a:lnTo>
                  <a:lnTo>
                    <a:pt x="1115567" y="557784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53767" y="2724911"/>
              <a:ext cx="1115695" cy="558165"/>
            </a:xfrm>
            <a:custGeom>
              <a:avLst/>
              <a:gdLst/>
              <a:ahLst/>
              <a:cxnLst/>
              <a:rect l="l" t="t" r="r" b="b"/>
              <a:pathLst>
                <a:path w="1115695" h="558164">
                  <a:moveTo>
                    <a:pt x="0" y="0"/>
                  </a:moveTo>
                  <a:lnTo>
                    <a:pt x="1115567" y="0"/>
                  </a:lnTo>
                  <a:lnTo>
                    <a:pt x="1115567" y="557784"/>
                  </a:lnTo>
                  <a:lnTo>
                    <a:pt x="0" y="557784"/>
                  </a:lnTo>
                  <a:lnTo>
                    <a:pt x="0" y="0"/>
                  </a:lnTo>
                  <a:close/>
                </a:path>
              </a:pathLst>
            </a:custGeom>
            <a:ln w="213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953767" y="2724911"/>
            <a:ext cx="1115695" cy="55816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69240">
              <a:lnSpc>
                <a:spcPct val="100000"/>
              </a:lnSpc>
              <a:spcBef>
                <a:spcPts val="540"/>
              </a:spcBef>
            </a:pPr>
            <a:r>
              <a:rPr dirty="0" sz="2300" spc="-25">
                <a:solidFill>
                  <a:srgbClr val="FFFFFF"/>
                </a:solidFill>
                <a:latin typeface="Calibri"/>
                <a:cs typeface="Calibri"/>
              </a:rPr>
              <a:t>MVC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293236" y="2714116"/>
            <a:ext cx="1494155" cy="579755"/>
            <a:chOff x="3293236" y="2714116"/>
            <a:chExt cx="1494155" cy="579755"/>
          </a:xfrm>
        </p:grpSpPr>
        <p:sp>
          <p:nvSpPr>
            <p:cNvPr id="12" name="object 12" descr=""/>
            <p:cNvSpPr/>
            <p:nvPr/>
          </p:nvSpPr>
          <p:spPr>
            <a:xfrm>
              <a:off x="3304031" y="2724911"/>
              <a:ext cx="1472565" cy="558165"/>
            </a:xfrm>
            <a:custGeom>
              <a:avLst/>
              <a:gdLst/>
              <a:ahLst/>
              <a:cxnLst/>
              <a:rect l="l" t="t" r="r" b="b"/>
              <a:pathLst>
                <a:path w="1472564" h="558164">
                  <a:moveTo>
                    <a:pt x="1472183" y="557784"/>
                  </a:moveTo>
                  <a:lnTo>
                    <a:pt x="0" y="557784"/>
                  </a:lnTo>
                  <a:lnTo>
                    <a:pt x="0" y="0"/>
                  </a:lnTo>
                  <a:lnTo>
                    <a:pt x="1472183" y="0"/>
                  </a:lnTo>
                  <a:lnTo>
                    <a:pt x="1472183" y="557784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304031" y="2724911"/>
              <a:ext cx="1472565" cy="558165"/>
            </a:xfrm>
            <a:custGeom>
              <a:avLst/>
              <a:gdLst/>
              <a:ahLst/>
              <a:cxnLst/>
              <a:rect l="l" t="t" r="r" b="b"/>
              <a:pathLst>
                <a:path w="1472564" h="558164">
                  <a:moveTo>
                    <a:pt x="0" y="0"/>
                  </a:moveTo>
                  <a:lnTo>
                    <a:pt x="1472183" y="0"/>
                  </a:lnTo>
                  <a:lnTo>
                    <a:pt x="1472183" y="557784"/>
                  </a:lnTo>
                  <a:lnTo>
                    <a:pt x="0" y="557784"/>
                  </a:lnTo>
                  <a:lnTo>
                    <a:pt x="0" y="0"/>
                  </a:lnTo>
                  <a:close/>
                </a:path>
              </a:pathLst>
            </a:custGeom>
            <a:ln w="213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3304032" y="2724911"/>
            <a:ext cx="1472565" cy="55816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540"/>
              </a:spcBef>
            </a:pPr>
            <a:r>
              <a:rPr dirty="0" sz="2300">
                <a:solidFill>
                  <a:srgbClr val="FFFFFF"/>
                </a:solidFill>
                <a:latin typeface="Calibri"/>
                <a:cs typeface="Calibri"/>
              </a:rPr>
              <a:t>Razor</a:t>
            </a:r>
            <a:r>
              <a:rPr dirty="0" sz="23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Calibri"/>
                <a:cs typeface="Calibri"/>
              </a:rPr>
              <a:t>Pages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000117" y="2714116"/>
            <a:ext cx="1139190" cy="579755"/>
            <a:chOff x="5000117" y="2714116"/>
            <a:chExt cx="1139190" cy="579755"/>
          </a:xfrm>
        </p:grpSpPr>
        <p:sp>
          <p:nvSpPr>
            <p:cNvPr id="16" name="object 16" descr=""/>
            <p:cNvSpPr/>
            <p:nvPr/>
          </p:nvSpPr>
          <p:spPr>
            <a:xfrm>
              <a:off x="5010912" y="2724911"/>
              <a:ext cx="1117600" cy="558165"/>
            </a:xfrm>
            <a:custGeom>
              <a:avLst/>
              <a:gdLst/>
              <a:ahLst/>
              <a:cxnLst/>
              <a:rect l="l" t="t" r="r" b="b"/>
              <a:pathLst>
                <a:path w="1117600" h="558164">
                  <a:moveTo>
                    <a:pt x="1117091" y="557784"/>
                  </a:moveTo>
                  <a:lnTo>
                    <a:pt x="0" y="557784"/>
                  </a:lnTo>
                  <a:lnTo>
                    <a:pt x="0" y="0"/>
                  </a:lnTo>
                  <a:lnTo>
                    <a:pt x="1117091" y="0"/>
                  </a:lnTo>
                  <a:lnTo>
                    <a:pt x="1117091" y="557784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010912" y="2724911"/>
              <a:ext cx="1117600" cy="558165"/>
            </a:xfrm>
            <a:custGeom>
              <a:avLst/>
              <a:gdLst/>
              <a:ahLst/>
              <a:cxnLst/>
              <a:rect l="l" t="t" r="r" b="b"/>
              <a:pathLst>
                <a:path w="1117600" h="558164">
                  <a:moveTo>
                    <a:pt x="0" y="0"/>
                  </a:moveTo>
                  <a:lnTo>
                    <a:pt x="1117091" y="0"/>
                  </a:lnTo>
                  <a:lnTo>
                    <a:pt x="1117091" y="557784"/>
                  </a:lnTo>
                  <a:lnTo>
                    <a:pt x="0" y="557784"/>
                  </a:lnTo>
                  <a:lnTo>
                    <a:pt x="0" y="0"/>
                  </a:lnTo>
                  <a:close/>
                </a:path>
              </a:pathLst>
            </a:custGeom>
            <a:ln w="213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010911" y="2724911"/>
            <a:ext cx="1117600" cy="55816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540"/>
              </a:spcBef>
            </a:pPr>
            <a:r>
              <a:rPr dirty="0" sz="230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23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350508" y="2714243"/>
            <a:ext cx="1138555" cy="579120"/>
            <a:chOff x="6350508" y="2714243"/>
            <a:chExt cx="1138555" cy="579120"/>
          </a:xfrm>
        </p:grpSpPr>
        <p:sp>
          <p:nvSpPr>
            <p:cNvPr id="20" name="object 20" descr=""/>
            <p:cNvSpPr/>
            <p:nvPr/>
          </p:nvSpPr>
          <p:spPr>
            <a:xfrm>
              <a:off x="6361176" y="2724911"/>
              <a:ext cx="1117600" cy="558165"/>
            </a:xfrm>
            <a:custGeom>
              <a:avLst/>
              <a:gdLst/>
              <a:ahLst/>
              <a:cxnLst/>
              <a:rect l="l" t="t" r="r" b="b"/>
              <a:pathLst>
                <a:path w="1117600" h="558164">
                  <a:moveTo>
                    <a:pt x="1117091" y="557784"/>
                  </a:moveTo>
                  <a:lnTo>
                    <a:pt x="0" y="557784"/>
                  </a:lnTo>
                  <a:lnTo>
                    <a:pt x="0" y="0"/>
                  </a:lnTo>
                  <a:lnTo>
                    <a:pt x="1117091" y="0"/>
                  </a:lnTo>
                  <a:lnTo>
                    <a:pt x="1117091" y="557784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361176" y="2724911"/>
              <a:ext cx="1117600" cy="558165"/>
            </a:xfrm>
            <a:custGeom>
              <a:avLst/>
              <a:gdLst/>
              <a:ahLst/>
              <a:cxnLst/>
              <a:rect l="l" t="t" r="r" b="b"/>
              <a:pathLst>
                <a:path w="1117600" h="558164">
                  <a:moveTo>
                    <a:pt x="0" y="0"/>
                  </a:moveTo>
                  <a:lnTo>
                    <a:pt x="1117091" y="0"/>
                  </a:lnTo>
                  <a:lnTo>
                    <a:pt x="1117091" y="557784"/>
                  </a:lnTo>
                  <a:lnTo>
                    <a:pt x="0" y="557784"/>
                  </a:lnTo>
                  <a:lnTo>
                    <a:pt x="0" y="0"/>
                  </a:lnTo>
                  <a:close/>
                </a:path>
              </a:pathLst>
            </a:custGeom>
            <a:ln w="213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361176" y="2724911"/>
            <a:ext cx="1117600" cy="55816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365"/>
              </a:spcBef>
            </a:pPr>
            <a:r>
              <a:rPr dirty="0" sz="2550" spc="-10">
                <a:solidFill>
                  <a:srgbClr val="FFFFFF"/>
                </a:solidFill>
                <a:latin typeface="Calibri"/>
                <a:cs typeface="Calibri"/>
              </a:rPr>
              <a:t>Signal-</a:t>
            </a:r>
            <a:r>
              <a:rPr dirty="0" sz="2550" spc="-5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/>
              <a:t>Introduction to</a:t>
            </a:r>
            <a:r>
              <a:rPr dirty="0" spc="30"/>
              <a:t> </a:t>
            </a:r>
            <a:r>
              <a:rPr dirty="0" spc="-10"/>
              <a:t>ASP.Net</a:t>
            </a:r>
            <a:r>
              <a:rPr dirty="0" spc="30"/>
              <a:t> </a:t>
            </a:r>
            <a:r>
              <a:rPr dirty="0" spc="-20"/>
              <a:t>Core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 spc="-25"/>
              <a:t>1</a:t>
            </a:r>
            <a:r>
              <a:rPr dirty="0" spc="-25"/>
              <a:t>3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377425" y="4217889"/>
            <a:ext cx="9017000" cy="17868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650" b="1">
                <a:latin typeface="Verdana"/>
                <a:cs typeface="Verdana"/>
              </a:rPr>
              <a:t>MVC</a:t>
            </a:r>
            <a:r>
              <a:rPr dirty="0" sz="1650" spc="-40" b="1">
                <a:latin typeface="Verdana"/>
                <a:cs typeface="Verdana"/>
              </a:rPr>
              <a:t> </a:t>
            </a:r>
            <a:r>
              <a:rPr dirty="0" sz="1650" spc="-10" b="1">
                <a:latin typeface="Verdana"/>
                <a:cs typeface="Verdana"/>
              </a:rPr>
              <a:t>(Model-View-Controller)</a:t>
            </a:r>
            <a:r>
              <a:rPr dirty="0" sz="1650" spc="-55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Applications:</a:t>
            </a:r>
            <a:r>
              <a:rPr dirty="0" sz="1650" spc="-55" b="1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ASP.NET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Core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supports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the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MVC</a:t>
            </a:r>
            <a:endParaRPr sz="1650">
              <a:latin typeface="Verdana"/>
              <a:cs typeface="Verdana"/>
            </a:endParaRPr>
          </a:p>
          <a:p>
            <a:pPr marL="295910" marR="5080">
              <a:lnSpc>
                <a:spcPct val="200000"/>
              </a:lnSpc>
            </a:pPr>
            <a:r>
              <a:rPr dirty="0" sz="1650" spc="-10">
                <a:latin typeface="Verdana"/>
                <a:cs typeface="Verdana"/>
              </a:rPr>
              <a:t>architectural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pattern,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allowing</a:t>
            </a:r>
            <a:r>
              <a:rPr dirty="0" sz="1650" spc="-2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developers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3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build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interactive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web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applications </a:t>
            </a:r>
            <a:r>
              <a:rPr dirty="0" sz="1650">
                <a:latin typeface="Verdana"/>
                <a:cs typeface="Verdana"/>
              </a:rPr>
              <a:t>where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the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logic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is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separated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into</a:t>
            </a:r>
            <a:r>
              <a:rPr dirty="0" sz="1650" spc="-3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models,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views,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and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controllers.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This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is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common </a:t>
            </a:r>
            <a:r>
              <a:rPr dirty="0" sz="1650">
                <a:latin typeface="Verdana"/>
                <a:cs typeface="Verdana"/>
              </a:rPr>
              <a:t>approach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for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building dynamic</a:t>
            </a:r>
            <a:r>
              <a:rPr dirty="0" sz="1650" spc="-3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and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data-</a:t>
            </a:r>
            <a:r>
              <a:rPr dirty="0" sz="1650">
                <a:latin typeface="Verdana"/>
                <a:cs typeface="Verdana"/>
              </a:rPr>
              <a:t>driven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web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applications.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/>
              <a:t>Introduction to</a:t>
            </a:r>
            <a:r>
              <a:rPr dirty="0" spc="30"/>
              <a:t> </a:t>
            </a:r>
            <a:r>
              <a:rPr dirty="0" spc="-10"/>
              <a:t>ASP.Net</a:t>
            </a:r>
            <a:r>
              <a:rPr dirty="0" spc="30"/>
              <a:t> </a:t>
            </a:r>
            <a:r>
              <a:rPr dirty="0" spc="-20"/>
              <a:t>Core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 spc="-25"/>
              <a:t>1</a:t>
            </a:r>
            <a:r>
              <a:rPr dirty="0" spc="-25"/>
              <a:t>4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456703" y="1357412"/>
            <a:ext cx="8996680" cy="4939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2420" indent="-28321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12420" algn="l"/>
              </a:tabLst>
            </a:pPr>
            <a:r>
              <a:rPr dirty="0" sz="1650" b="1">
                <a:latin typeface="Verdana"/>
                <a:cs typeface="Verdana"/>
              </a:rPr>
              <a:t>Razor</a:t>
            </a:r>
            <a:r>
              <a:rPr dirty="0" sz="1650" spc="-35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Pages</a:t>
            </a:r>
            <a:r>
              <a:rPr dirty="0" sz="1650" spc="-55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Applications:</a:t>
            </a:r>
            <a:r>
              <a:rPr dirty="0" sz="1650" spc="-60" b="1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Razor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Pages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is</a:t>
            </a:r>
            <a:r>
              <a:rPr dirty="0" sz="1650" spc="-2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feature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of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ASP.NET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Core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that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allows</a:t>
            </a:r>
            <a:endParaRPr sz="1650">
              <a:latin typeface="Verdana"/>
              <a:cs typeface="Verdana"/>
            </a:endParaRPr>
          </a:p>
          <a:p>
            <a:pPr marL="312420" marR="24765">
              <a:lnSpc>
                <a:spcPct val="200000"/>
              </a:lnSpc>
            </a:pPr>
            <a:r>
              <a:rPr dirty="0" sz="1650">
                <a:latin typeface="Verdana"/>
                <a:cs typeface="Verdana"/>
              </a:rPr>
              <a:t>developers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3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build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web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applications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with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simpler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page-</a:t>
            </a:r>
            <a:r>
              <a:rPr dirty="0" sz="1650">
                <a:latin typeface="Verdana"/>
                <a:cs typeface="Verdana"/>
              </a:rPr>
              <a:t>focused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model.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It's </a:t>
            </a:r>
            <a:r>
              <a:rPr dirty="0" sz="1650">
                <a:latin typeface="Verdana"/>
                <a:cs typeface="Verdana"/>
              </a:rPr>
              <a:t>suitable</a:t>
            </a:r>
            <a:r>
              <a:rPr dirty="0" sz="1650" spc="-3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for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scenarios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where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you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want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build</a:t>
            </a:r>
            <a:r>
              <a:rPr dirty="0" sz="1650" spc="-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web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pages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with</a:t>
            </a:r>
            <a:r>
              <a:rPr dirty="0" sz="1650" spc="-2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minimal</a:t>
            </a:r>
            <a:r>
              <a:rPr dirty="0" sz="1650" spc="-2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ceremony.</a:t>
            </a:r>
            <a:endParaRPr sz="1650">
              <a:latin typeface="Verdana"/>
              <a:cs typeface="Verdana"/>
            </a:endParaRPr>
          </a:p>
          <a:p>
            <a:pPr marL="295910" marR="283210" indent="-283845">
              <a:lnSpc>
                <a:spcPct val="200000"/>
              </a:lnSpc>
              <a:spcBef>
                <a:spcPts val="360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650" b="1">
                <a:latin typeface="Verdana"/>
                <a:cs typeface="Verdana"/>
              </a:rPr>
              <a:t>Web</a:t>
            </a:r>
            <a:r>
              <a:rPr dirty="0" sz="1650" spc="-50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API</a:t>
            </a:r>
            <a:r>
              <a:rPr dirty="0" sz="1650" spc="-45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Applications:</a:t>
            </a:r>
            <a:r>
              <a:rPr dirty="0" sz="1650" spc="-65" b="1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ASP.NET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Core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can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be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used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create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RESTful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APIs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that </a:t>
            </a:r>
            <a:r>
              <a:rPr dirty="0" sz="1650">
                <a:latin typeface="Verdana"/>
                <a:cs typeface="Verdana"/>
              </a:rPr>
              <a:t>serve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data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and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functionality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various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clients,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including</a:t>
            </a:r>
            <a:r>
              <a:rPr dirty="0" sz="1650" spc="-2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web,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mobile,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and </a:t>
            </a:r>
            <a:r>
              <a:rPr dirty="0" sz="1650">
                <a:latin typeface="Verdana"/>
                <a:cs typeface="Verdana"/>
              </a:rPr>
              <a:t>desktop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applications.</a:t>
            </a:r>
            <a:endParaRPr sz="1650">
              <a:latin typeface="Verdana"/>
              <a:cs typeface="Verdana"/>
            </a:endParaRPr>
          </a:p>
          <a:p>
            <a:pPr marL="248285" marR="137795" indent="-236220">
              <a:lnSpc>
                <a:spcPct val="200000"/>
              </a:lnSpc>
              <a:spcBef>
                <a:spcPts val="710"/>
              </a:spcBef>
              <a:buFont typeface="Arial MT"/>
              <a:buChar char="•"/>
              <a:tabLst>
                <a:tab pos="248285" algn="l"/>
              </a:tabLst>
            </a:pPr>
            <a:r>
              <a:rPr dirty="0" sz="1650" spc="-10" b="1">
                <a:latin typeface="Verdana"/>
                <a:cs typeface="Verdana"/>
              </a:rPr>
              <a:t>Signal-</a:t>
            </a:r>
            <a:r>
              <a:rPr dirty="0" sz="1650" b="1">
                <a:latin typeface="Verdana"/>
                <a:cs typeface="Verdana"/>
              </a:rPr>
              <a:t>R</a:t>
            </a:r>
            <a:r>
              <a:rPr dirty="0" sz="1650" spc="-35" b="1">
                <a:latin typeface="Verdana"/>
                <a:cs typeface="Verdana"/>
              </a:rPr>
              <a:t> </a:t>
            </a:r>
            <a:r>
              <a:rPr dirty="0" sz="1650" spc="-10" b="1">
                <a:latin typeface="Verdana"/>
                <a:cs typeface="Verdana"/>
              </a:rPr>
              <a:t>(Real-</a:t>
            </a:r>
            <a:r>
              <a:rPr dirty="0" sz="1650" b="1">
                <a:latin typeface="Verdana"/>
                <a:cs typeface="Verdana"/>
              </a:rPr>
              <a:t>Time</a:t>
            </a:r>
            <a:r>
              <a:rPr dirty="0" sz="1650" spc="-35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Applications):</a:t>
            </a:r>
            <a:r>
              <a:rPr dirty="0" sz="1650" spc="-75" b="1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ASP.NET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Core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with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SignalR</a:t>
            </a:r>
            <a:r>
              <a:rPr dirty="0" sz="1650" spc="-2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can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be</a:t>
            </a:r>
            <a:r>
              <a:rPr dirty="0" sz="1650" spc="-2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used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to </a:t>
            </a:r>
            <a:r>
              <a:rPr dirty="0" sz="1650">
                <a:latin typeface="Verdana"/>
                <a:cs typeface="Verdana"/>
              </a:rPr>
              <a:t>create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real-</a:t>
            </a:r>
            <a:r>
              <a:rPr dirty="0" sz="1650">
                <a:latin typeface="Verdana"/>
                <a:cs typeface="Verdana"/>
              </a:rPr>
              <a:t>time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applications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that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enable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instant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communication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and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updates </a:t>
            </a:r>
            <a:r>
              <a:rPr dirty="0" sz="1650">
                <a:latin typeface="Verdana"/>
                <a:cs typeface="Verdana"/>
              </a:rPr>
              <a:t>between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clients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and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the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server.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Examples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include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chat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applications,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live </a:t>
            </a:r>
            <a:r>
              <a:rPr dirty="0" sz="1650">
                <a:latin typeface="Verdana"/>
                <a:cs typeface="Verdana"/>
              </a:rPr>
              <a:t>collaboration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tools,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and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real-</a:t>
            </a:r>
            <a:r>
              <a:rPr dirty="0" sz="1650">
                <a:latin typeface="Verdana"/>
                <a:cs typeface="Verdana"/>
              </a:rPr>
              <a:t>time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dashboards.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6"/>
            <a:ext cx="3828288" cy="565861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919263" y="6295136"/>
            <a:ext cx="2219325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898989"/>
                </a:solidFill>
                <a:latin typeface="Calibri"/>
                <a:cs typeface="Calibri"/>
              </a:rPr>
              <a:t>Introduction</a:t>
            </a:r>
            <a:r>
              <a:rPr dirty="0" sz="1450" spc="2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898989"/>
                </a:solidFill>
                <a:latin typeface="Calibri"/>
                <a:cs typeface="Calibri"/>
              </a:rPr>
              <a:t>to</a:t>
            </a:r>
            <a:r>
              <a:rPr dirty="0" sz="1450" spc="2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898989"/>
                </a:solidFill>
                <a:latin typeface="Calibri"/>
                <a:cs typeface="Calibri"/>
              </a:rPr>
              <a:t>ASP.Net</a:t>
            </a:r>
            <a:r>
              <a:rPr dirty="0" sz="1450" spc="2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450" spc="-20">
                <a:solidFill>
                  <a:srgbClr val="898989"/>
                </a:solidFill>
                <a:latin typeface="Calibri"/>
                <a:cs typeface="Calibri"/>
              </a:rPr>
              <a:t>Core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7787" y="1948629"/>
            <a:ext cx="2647315" cy="3276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60"/>
              <a:t>What</a:t>
            </a:r>
            <a:r>
              <a:rPr dirty="0" sz="1950" spc="-110"/>
              <a:t> </a:t>
            </a:r>
            <a:r>
              <a:rPr dirty="0" sz="1950" spc="-45"/>
              <a:t>is</a:t>
            </a:r>
            <a:r>
              <a:rPr dirty="0" sz="1950" spc="-105"/>
              <a:t> </a:t>
            </a:r>
            <a:r>
              <a:rPr dirty="0" sz="1950" spc="-110"/>
              <a:t>ASP.Net</a:t>
            </a:r>
            <a:r>
              <a:rPr dirty="0" sz="1950" spc="-130"/>
              <a:t> </a:t>
            </a:r>
            <a:r>
              <a:rPr dirty="0" sz="1950" spc="-35"/>
              <a:t>Core?</a:t>
            </a:r>
            <a:endParaRPr sz="1950"/>
          </a:p>
        </p:txBody>
      </p:sp>
      <p:sp>
        <p:nvSpPr>
          <p:cNvPr id="5" name="object 5" descr=""/>
          <p:cNvSpPr txBox="1"/>
          <p:nvPr/>
        </p:nvSpPr>
        <p:spPr>
          <a:xfrm>
            <a:off x="4147787" y="2562787"/>
            <a:ext cx="307467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114">
                <a:solidFill>
                  <a:srgbClr val="2D72BA"/>
                </a:solidFill>
                <a:latin typeface="Verdana"/>
                <a:cs typeface="Verdana"/>
              </a:rPr>
              <a:t>ASP.Net</a:t>
            </a:r>
            <a:r>
              <a:rPr dirty="0" sz="1950" spc="-85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60">
                <a:solidFill>
                  <a:srgbClr val="2D72BA"/>
                </a:solidFill>
                <a:latin typeface="Verdana"/>
                <a:cs typeface="Verdana"/>
              </a:rPr>
              <a:t>and</a:t>
            </a:r>
            <a:r>
              <a:rPr dirty="0" sz="1950" spc="-100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110">
                <a:solidFill>
                  <a:srgbClr val="2D72BA"/>
                </a:solidFill>
                <a:latin typeface="Verdana"/>
                <a:cs typeface="Verdana"/>
              </a:rPr>
              <a:t>ASP.Net</a:t>
            </a:r>
            <a:r>
              <a:rPr dirty="0" sz="1950" spc="-100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2D72BA"/>
                </a:solidFill>
                <a:latin typeface="Verdana"/>
                <a:cs typeface="Verdana"/>
              </a:rPr>
              <a:t>Core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47787" y="3177068"/>
            <a:ext cx="5460365" cy="15449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60">
                <a:solidFill>
                  <a:srgbClr val="2D72BA"/>
                </a:solidFill>
                <a:latin typeface="Verdana"/>
                <a:cs typeface="Verdana"/>
              </a:rPr>
              <a:t>Why</a:t>
            </a:r>
            <a:r>
              <a:rPr dirty="0" sz="1950" spc="-114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70">
                <a:solidFill>
                  <a:srgbClr val="2D72BA"/>
                </a:solidFill>
                <a:latin typeface="Verdana"/>
                <a:cs typeface="Verdana"/>
              </a:rPr>
              <a:t>should</a:t>
            </a:r>
            <a:r>
              <a:rPr dirty="0" sz="1950" spc="-75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2D72BA"/>
                </a:solidFill>
                <a:latin typeface="Verdana"/>
                <a:cs typeface="Verdana"/>
              </a:rPr>
              <a:t>I</a:t>
            </a:r>
            <a:r>
              <a:rPr dirty="0" sz="1950" spc="-130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60">
                <a:solidFill>
                  <a:srgbClr val="2D72BA"/>
                </a:solidFill>
                <a:latin typeface="Verdana"/>
                <a:cs typeface="Verdana"/>
              </a:rPr>
              <a:t>choose</a:t>
            </a:r>
            <a:r>
              <a:rPr dirty="0" sz="1950" spc="-105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60">
                <a:solidFill>
                  <a:srgbClr val="2D72BA"/>
                </a:solidFill>
                <a:latin typeface="Verdana"/>
                <a:cs typeface="Verdana"/>
              </a:rPr>
              <a:t>and</a:t>
            </a:r>
            <a:r>
              <a:rPr dirty="0" sz="1950" spc="-114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55">
                <a:solidFill>
                  <a:srgbClr val="2D72BA"/>
                </a:solidFill>
                <a:latin typeface="Verdana"/>
                <a:cs typeface="Verdana"/>
              </a:rPr>
              <a:t>use</a:t>
            </a:r>
            <a:r>
              <a:rPr dirty="0" sz="1950" spc="-120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110">
                <a:solidFill>
                  <a:srgbClr val="2D72BA"/>
                </a:solidFill>
                <a:latin typeface="Verdana"/>
                <a:cs typeface="Verdana"/>
              </a:rPr>
              <a:t>ASP.NET</a:t>
            </a:r>
            <a:r>
              <a:rPr dirty="0" sz="1950" spc="-125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2D72BA"/>
                </a:solidFill>
                <a:latin typeface="Verdana"/>
                <a:cs typeface="Verdana"/>
              </a:rPr>
              <a:t>Core?</a:t>
            </a:r>
            <a:endParaRPr sz="1950">
              <a:latin typeface="Verdana"/>
              <a:cs typeface="Verdana"/>
            </a:endParaRPr>
          </a:p>
          <a:p>
            <a:pPr marL="12700" marR="5080">
              <a:lnSpc>
                <a:spcPct val="203100"/>
              </a:lnSpc>
              <a:spcBef>
                <a:spcPts val="80"/>
              </a:spcBef>
            </a:pPr>
            <a:r>
              <a:rPr dirty="0" sz="1950" spc="-100">
                <a:solidFill>
                  <a:srgbClr val="2D72BA"/>
                </a:solidFill>
                <a:latin typeface="Verdana"/>
                <a:cs typeface="Verdana"/>
              </a:rPr>
              <a:t>Types</a:t>
            </a:r>
            <a:r>
              <a:rPr dirty="0" sz="1950" spc="-140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2D72BA"/>
                </a:solidFill>
                <a:latin typeface="Verdana"/>
                <a:cs typeface="Verdana"/>
              </a:rPr>
              <a:t>of</a:t>
            </a:r>
            <a:r>
              <a:rPr dirty="0" sz="1950" spc="-120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80">
                <a:solidFill>
                  <a:srgbClr val="2D72BA"/>
                </a:solidFill>
                <a:latin typeface="Verdana"/>
                <a:cs typeface="Verdana"/>
              </a:rPr>
              <a:t>Applications</a:t>
            </a:r>
            <a:r>
              <a:rPr dirty="0" sz="1950" spc="-75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50">
                <a:solidFill>
                  <a:srgbClr val="2D72BA"/>
                </a:solidFill>
                <a:latin typeface="Verdana"/>
                <a:cs typeface="Verdana"/>
              </a:rPr>
              <a:t>can</a:t>
            </a:r>
            <a:r>
              <a:rPr dirty="0" sz="1950" spc="-125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35">
                <a:solidFill>
                  <a:srgbClr val="2D72BA"/>
                </a:solidFill>
                <a:latin typeface="Verdana"/>
                <a:cs typeface="Verdana"/>
              </a:rPr>
              <a:t>be</a:t>
            </a:r>
            <a:r>
              <a:rPr dirty="0" sz="1950" spc="-150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70">
                <a:solidFill>
                  <a:srgbClr val="2D72BA"/>
                </a:solidFill>
                <a:latin typeface="Verdana"/>
                <a:cs typeface="Verdana"/>
              </a:rPr>
              <a:t>Developed</a:t>
            </a:r>
            <a:r>
              <a:rPr dirty="0" sz="1950" spc="-125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2D72BA"/>
                </a:solidFill>
                <a:latin typeface="Verdana"/>
                <a:cs typeface="Verdana"/>
              </a:rPr>
              <a:t>on</a:t>
            </a:r>
            <a:r>
              <a:rPr dirty="0" sz="1950" spc="-100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2D72BA"/>
                </a:solidFill>
                <a:latin typeface="Verdana"/>
                <a:cs typeface="Verdana"/>
              </a:rPr>
              <a:t>top </a:t>
            </a:r>
            <a:r>
              <a:rPr dirty="0" sz="1950" spc="-45">
                <a:solidFill>
                  <a:srgbClr val="2D72BA"/>
                </a:solidFill>
                <a:latin typeface="Verdana"/>
                <a:cs typeface="Verdana"/>
              </a:rPr>
              <a:t>of</a:t>
            </a:r>
            <a:r>
              <a:rPr dirty="0" sz="1950" spc="-105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110">
                <a:solidFill>
                  <a:srgbClr val="2D72BA"/>
                </a:solidFill>
                <a:latin typeface="Verdana"/>
                <a:cs typeface="Verdana"/>
              </a:rPr>
              <a:t>ASP.Net</a:t>
            </a:r>
            <a:r>
              <a:rPr dirty="0" sz="1950" spc="-130">
                <a:solidFill>
                  <a:srgbClr val="2D72BA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2D72BA"/>
                </a:solidFill>
                <a:latin typeface="Verdana"/>
                <a:cs typeface="Verdana"/>
              </a:rPr>
              <a:t>Core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448287" y="6295136"/>
            <a:ext cx="121285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16286" y="2498803"/>
            <a:ext cx="1771014" cy="479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-1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8511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90"/>
              </a:spcBef>
            </a:pPr>
            <a:r>
              <a:rPr dirty="0"/>
              <a:t>What</a:t>
            </a:r>
            <a:r>
              <a:rPr dirty="0" spc="-70"/>
              <a:t> </a:t>
            </a:r>
            <a:r>
              <a:rPr dirty="0"/>
              <a:t>is</a:t>
            </a:r>
            <a:r>
              <a:rPr dirty="0" spc="-90"/>
              <a:t> </a:t>
            </a:r>
            <a:r>
              <a:rPr dirty="0"/>
              <a:t>ASP.Net</a:t>
            </a:r>
            <a:r>
              <a:rPr dirty="0" spc="-65"/>
              <a:t> </a:t>
            </a:r>
            <a:r>
              <a:rPr dirty="0" spc="-10"/>
              <a:t>Core?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23206" y="6301192"/>
            <a:ext cx="240919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BFBFBF"/>
                </a:solidFill>
                <a:latin typeface="Gadugi"/>
                <a:cs typeface="Gadugi"/>
              </a:rPr>
              <a:t>Introduction to</a:t>
            </a:r>
            <a:r>
              <a:rPr dirty="0" sz="1450" spc="30">
                <a:solidFill>
                  <a:srgbClr val="BFBFBF"/>
                </a:solidFill>
                <a:latin typeface="Gadugi"/>
                <a:cs typeface="Gadugi"/>
              </a:rPr>
              <a:t> </a:t>
            </a:r>
            <a:r>
              <a:rPr dirty="0" sz="1450" spc="-10">
                <a:solidFill>
                  <a:srgbClr val="BFBFBF"/>
                </a:solidFill>
                <a:latin typeface="Gadugi"/>
                <a:cs typeface="Gadugi"/>
              </a:rPr>
              <a:t>ASP.Net</a:t>
            </a:r>
            <a:r>
              <a:rPr dirty="0" sz="1450" spc="30">
                <a:solidFill>
                  <a:srgbClr val="BFBFBF"/>
                </a:solidFill>
                <a:latin typeface="Gadugi"/>
                <a:cs typeface="Gadugi"/>
              </a:rPr>
              <a:t> </a:t>
            </a:r>
            <a:r>
              <a:rPr dirty="0" sz="1450" spc="-20">
                <a:solidFill>
                  <a:srgbClr val="BFBFBF"/>
                </a:solidFill>
                <a:latin typeface="Gadugi"/>
                <a:cs typeface="Gadugi"/>
              </a:rPr>
              <a:t>Core</a:t>
            </a:r>
            <a:endParaRPr sz="1450">
              <a:latin typeface="Gadugi"/>
              <a:cs typeface="Gadug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446845" y="6295136"/>
            <a:ext cx="121285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6136" rIns="0" bIns="0" rtlCol="0" vert="horz">
            <a:spAutoFit/>
          </a:bodyPr>
          <a:lstStyle/>
          <a:p>
            <a:pPr marL="106680">
              <a:lnSpc>
                <a:spcPts val="1505"/>
              </a:lnSpc>
            </a:pPr>
            <a:r>
              <a:rPr dirty="0">
                <a:latin typeface="Calibri"/>
                <a:cs typeface="Calibri"/>
              </a:rPr>
              <a:t>Introduction</a:t>
            </a:r>
            <a:r>
              <a:rPr dirty="0" spc="2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dirty="0" spc="20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ASP.Net</a:t>
            </a:r>
            <a:r>
              <a:rPr dirty="0" spc="25">
                <a:latin typeface="Calibri"/>
                <a:cs typeface="Calibri"/>
              </a:rPr>
              <a:t> </a:t>
            </a:r>
            <a:r>
              <a:rPr dirty="0" spc="-20">
                <a:latin typeface="Calibri"/>
                <a:cs typeface="Calibri"/>
              </a:rPr>
              <a:t>Core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8585">
              <a:lnSpc>
                <a:spcPts val="1505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563400" y="1585449"/>
            <a:ext cx="8739505" cy="34499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932815" indent="743585">
              <a:lnSpc>
                <a:spcPct val="149700"/>
              </a:lnSpc>
              <a:spcBef>
                <a:spcPts val="95"/>
              </a:spcBef>
            </a:pPr>
            <a:r>
              <a:rPr dirty="0" sz="1650" spc="-100">
                <a:solidFill>
                  <a:srgbClr val="3F3F3F"/>
                </a:solidFill>
                <a:latin typeface="Verdana"/>
                <a:cs typeface="Verdana"/>
              </a:rPr>
              <a:t>ASP.Net</a:t>
            </a:r>
            <a:r>
              <a:rPr dirty="0" sz="1650" spc="-4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(Active</a:t>
            </a:r>
            <a:r>
              <a:rPr dirty="0" sz="1650" spc="-9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65">
                <a:solidFill>
                  <a:srgbClr val="3F3F3F"/>
                </a:solidFill>
                <a:latin typeface="Verdana"/>
                <a:cs typeface="Verdana"/>
              </a:rPr>
              <a:t>Server</a:t>
            </a:r>
            <a:r>
              <a:rPr dirty="0" sz="1650" spc="-8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70">
                <a:solidFill>
                  <a:srgbClr val="3F3F3F"/>
                </a:solidFill>
                <a:latin typeface="Verdana"/>
                <a:cs typeface="Verdana"/>
              </a:rPr>
              <a:t>Pages 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.Net)</a:t>
            </a:r>
            <a:r>
              <a:rPr dirty="0" sz="1650" spc="-4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core</a:t>
            </a:r>
            <a:r>
              <a:rPr dirty="0" sz="1650" spc="-8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30">
                <a:solidFill>
                  <a:srgbClr val="3F3F3F"/>
                </a:solidFill>
                <a:latin typeface="Verdana"/>
                <a:cs typeface="Verdana"/>
              </a:rPr>
              <a:t>is</a:t>
            </a:r>
            <a:r>
              <a:rPr dirty="0" sz="1650" spc="-3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3F3F3F"/>
                </a:solidFill>
                <a:latin typeface="Verdana"/>
                <a:cs typeface="Verdana"/>
              </a:rPr>
              <a:t>a</a:t>
            </a:r>
            <a:r>
              <a:rPr dirty="0" sz="1650" spc="-4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free</a:t>
            </a:r>
            <a:r>
              <a:rPr dirty="0" sz="1650" spc="-8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45">
                <a:solidFill>
                  <a:srgbClr val="3F3F3F"/>
                </a:solidFill>
                <a:latin typeface="Verdana"/>
                <a:cs typeface="Verdana"/>
              </a:rPr>
              <a:t>and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 open-</a:t>
            </a:r>
            <a:r>
              <a:rPr dirty="0" sz="1650" spc="-65">
                <a:solidFill>
                  <a:srgbClr val="3F3F3F"/>
                </a:solidFill>
                <a:latin typeface="Verdana"/>
                <a:cs typeface="Verdana"/>
              </a:rPr>
              <a:t>source</a:t>
            </a:r>
            <a:r>
              <a:rPr dirty="0" sz="1650" spc="-7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25">
                <a:solidFill>
                  <a:srgbClr val="3F3F3F"/>
                </a:solidFill>
                <a:latin typeface="Verdana"/>
                <a:cs typeface="Verdana"/>
              </a:rPr>
              <a:t>web 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framework</a:t>
            </a:r>
            <a:r>
              <a:rPr dirty="0" sz="1650" spc="-12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45">
                <a:solidFill>
                  <a:srgbClr val="3F3F3F"/>
                </a:solidFill>
                <a:latin typeface="Verdana"/>
                <a:cs typeface="Verdana"/>
              </a:rPr>
              <a:t>used</a:t>
            </a:r>
            <a:r>
              <a:rPr dirty="0" sz="1650" spc="-10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3F3F3F"/>
                </a:solidFill>
                <a:latin typeface="Verdana"/>
                <a:cs typeface="Verdana"/>
              </a:rPr>
              <a:t>to</a:t>
            </a:r>
            <a:r>
              <a:rPr dirty="0" sz="1650" spc="-6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develop</a:t>
            </a:r>
            <a:r>
              <a:rPr dirty="0" sz="1650" spc="-9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3F3F3F"/>
                </a:solidFill>
                <a:latin typeface="Verdana"/>
                <a:cs typeface="Verdana"/>
              </a:rPr>
              <a:t>the</a:t>
            </a:r>
            <a:r>
              <a:rPr dirty="0" sz="1650" spc="-8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45">
                <a:solidFill>
                  <a:srgbClr val="3F3F3F"/>
                </a:solidFill>
                <a:latin typeface="Verdana"/>
                <a:cs typeface="Verdana"/>
              </a:rPr>
              <a:t>next</a:t>
            </a:r>
            <a:r>
              <a:rPr dirty="0" sz="1650" spc="-10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generation</a:t>
            </a:r>
            <a:r>
              <a:rPr dirty="0" sz="1650" spc="-114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3F3F3F"/>
                </a:solidFill>
                <a:latin typeface="Verdana"/>
                <a:cs typeface="Verdana"/>
              </a:rPr>
              <a:t>of</a:t>
            </a:r>
            <a:r>
              <a:rPr dirty="0" sz="1650" spc="-90">
                <a:solidFill>
                  <a:srgbClr val="3F3F3F"/>
                </a:solidFill>
                <a:latin typeface="Verdana"/>
                <a:cs typeface="Verdana"/>
              </a:rPr>
              <a:t> ASP.NET</a:t>
            </a:r>
            <a:r>
              <a:rPr dirty="0" sz="1650" spc="-10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3F3F3F"/>
                </a:solidFill>
                <a:latin typeface="Verdana"/>
                <a:cs typeface="Verdana"/>
              </a:rPr>
              <a:t>applications.</a:t>
            </a:r>
            <a:endParaRPr sz="1650">
              <a:latin typeface="Verdana"/>
              <a:cs typeface="Verdana"/>
            </a:endParaRPr>
          </a:p>
          <a:p>
            <a:pPr algn="just" marL="12700" marR="252095" indent="66675">
              <a:lnSpc>
                <a:spcPct val="149700"/>
              </a:lnSpc>
              <a:spcBef>
                <a:spcPts val="100"/>
              </a:spcBef>
            </a:pPr>
            <a:r>
              <a:rPr dirty="0" sz="1650" spc="-100">
                <a:solidFill>
                  <a:srgbClr val="3F3F3F"/>
                </a:solidFill>
                <a:latin typeface="Verdana"/>
                <a:cs typeface="Verdana"/>
              </a:rPr>
              <a:t>ASP.NET</a:t>
            </a:r>
            <a:r>
              <a:rPr dirty="0" sz="1650" spc="-4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Core</a:t>
            </a:r>
            <a:r>
              <a:rPr dirty="0" sz="1650" spc="-9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30">
                <a:solidFill>
                  <a:srgbClr val="3F3F3F"/>
                </a:solidFill>
                <a:latin typeface="Verdana"/>
                <a:cs typeface="Verdana"/>
              </a:rPr>
              <a:t>is</a:t>
            </a:r>
            <a:r>
              <a:rPr dirty="0" sz="1650" spc="-7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developed</a:t>
            </a:r>
            <a:r>
              <a:rPr dirty="0" sz="1650" spc="-7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and</a:t>
            </a:r>
            <a:r>
              <a:rPr dirty="0" sz="1650" spc="-7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powered</a:t>
            </a:r>
            <a:r>
              <a:rPr dirty="0" sz="1650" spc="-8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3F3F3F"/>
                </a:solidFill>
                <a:latin typeface="Verdana"/>
                <a:cs typeface="Verdana"/>
              </a:rPr>
              <a:t>by</a:t>
            </a:r>
            <a:r>
              <a:rPr dirty="0" sz="1650" spc="-5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Microsoft</a:t>
            </a:r>
            <a:r>
              <a:rPr dirty="0" sz="1650" spc="-8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35">
                <a:solidFill>
                  <a:srgbClr val="3F3F3F"/>
                </a:solidFill>
                <a:latin typeface="Verdana"/>
                <a:cs typeface="Verdana"/>
              </a:rPr>
              <a:t>as</a:t>
            </a:r>
            <a:r>
              <a:rPr dirty="0" sz="1650" spc="-6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well</a:t>
            </a:r>
            <a:r>
              <a:rPr dirty="0" sz="1650" spc="-7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3F3F3F"/>
                </a:solidFill>
                <a:latin typeface="Verdana"/>
                <a:cs typeface="Verdana"/>
              </a:rPr>
              <a:t>as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 the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65">
                <a:solidFill>
                  <a:srgbClr val="3F3F3F"/>
                </a:solidFill>
                <a:latin typeface="Verdana"/>
                <a:cs typeface="Verdana"/>
              </a:rPr>
              <a:t>community</a:t>
            </a:r>
            <a:r>
              <a:rPr dirty="0" sz="1650" spc="-8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3F3F3F"/>
                </a:solidFill>
                <a:latin typeface="Verdana"/>
                <a:cs typeface="Verdana"/>
              </a:rPr>
              <a:t>user </a:t>
            </a:r>
            <a:r>
              <a:rPr dirty="0" sz="1650" spc="-10">
                <a:solidFill>
                  <a:srgbClr val="3F3F3F"/>
                </a:solidFill>
                <a:latin typeface="Verdana"/>
                <a:cs typeface="Verdana"/>
              </a:rPr>
              <a:t>base.</a:t>
            </a:r>
            <a:endParaRPr sz="1650">
              <a:latin typeface="Verdana"/>
              <a:cs typeface="Verdana"/>
            </a:endParaRPr>
          </a:p>
          <a:p>
            <a:pPr algn="just" marL="12700" marR="328930" indent="66675">
              <a:lnSpc>
                <a:spcPct val="150300"/>
              </a:lnSpc>
              <a:spcBef>
                <a:spcPts val="70"/>
              </a:spcBef>
            </a:pPr>
            <a:r>
              <a:rPr dirty="0" sz="1650" spc="-50">
                <a:solidFill>
                  <a:srgbClr val="3F3F3F"/>
                </a:solidFill>
                <a:latin typeface="Verdana"/>
                <a:cs typeface="Verdana"/>
              </a:rPr>
              <a:t>It</a:t>
            </a:r>
            <a:r>
              <a:rPr dirty="0" sz="1650" spc="-9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3F3F3F"/>
                </a:solidFill>
                <a:latin typeface="Verdana"/>
                <a:cs typeface="Verdana"/>
              </a:rPr>
              <a:t>is</a:t>
            </a:r>
            <a:r>
              <a:rPr dirty="0" sz="1650" spc="-8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3F3F3F"/>
                </a:solidFill>
                <a:latin typeface="Verdana"/>
                <a:cs typeface="Verdana"/>
              </a:rPr>
              <a:t>a</a:t>
            </a:r>
            <a:r>
              <a:rPr dirty="0" sz="1650" spc="-6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modular</a:t>
            </a:r>
            <a:r>
              <a:rPr dirty="0" sz="1650" spc="-8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Framework</a:t>
            </a:r>
            <a:r>
              <a:rPr dirty="0" sz="1650" spc="-8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that</a:t>
            </a:r>
            <a:r>
              <a:rPr dirty="0" sz="1650" spc="-8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3F3F3F"/>
                </a:solidFill>
                <a:latin typeface="Verdana"/>
                <a:cs typeface="Verdana"/>
              </a:rPr>
              <a:t>has</a:t>
            </a:r>
            <a:r>
              <a:rPr dirty="0" sz="1650" spc="-9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the</a:t>
            </a:r>
            <a:r>
              <a:rPr dirty="0" sz="1650" spc="-8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3F3F3F"/>
                </a:solidFill>
                <a:latin typeface="Verdana"/>
                <a:cs typeface="Verdana"/>
              </a:rPr>
              <a:t>capability </a:t>
            </a:r>
            <a:r>
              <a:rPr dirty="0" sz="1650" spc="-35">
                <a:solidFill>
                  <a:srgbClr val="3F3F3F"/>
                </a:solidFill>
                <a:latin typeface="Verdana"/>
                <a:cs typeface="Verdana"/>
              </a:rPr>
              <a:t>to</a:t>
            </a:r>
            <a:r>
              <a:rPr dirty="0" sz="1650" spc="-8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run</a:t>
            </a:r>
            <a:r>
              <a:rPr dirty="0" sz="1650" spc="-8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3F3F3F"/>
                </a:solidFill>
                <a:latin typeface="Verdana"/>
                <a:cs typeface="Verdana"/>
              </a:rPr>
              <a:t>on</a:t>
            </a:r>
            <a:r>
              <a:rPr dirty="0" sz="1650" spc="-6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legacy</a:t>
            </a:r>
            <a:r>
              <a:rPr dirty="0" sz="1650" spc="-8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3F3F3F"/>
                </a:solidFill>
                <a:latin typeface="Verdana"/>
                <a:cs typeface="Verdana"/>
              </a:rPr>
              <a:t>.NET</a:t>
            </a:r>
            <a:r>
              <a:rPr dirty="0" sz="1650" spc="-8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3F3F3F"/>
                </a:solidFill>
                <a:latin typeface="Verdana"/>
                <a:cs typeface="Verdana"/>
              </a:rPr>
              <a:t>Framework </a:t>
            </a:r>
            <a:r>
              <a:rPr dirty="0" sz="1650" spc="-45">
                <a:solidFill>
                  <a:srgbClr val="3F3F3F"/>
                </a:solidFill>
                <a:latin typeface="Verdana"/>
                <a:cs typeface="Verdana"/>
              </a:rPr>
              <a:t>that</a:t>
            </a:r>
            <a:r>
              <a:rPr dirty="0" sz="1650" spc="-114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45">
                <a:solidFill>
                  <a:srgbClr val="3F3F3F"/>
                </a:solidFill>
                <a:latin typeface="Verdana"/>
                <a:cs typeface="Verdana"/>
              </a:rPr>
              <a:t>runs</a:t>
            </a:r>
            <a:r>
              <a:rPr dirty="0" sz="1650" spc="-10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35">
                <a:solidFill>
                  <a:srgbClr val="3F3F3F"/>
                </a:solidFill>
                <a:latin typeface="Verdana"/>
                <a:cs typeface="Verdana"/>
              </a:rPr>
              <a:t>on</a:t>
            </a:r>
            <a:r>
              <a:rPr dirty="0" sz="1650" spc="-11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3F3F3F"/>
                </a:solidFill>
                <a:latin typeface="Verdana"/>
                <a:cs typeface="Verdana"/>
              </a:rPr>
              <a:t>Windows</a:t>
            </a:r>
            <a:r>
              <a:rPr dirty="0" sz="1650" spc="-10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35">
                <a:solidFill>
                  <a:srgbClr val="3F3F3F"/>
                </a:solidFill>
                <a:latin typeface="Verdana"/>
                <a:cs typeface="Verdana"/>
              </a:rPr>
              <a:t>as</a:t>
            </a:r>
            <a:r>
              <a:rPr dirty="0" sz="1650" spc="-10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45">
                <a:solidFill>
                  <a:srgbClr val="3F3F3F"/>
                </a:solidFill>
                <a:latin typeface="Verdana"/>
                <a:cs typeface="Verdana"/>
              </a:rPr>
              <a:t>well</a:t>
            </a:r>
            <a:r>
              <a:rPr dirty="0" sz="1650" spc="-9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3F3F3F"/>
                </a:solidFill>
                <a:latin typeface="Verdana"/>
                <a:cs typeface="Verdana"/>
              </a:rPr>
              <a:t>as</a:t>
            </a:r>
            <a:r>
              <a:rPr dirty="0" sz="1650" spc="-9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35">
                <a:solidFill>
                  <a:srgbClr val="3F3F3F"/>
                </a:solidFill>
                <a:latin typeface="Verdana"/>
                <a:cs typeface="Verdana"/>
              </a:rPr>
              <a:t>on</a:t>
            </a:r>
            <a:r>
              <a:rPr dirty="0" sz="1650" spc="-11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45">
                <a:solidFill>
                  <a:srgbClr val="3F3F3F"/>
                </a:solidFill>
                <a:latin typeface="Verdana"/>
                <a:cs typeface="Verdana"/>
              </a:rPr>
              <a:t>cross</a:t>
            </a:r>
            <a:r>
              <a:rPr dirty="0" sz="1650" spc="-12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3F3F3F"/>
                </a:solidFill>
                <a:latin typeface="Verdana"/>
                <a:cs typeface="Verdana"/>
              </a:rPr>
              <a:t>platform</a:t>
            </a:r>
            <a:r>
              <a:rPr dirty="0" sz="1650" spc="-11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3F3F3F"/>
                </a:solidFill>
                <a:latin typeface="Verdana"/>
                <a:cs typeface="Verdana"/>
              </a:rPr>
              <a:t>systems.</a:t>
            </a:r>
            <a:endParaRPr sz="1650">
              <a:latin typeface="Verdana"/>
              <a:cs typeface="Verdana"/>
            </a:endParaRPr>
          </a:p>
          <a:p>
            <a:pPr algn="just" marL="12700" marR="5080" indent="66675">
              <a:lnSpc>
                <a:spcPct val="150000"/>
              </a:lnSpc>
              <a:spcBef>
                <a:spcPts val="80"/>
              </a:spcBef>
            </a:pPr>
            <a:r>
              <a:rPr dirty="0" sz="1650" spc="-50">
                <a:solidFill>
                  <a:srgbClr val="3F3F3F"/>
                </a:solidFill>
                <a:latin typeface="Verdana"/>
                <a:cs typeface="Verdana"/>
              </a:rPr>
              <a:t>Originally</a:t>
            </a:r>
            <a:r>
              <a:rPr dirty="0" sz="1650" spc="-9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30">
                <a:solidFill>
                  <a:srgbClr val="3F3F3F"/>
                </a:solidFill>
                <a:latin typeface="Verdana"/>
                <a:cs typeface="Verdana"/>
              </a:rPr>
              <a:t>it</a:t>
            </a:r>
            <a:r>
              <a:rPr dirty="0" sz="1650" spc="-114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3F3F3F"/>
                </a:solidFill>
                <a:latin typeface="Verdana"/>
                <a:cs typeface="Verdana"/>
              </a:rPr>
              <a:t>was</a:t>
            </a:r>
            <a:r>
              <a:rPr dirty="0" sz="1650" spc="-9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called</a:t>
            </a:r>
            <a:r>
              <a:rPr dirty="0" sz="1650" spc="-8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asp.net</a:t>
            </a:r>
            <a:r>
              <a:rPr dirty="0" sz="1650" spc="-9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next</a:t>
            </a:r>
            <a:r>
              <a:rPr dirty="0" sz="1650" spc="-9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65">
                <a:solidFill>
                  <a:srgbClr val="3F3F3F"/>
                </a:solidFill>
                <a:latin typeface="Verdana"/>
                <a:cs typeface="Verdana"/>
              </a:rPr>
              <a:t>version</a:t>
            </a:r>
            <a:r>
              <a:rPr dirty="0" sz="1650" spc="-8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45">
                <a:solidFill>
                  <a:srgbClr val="3F3F3F"/>
                </a:solidFill>
                <a:latin typeface="Verdana"/>
                <a:cs typeface="Verdana"/>
              </a:rPr>
              <a:t>and</a:t>
            </a:r>
            <a:r>
              <a:rPr dirty="0" sz="1650" spc="-9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then</a:t>
            </a:r>
            <a:r>
              <a:rPr dirty="0" sz="1650" spc="-8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later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30">
                <a:solidFill>
                  <a:srgbClr val="3F3F3F"/>
                </a:solidFill>
                <a:latin typeface="Verdana"/>
                <a:cs typeface="Verdana"/>
              </a:rPr>
              <a:t>it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3F3F3F"/>
                </a:solidFill>
                <a:latin typeface="Verdana"/>
                <a:cs typeface="Verdana"/>
              </a:rPr>
              <a:t>was</a:t>
            </a:r>
            <a:r>
              <a:rPr dirty="0" sz="1650" spc="-8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supposed</a:t>
            </a:r>
            <a:r>
              <a:rPr dirty="0" sz="1650" spc="-9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3F3F3F"/>
                </a:solidFill>
                <a:latin typeface="Verdana"/>
                <a:cs typeface="Verdana"/>
              </a:rPr>
              <a:t>to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35">
                <a:solidFill>
                  <a:srgbClr val="3F3F3F"/>
                </a:solidFill>
                <a:latin typeface="Verdana"/>
                <a:cs typeface="Verdana"/>
              </a:rPr>
              <a:t>be</a:t>
            </a:r>
            <a:r>
              <a:rPr dirty="0" sz="1650" spc="-7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3F3F3F"/>
                </a:solidFill>
                <a:latin typeface="Verdana"/>
                <a:cs typeface="Verdana"/>
              </a:rPr>
              <a:t>called </a:t>
            </a:r>
            <a:r>
              <a:rPr dirty="0" sz="1650" spc="-65">
                <a:solidFill>
                  <a:srgbClr val="3F3F3F"/>
                </a:solidFill>
                <a:latin typeface="Verdana"/>
                <a:cs typeface="Verdana"/>
              </a:rPr>
              <a:t>asp.net</a:t>
            </a:r>
            <a:r>
              <a:rPr dirty="0" sz="1650" spc="-8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3F3F3F"/>
                </a:solidFill>
                <a:latin typeface="Verdana"/>
                <a:cs typeface="Verdana"/>
              </a:rPr>
              <a:t>5</a:t>
            </a:r>
            <a:r>
              <a:rPr dirty="0" sz="1650" spc="-11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when</a:t>
            </a:r>
            <a:r>
              <a:rPr dirty="0" sz="1650" spc="-8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3F3F3F"/>
                </a:solidFill>
                <a:latin typeface="Verdana"/>
                <a:cs typeface="Verdana"/>
              </a:rPr>
              <a:t>it</a:t>
            </a:r>
            <a:r>
              <a:rPr dirty="0" sz="1650" spc="-2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45">
                <a:solidFill>
                  <a:srgbClr val="3F3F3F"/>
                </a:solidFill>
                <a:latin typeface="Verdana"/>
                <a:cs typeface="Verdana"/>
              </a:rPr>
              <a:t>is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85">
                <a:solidFill>
                  <a:srgbClr val="3F3F3F"/>
                </a:solidFill>
                <a:latin typeface="Verdana"/>
                <a:cs typeface="Verdana"/>
              </a:rPr>
              <a:t>ready.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95">
                <a:solidFill>
                  <a:srgbClr val="3F3F3F"/>
                </a:solidFill>
                <a:latin typeface="Verdana"/>
                <a:cs typeface="Verdana"/>
              </a:rPr>
              <a:t>However,</a:t>
            </a:r>
            <a:r>
              <a:rPr dirty="0" sz="1650" spc="-4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Microsoft</a:t>
            </a:r>
            <a:r>
              <a:rPr dirty="0" sz="1650" spc="-8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60">
                <a:solidFill>
                  <a:srgbClr val="3F3F3F"/>
                </a:solidFill>
                <a:latin typeface="Verdana"/>
                <a:cs typeface="Verdana"/>
              </a:rPr>
              <a:t>later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65">
                <a:solidFill>
                  <a:srgbClr val="3F3F3F"/>
                </a:solidFill>
                <a:latin typeface="Verdana"/>
                <a:cs typeface="Verdana"/>
              </a:rPr>
              <a:t>changed</a:t>
            </a:r>
            <a:r>
              <a:rPr dirty="0" sz="1650" spc="-8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45">
                <a:solidFill>
                  <a:srgbClr val="3F3F3F"/>
                </a:solidFill>
                <a:latin typeface="Verdana"/>
                <a:cs typeface="Verdana"/>
              </a:rPr>
              <a:t>the 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name</a:t>
            </a:r>
            <a:r>
              <a:rPr dirty="0" sz="1650" spc="-5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35">
                <a:solidFill>
                  <a:srgbClr val="3F3F3F"/>
                </a:solidFill>
                <a:latin typeface="Verdana"/>
                <a:cs typeface="Verdana"/>
              </a:rPr>
              <a:t>to</a:t>
            </a:r>
            <a:r>
              <a:rPr dirty="0" sz="1650" spc="-5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100">
                <a:solidFill>
                  <a:srgbClr val="3F3F3F"/>
                </a:solidFill>
                <a:latin typeface="Verdana"/>
                <a:cs typeface="Verdana"/>
              </a:rPr>
              <a:t>ASP.NET</a:t>
            </a:r>
            <a:r>
              <a:rPr dirty="0" sz="1650" spc="-4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3F3F3F"/>
                </a:solidFill>
                <a:latin typeface="Verdana"/>
                <a:cs typeface="Verdana"/>
              </a:rPr>
              <a:t>core </a:t>
            </a:r>
            <a:r>
              <a:rPr dirty="0" sz="1650" spc="-50">
                <a:solidFill>
                  <a:srgbClr val="3F3F3F"/>
                </a:solidFill>
                <a:latin typeface="Verdana"/>
                <a:cs typeface="Verdana"/>
              </a:rPr>
              <a:t>during</a:t>
            </a:r>
            <a:r>
              <a:rPr dirty="0" sz="1650" spc="-90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50">
                <a:solidFill>
                  <a:srgbClr val="3F3F3F"/>
                </a:solidFill>
                <a:latin typeface="Verdana"/>
                <a:cs typeface="Verdana"/>
              </a:rPr>
              <a:t>the</a:t>
            </a:r>
            <a:r>
              <a:rPr dirty="0" sz="1650" spc="-9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45">
                <a:solidFill>
                  <a:srgbClr val="3F3F3F"/>
                </a:solidFill>
                <a:latin typeface="Verdana"/>
                <a:cs typeface="Verdana"/>
              </a:rPr>
              <a:t>first</a:t>
            </a:r>
            <a:r>
              <a:rPr dirty="0" sz="1650" spc="-125">
                <a:solidFill>
                  <a:srgbClr val="3F3F3F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3F3F3F"/>
                </a:solidFill>
                <a:latin typeface="Verdana"/>
                <a:cs typeface="Verdana"/>
              </a:rPr>
              <a:t>release.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03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ASP.Net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/>
              <a:t>ASP.Net</a:t>
            </a:r>
            <a:r>
              <a:rPr dirty="0" spc="-100"/>
              <a:t> </a:t>
            </a:r>
            <a:r>
              <a:rPr dirty="0" spc="-20"/>
              <a:t>Core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6136" rIns="0" bIns="0" rtlCol="0" vert="horz">
            <a:spAutoFit/>
          </a:bodyPr>
          <a:lstStyle/>
          <a:p>
            <a:pPr marL="106680">
              <a:lnSpc>
                <a:spcPts val="1505"/>
              </a:lnSpc>
            </a:pPr>
            <a:r>
              <a:rPr dirty="0">
                <a:latin typeface="Calibri"/>
                <a:cs typeface="Calibri"/>
              </a:rPr>
              <a:t>Introduction</a:t>
            </a:r>
            <a:r>
              <a:rPr dirty="0" spc="2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dirty="0" spc="20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ASP.Net</a:t>
            </a:r>
            <a:r>
              <a:rPr dirty="0" spc="25">
                <a:latin typeface="Calibri"/>
                <a:cs typeface="Calibri"/>
              </a:rPr>
              <a:t> </a:t>
            </a:r>
            <a:r>
              <a:rPr dirty="0" spc="-20">
                <a:latin typeface="Calibri"/>
                <a:cs typeface="Calibri"/>
              </a:rPr>
              <a:t>Core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8585">
              <a:lnSpc>
                <a:spcPts val="1505"/>
              </a:lnSpc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30395" y="6355080"/>
            <a:ext cx="2193925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5"/>
              </a:lnSpc>
            </a:pPr>
            <a:r>
              <a:rPr dirty="0" sz="1450">
                <a:solidFill>
                  <a:srgbClr val="898989"/>
                </a:solidFill>
                <a:latin typeface="Calibri"/>
                <a:cs typeface="Calibri"/>
              </a:rPr>
              <a:t>Introduction</a:t>
            </a:r>
            <a:r>
              <a:rPr dirty="0" sz="1450" spc="2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898989"/>
                </a:solidFill>
                <a:latin typeface="Calibri"/>
                <a:cs typeface="Calibri"/>
              </a:rPr>
              <a:t>to</a:t>
            </a:r>
            <a:r>
              <a:rPr dirty="0" sz="1450" spc="2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898989"/>
                </a:solidFill>
                <a:latin typeface="Calibri"/>
                <a:cs typeface="Calibri"/>
              </a:rPr>
              <a:t>ASP.Net</a:t>
            </a:r>
            <a:r>
              <a:rPr dirty="0" sz="1450" spc="2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450" spc="-20">
                <a:solidFill>
                  <a:srgbClr val="898989"/>
                </a:solidFill>
                <a:latin typeface="Calibri"/>
                <a:cs typeface="Calibri"/>
              </a:rPr>
              <a:t>Core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447144" y="6295136"/>
            <a:ext cx="121285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324" y="1188719"/>
            <a:ext cx="8121395" cy="526846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135337" y="1276570"/>
            <a:ext cx="1821814" cy="723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10" b="1">
                <a:solidFill>
                  <a:srgbClr val="FFFFFF"/>
                </a:solidFill>
                <a:latin typeface="Verdana"/>
                <a:cs typeface="Verdana"/>
              </a:rPr>
              <a:t>ASP.NET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1650" spc="-55">
                <a:latin typeface="Verdana"/>
                <a:cs typeface="Verdana"/>
              </a:rPr>
              <a:t>Build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for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Windows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35337" y="2414377"/>
            <a:ext cx="3685540" cy="77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9700"/>
              </a:lnSpc>
              <a:spcBef>
                <a:spcPts val="100"/>
              </a:spcBef>
            </a:pPr>
            <a:r>
              <a:rPr dirty="0" sz="1650" spc="-40">
                <a:latin typeface="Verdana"/>
                <a:cs typeface="Verdana"/>
              </a:rPr>
              <a:t>Use</a:t>
            </a:r>
            <a:r>
              <a:rPr dirty="0" sz="1650" spc="-114">
                <a:latin typeface="Verdana"/>
                <a:cs typeface="Verdana"/>
              </a:rPr>
              <a:t> </a:t>
            </a:r>
            <a:r>
              <a:rPr dirty="0" sz="1650" spc="-70">
                <a:latin typeface="Verdana"/>
                <a:cs typeface="Verdana"/>
              </a:rPr>
              <a:t>Web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Forms,</a:t>
            </a:r>
            <a:r>
              <a:rPr dirty="0" sz="1650" spc="-125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Signal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R,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MVC,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Web </a:t>
            </a:r>
            <a:r>
              <a:rPr dirty="0" sz="1650" spc="-50">
                <a:latin typeface="Verdana"/>
                <a:cs typeface="Verdana"/>
              </a:rPr>
              <a:t>API,</a:t>
            </a:r>
            <a:r>
              <a:rPr dirty="0" sz="1650" spc="-12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or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75">
                <a:latin typeface="Verdana"/>
                <a:cs typeface="Verdana"/>
              </a:rPr>
              <a:t>Web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Pages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35337" y="3681530"/>
            <a:ext cx="252349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45">
                <a:latin typeface="Verdana"/>
                <a:cs typeface="Verdana"/>
              </a:rPr>
              <a:t>One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version</a:t>
            </a:r>
            <a:r>
              <a:rPr dirty="0" sz="1650" spc="-12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per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machine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75421" y="1276570"/>
            <a:ext cx="3707129" cy="26828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ASP.NET</a:t>
            </a:r>
            <a:r>
              <a:rPr dirty="0" sz="1800" spc="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Verdana"/>
                <a:cs typeface="Verdana"/>
              </a:rPr>
              <a:t>Core</a:t>
            </a:r>
            <a:endParaRPr sz="1800">
              <a:latin typeface="Verdana"/>
              <a:cs typeface="Verdana"/>
            </a:endParaRPr>
          </a:p>
          <a:p>
            <a:pPr marL="12700" marR="104139">
              <a:lnSpc>
                <a:spcPct val="166000"/>
              </a:lnSpc>
              <a:spcBef>
                <a:spcPts val="30"/>
              </a:spcBef>
            </a:pPr>
            <a:r>
              <a:rPr dirty="0" sz="1650" spc="-55">
                <a:latin typeface="Verdana"/>
                <a:cs typeface="Verdana"/>
              </a:rPr>
              <a:t>Build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for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Windows,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macOS,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or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Linux </a:t>
            </a:r>
            <a:r>
              <a:rPr dirty="0" sz="1650" spc="-50">
                <a:latin typeface="Verdana"/>
                <a:cs typeface="Verdana"/>
              </a:rPr>
              <a:t>Razor</a:t>
            </a:r>
            <a:r>
              <a:rPr dirty="0" sz="1650" spc="-114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Pages</a:t>
            </a:r>
            <a:r>
              <a:rPr dirty="0" sz="1650" spc="-120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is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the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recommended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50" spc="-50">
                <a:latin typeface="Verdana"/>
                <a:cs typeface="Verdana"/>
              </a:rPr>
              <a:t>approach</a:t>
            </a:r>
            <a:r>
              <a:rPr dirty="0" sz="1650" spc="-120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to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create</a:t>
            </a:r>
            <a:r>
              <a:rPr dirty="0" sz="1650" spc="-12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75">
                <a:latin typeface="Verdana"/>
                <a:cs typeface="Verdana"/>
              </a:rPr>
              <a:t>Web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UI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with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49700"/>
              </a:lnSpc>
              <a:spcBef>
                <a:spcPts val="15"/>
              </a:spcBef>
            </a:pPr>
            <a:r>
              <a:rPr dirty="0" sz="1650" spc="-90">
                <a:latin typeface="Verdana"/>
                <a:cs typeface="Verdana"/>
              </a:rPr>
              <a:t>ASP.NET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Core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2.0.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See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also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MVC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and </a:t>
            </a:r>
            <a:r>
              <a:rPr dirty="0" sz="1650" spc="-80">
                <a:latin typeface="Verdana"/>
                <a:cs typeface="Verdana"/>
              </a:rPr>
              <a:t>Web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API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650" spc="-55">
                <a:latin typeface="Verdana"/>
                <a:cs typeface="Verdana"/>
              </a:rPr>
              <a:t>Multiple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versions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per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machine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35337" y="4048099"/>
            <a:ext cx="3719829" cy="77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9700"/>
              </a:lnSpc>
              <a:spcBef>
                <a:spcPts val="100"/>
              </a:spcBef>
            </a:pPr>
            <a:r>
              <a:rPr dirty="0" sz="1650" spc="-55">
                <a:latin typeface="Verdana"/>
                <a:cs typeface="Verdana"/>
              </a:rPr>
              <a:t>Develop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with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Visual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Studio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using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C#, </a:t>
            </a:r>
            <a:r>
              <a:rPr dirty="0" sz="1650" spc="-40">
                <a:latin typeface="Verdana"/>
                <a:cs typeface="Verdana"/>
              </a:rPr>
              <a:t>VB,</a:t>
            </a:r>
            <a:r>
              <a:rPr dirty="0" sz="1650" spc="-12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C#,F#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35337" y="5336510"/>
            <a:ext cx="2967355" cy="694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40">
                <a:latin typeface="Verdana"/>
                <a:cs typeface="Verdana"/>
              </a:rPr>
              <a:t>Good</a:t>
            </a:r>
            <a:r>
              <a:rPr dirty="0" sz="1650" spc="-114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performance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650" spc="-40">
                <a:latin typeface="Verdana"/>
                <a:cs typeface="Verdana"/>
              </a:rPr>
              <a:t>Use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.NET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Framework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runtime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75421" y="4048099"/>
            <a:ext cx="3818890" cy="2359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88900">
              <a:lnSpc>
                <a:spcPct val="150000"/>
              </a:lnSpc>
              <a:spcBef>
                <a:spcPts val="90"/>
              </a:spcBef>
            </a:pPr>
            <a:r>
              <a:rPr dirty="0" sz="1650" spc="-55">
                <a:latin typeface="Verdana"/>
                <a:cs typeface="Verdana"/>
              </a:rPr>
              <a:t>Develop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with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Visual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Studio,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Visual </a:t>
            </a:r>
            <a:r>
              <a:rPr dirty="0" sz="1650" spc="-50">
                <a:latin typeface="Verdana"/>
                <a:cs typeface="Verdana"/>
              </a:rPr>
              <a:t>Studio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for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Mac,</a:t>
            </a:r>
            <a:r>
              <a:rPr dirty="0" sz="1650" spc="-12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or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Visual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Studio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Code </a:t>
            </a:r>
            <a:r>
              <a:rPr dirty="0" sz="1650" spc="-50">
                <a:latin typeface="Verdana"/>
                <a:cs typeface="Verdana"/>
              </a:rPr>
              <a:t>using</a:t>
            </a:r>
            <a:r>
              <a:rPr dirty="0" sz="1650" spc="-12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C#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or</a:t>
            </a:r>
            <a:r>
              <a:rPr dirty="0" sz="1650" spc="-130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F#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57600"/>
              </a:lnSpc>
              <a:spcBef>
                <a:spcPts val="110"/>
              </a:spcBef>
            </a:pPr>
            <a:r>
              <a:rPr dirty="0" sz="1650" spc="-50">
                <a:latin typeface="Verdana"/>
                <a:cs typeface="Verdana"/>
              </a:rPr>
              <a:t>Higher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performance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than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ASP.NET </a:t>
            </a:r>
            <a:r>
              <a:rPr dirty="0" sz="1650" spc="-55">
                <a:latin typeface="Verdana"/>
                <a:cs typeface="Verdana"/>
              </a:rPr>
              <a:t>Choose</a:t>
            </a:r>
            <a:r>
              <a:rPr dirty="0" sz="1650" spc="-120">
                <a:latin typeface="Verdana"/>
                <a:cs typeface="Verdana"/>
              </a:rPr>
              <a:t> </a:t>
            </a:r>
            <a:r>
              <a:rPr dirty="0" sz="1650" spc="-40">
                <a:latin typeface="Verdana"/>
                <a:cs typeface="Verdana"/>
              </a:rPr>
              <a:t>.NET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Framework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or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.NET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Core </a:t>
            </a:r>
            <a:r>
              <a:rPr dirty="0" sz="1650" spc="-10">
                <a:latin typeface="Verdana"/>
                <a:cs typeface="Verdana"/>
              </a:rPr>
              <a:t>runtime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17695" y="6295136"/>
            <a:ext cx="2219325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898989"/>
                </a:solidFill>
                <a:latin typeface="Calibri"/>
                <a:cs typeface="Calibri"/>
              </a:rPr>
              <a:t>Introduction</a:t>
            </a:r>
            <a:r>
              <a:rPr dirty="0" sz="1450" spc="2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898989"/>
                </a:solidFill>
                <a:latin typeface="Calibri"/>
                <a:cs typeface="Calibri"/>
              </a:rPr>
              <a:t>to</a:t>
            </a:r>
            <a:r>
              <a:rPr dirty="0" sz="1450" spc="2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898989"/>
                </a:solidFill>
                <a:latin typeface="Calibri"/>
                <a:cs typeface="Calibri"/>
              </a:rPr>
              <a:t>ASP.Net</a:t>
            </a:r>
            <a:r>
              <a:rPr dirty="0" sz="1450" spc="2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450" spc="-20">
                <a:solidFill>
                  <a:srgbClr val="898989"/>
                </a:solidFill>
                <a:latin typeface="Calibri"/>
                <a:cs typeface="Calibri"/>
              </a:rPr>
              <a:t>Core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447144" y="6295136"/>
            <a:ext cx="121285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498091"/>
            <a:ext cx="8438387" cy="220065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95337" y="3654892"/>
            <a:ext cx="8652510" cy="2462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8920" marR="270510" indent="-236854">
              <a:lnSpc>
                <a:spcPct val="150000"/>
              </a:lnSpc>
              <a:spcBef>
                <a:spcPts val="90"/>
              </a:spcBef>
              <a:buFont typeface="Arial MT"/>
              <a:buChar char="•"/>
              <a:tabLst>
                <a:tab pos="248920" algn="l"/>
              </a:tabLst>
            </a:pPr>
            <a:r>
              <a:rPr dirty="0" sz="1650" spc="-40" b="1">
                <a:latin typeface="Verdana"/>
                <a:cs typeface="Verdana"/>
              </a:rPr>
              <a:t>LTS:</a:t>
            </a:r>
            <a:r>
              <a:rPr dirty="0" sz="1650" spc="-95" b="1">
                <a:latin typeface="Verdana"/>
                <a:cs typeface="Verdana"/>
              </a:rPr>
              <a:t> </a:t>
            </a:r>
            <a:r>
              <a:rPr dirty="0" sz="1650" spc="-40">
                <a:latin typeface="Verdana"/>
                <a:cs typeface="Verdana"/>
              </a:rPr>
              <a:t>Long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90">
                <a:latin typeface="Verdana"/>
                <a:cs typeface="Verdana"/>
              </a:rPr>
              <a:t>Term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Support:</a:t>
            </a:r>
            <a:r>
              <a:rPr dirty="0" sz="1650" spc="-114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Long-</a:t>
            </a:r>
            <a:r>
              <a:rPr dirty="0" sz="1650" spc="-45">
                <a:latin typeface="Verdana"/>
                <a:cs typeface="Verdana"/>
              </a:rPr>
              <a:t>term</a:t>
            </a:r>
            <a:r>
              <a:rPr dirty="0" sz="1650" spc="-13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support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refers</a:t>
            </a:r>
            <a:r>
              <a:rPr dirty="0" sz="1650" spc="-13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to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the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extended</a:t>
            </a:r>
            <a:r>
              <a:rPr dirty="0" sz="1650" spc="-114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maintenance </a:t>
            </a:r>
            <a:r>
              <a:rPr dirty="0" sz="1650" spc="-45">
                <a:latin typeface="Verdana"/>
                <a:cs typeface="Verdana"/>
              </a:rPr>
              <a:t>and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updates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provided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40">
                <a:latin typeface="Verdana"/>
                <a:cs typeface="Verdana"/>
              </a:rPr>
              <a:t>for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software,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system,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or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product,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ensuring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40">
                <a:latin typeface="Verdana"/>
                <a:cs typeface="Verdana"/>
              </a:rPr>
              <a:t>its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stability, </a:t>
            </a:r>
            <a:r>
              <a:rPr dirty="0" sz="1650" spc="-75">
                <a:latin typeface="Verdana"/>
                <a:cs typeface="Verdana"/>
              </a:rPr>
              <a:t>security,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and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functionality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over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40">
                <a:latin typeface="Verdana"/>
                <a:cs typeface="Verdana"/>
              </a:rPr>
              <a:t>an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extended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period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of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time</a:t>
            </a:r>
            <a:endParaRPr sz="1650">
              <a:latin typeface="Verdana"/>
              <a:cs typeface="Verdana"/>
            </a:endParaRPr>
          </a:p>
          <a:p>
            <a:pPr algn="just" marL="269875" marR="5080" indent="-236220">
              <a:lnSpc>
                <a:spcPct val="150000"/>
              </a:lnSpc>
              <a:spcBef>
                <a:spcPts val="1375"/>
              </a:spcBef>
              <a:buFont typeface="Arial MT"/>
              <a:buChar char="•"/>
              <a:tabLst>
                <a:tab pos="269875" algn="l"/>
              </a:tabLst>
            </a:pPr>
            <a:r>
              <a:rPr dirty="0" sz="1650" spc="-50" b="1">
                <a:latin typeface="Verdana"/>
                <a:cs typeface="Verdana"/>
              </a:rPr>
              <a:t>STS:</a:t>
            </a:r>
            <a:r>
              <a:rPr dirty="0" sz="1650" spc="-70" b="1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Standard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110">
                <a:latin typeface="Verdana"/>
                <a:cs typeface="Verdana"/>
              </a:rPr>
              <a:t>Term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Support: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typically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refers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to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the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regular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or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default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period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during </a:t>
            </a:r>
            <a:r>
              <a:rPr dirty="0" sz="1650" spc="-60">
                <a:latin typeface="Verdana"/>
                <a:cs typeface="Verdana"/>
              </a:rPr>
              <a:t>which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software,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system,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or</a:t>
            </a:r>
            <a:r>
              <a:rPr dirty="0" sz="1650" spc="-60">
                <a:latin typeface="Verdana"/>
                <a:cs typeface="Verdana"/>
              </a:rPr>
              <a:t> product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65">
                <a:latin typeface="Verdana"/>
                <a:cs typeface="Verdana"/>
              </a:rPr>
              <a:t>receives </a:t>
            </a:r>
            <a:r>
              <a:rPr dirty="0" sz="1650" spc="-60">
                <a:latin typeface="Verdana"/>
                <a:cs typeface="Verdana"/>
              </a:rPr>
              <a:t>maintenance,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updates,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and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technical </a:t>
            </a:r>
            <a:r>
              <a:rPr dirty="0" sz="1650" spc="-60">
                <a:latin typeface="Verdana"/>
                <a:cs typeface="Verdana"/>
              </a:rPr>
              <a:t>assistance,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which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may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be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shorter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than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long-</a:t>
            </a:r>
            <a:r>
              <a:rPr dirty="0" sz="1650" spc="-45">
                <a:latin typeface="Verdana"/>
                <a:cs typeface="Verdana"/>
              </a:rPr>
              <a:t>term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support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but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still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sufficient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for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most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52888" y="6215884"/>
            <a:ext cx="134493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latin typeface="Verdana"/>
                <a:cs typeface="Verdana"/>
              </a:rPr>
              <a:t>users'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needs.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0339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90"/>
              </a:spcBef>
            </a:pPr>
            <a:r>
              <a:rPr dirty="0"/>
              <a:t>Why</a:t>
            </a:r>
            <a:r>
              <a:rPr dirty="0" spc="-55"/>
              <a:t> </a:t>
            </a:r>
            <a:r>
              <a:rPr dirty="0"/>
              <a:t>should</a:t>
            </a:r>
            <a:r>
              <a:rPr dirty="0" spc="-85"/>
              <a:t> </a:t>
            </a:r>
            <a:r>
              <a:rPr dirty="0"/>
              <a:t>l</a:t>
            </a:r>
            <a:r>
              <a:rPr dirty="0" spc="-80"/>
              <a:t> </a:t>
            </a:r>
            <a:r>
              <a:rPr dirty="0"/>
              <a:t>Choose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/>
              <a:t>use</a:t>
            </a:r>
            <a:r>
              <a:rPr dirty="0" spc="-60"/>
              <a:t> </a:t>
            </a:r>
            <a:r>
              <a:rPr dirty="0"/>
              <a:t>ASP.Net</a:t>
            </a:r>
            <a:r>
              <a:rPr dirty="0" spc="-85"/>
              <a:t> </a:t>
            </a:r>
            <a:r>
              <a:rPr dirty="0" spc="-10"/>
              <a:t>Core?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>
                <a:solidFill>
                  <a:srgbClr val="BFBFBF"/>
                </a:solidFill>
              </a:rPr>
              <a:t>Introduction to</a:t>
            </a:r>
            <a:r>
              <a:rPr dirty="0" spc="30">
                <a:solidFill>
                  <a:srgbClr val="BFBFBF"/>
                </a:solidFill>
              </a:rPr>
              <a:t> </a:t>
            </a:r>
            <a:r>
              <a:rPr dirty="0" spc="-10">
                <a:solidFill>
                  <a:srgbClr val="BFBFBF"/>
                </a:solidFill>
              </a:rPr>
              <a:t>ASP.Net</a:t>
            </a:r>
            <a:r>
              <a:rPr dirty="0" spc="30">
                <a:solidFill>
                  <a:srgbClr val="BFBFBF"/>
                </a:solidFill>
              </a:rPr>
              <a:t> </a:t>
            </a:r>
            <a:r>
              <a:rPr dirty="0" spc="-20">
                <a:solidFill>
                  <a:srgbClr val="BFBFBF"/>
                </a:solidFill>
              </a:rPr>
              <a:t>Core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8585">
              <a:lnSpc>
                <a:spcPts val="1505"/>
              </a:lnSpc>
            </a:pPr>
            <a:fld id="{81D60167-4931-47E6-BA6A-407CBD079E47}" type="slidenum">
              <a:rPr dirty="0" spc="-50"/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>
                <a:solidFill>
                  <a:srgbClr val="BFBFBF"/>
                </a:solidFill>
              </a:rPr>
              <a:t>Introduction to</a:t>
            </a:r>
            <a:r>
              <a:rPr dirty="0" spc="30">
                <a:solidFill>
                  <a:srgbClr val="BFBFBF"/>
                </a:solidFill>
              </a:rPr>
              <a:t> </a:t>
            </a:r>
            <a:r>
              <a:rPr dirty="0" spc="-10">
                <a:solidFill>
                  <a:srgbClr val="BFBFBF"/>
                </a:solidFill>
              </a:rPr>
              <a:t>ASP.Net</a:t>
            </a:r>
            <a:r>
              <a:rPr dirty="0" spc="30">
                <a:solidFill>
                  <a:srgbClr val="BFBFBF"/>
                </a:solidFill>
              </a:rPr>
              <a:t> </a:t>
            </a:r>
            <a:r>
              <a:rPr dirty="0" spc="-20">
                <a:solidFill>
                  <a:srgbClr val="BFBFBF"/>
                </a:solidFill>
              </a:rPr>
              <a:t>Core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8585">
              <a:lnSpc>
                <a:spcPts val="1505"/>
              </a:lnSpc>
            </a:pPr>
            <a:fld id="{81D60167-4931-47E6-BA6A-407CBD079E47}" type="slidenum">
              <a:rPr dirty="0" spc="-50"/>
              <a:t>8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14989" y="1597669"/>
            <a:ext cx="9271635" cy="4538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5910" marR="81915" indent="-283845">
              <a:lnSpc>
                <a:spcPct val="149700"/>
              </a:lnSpc>
              <a:spcBef>
                <a:spcPts val="95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650" spc="-60" b="1">
                <a:latin typeface="Verdana"/>
                <a:cs typeface="Verdana"/>
              </a:rPr>
              <a:t>Cross-</a:t>
            </a:r>
            <a:r>
              <a:rPr dirty="0" sz="1650" spc="-55" b="1">
                <a:latin typeface="Verdana"/>
                <a:cs typeface="Verdana"/>
              </a:rPr>
              <a:t>platform:</a:t>
            </a:r>
            <a:r>
              <a:rPr dirty="0" sz="1650" spc="-110" b="1">
                <a:latin typeface="Verdana"/>
                <a:cs typeface="Verdana"/>
              </a:rPr>
              <a:t> </a:t>
            </a:r>
            <a:r>
              <a:rPr dirty="0" sz="1650" spc="-90">
                <a:latin typeface="Verdana"/>
                <a:cs typeface="Verdana"/>
              </a:rPr>
              <a:t>ASP.NET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Core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is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designed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to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be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cross-</a:t>
            </a:r>
            <a:r>
              <a:rPr dirty="0" sz="1650" spc="-55">
                <a:latin typeface="Verdana"/>
                <a:cs typeface="Verdana"/>
              </a:rPr>
              <a:t>platform,</a:t>
            </a:r>
            <a:r>
              <a:rPr dirty="0" sz="1650" spc="-13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meaning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you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can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run</a:t>
            </a:r>
            <a:r>
              <a:rPr dirty="0" sz="1650" spc="-114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it </a:t>
            </a:r>
            <a:r>
              <a:rPr dirty="0" sz="1650" spc="-35">
                <a:latin typeface="Verdana"/>
                <a:cs typeface="Verdana"/>
              </a:rPr>
              <a:t>on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Windows,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macOS,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and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Linux,</a:t>
            </a:r>
            <a:r>
              <a:rPr dirty="0" sz="1650" spc="-11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allowing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40">
                <a:latin typeface="Verdana"/>
                <a:cs typeface="Verdana"/>
              </a:rPr>
              <a:t>for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greater</a:t>
            </a:r>
            <a:r>
              <a:rPr dirty="0" sz="1650" spc="-114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flexibility</a:t>
            </a:r>
            <a:r>
              <a:rPr dirty="0" sz="1650" spc="-35">
                <a:latin typeface="Verdana"/>
                <a:cs typeface="Verdana"/>
              </a:rPr>
              <a:t> and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deployment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options.</a:t>
            </a:r>
            <a:endParaRPr sz="1650">
              <a:latin typeface="Verdana"/>
              <a:cs typeface="Verdana"/>
            </a:endParaRPr>
          </a:p>
          <a:p>
            <a:pPr marL="295910" marR="26034" indent="-283845">
              <a:lnSpc>
                <a:spcPct val="150000"/>
              </a:lnSpc>
              <a:spcBef>
                <a:spcPts val="1005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650" spc="-40" b="1">
                <a:latin typeface="Verdana"/>
                <a:cs typeface="Verdana"/>
              </a:rPr>
              <a:t>High</a:t>
            </a:r>
            <a:r>
              <a:rPr dirty="0" sz="1650" spc="-85" b="1">
                <a:latin typeface="Verdana"/>
                <a:cs typeface="Verdana"/>
              </a:rPr>
              <a:t> </a:t>
            </a:r>
            <a:r>
              <a:rPr dirty="0" sz="1650" spc="-60" b="1">
                <a:latin typeface="Verdana"/>
                <a:cs typeface="Verdana"/>
              </a:rPr>
              <a:t>performance:</a:t>
            </a:r>
            <a:r>
              <a:rPr dirty="0" sz="1650" spc="-105" b="1">
                <a:latin typeface="Verdana"/>
                <a:cs typeface="Verdana"/>
              </a:rPr>
              <a:t> </a:t>
            </a:r>
            <a:r>
              <a:rPr dirty="0" sz="1650" spc="-90">
                <a:latin typeface="Verdana"/>
                <a:cs typeface="Verdana"/>
              </a:rPr>
              <a:t>ASP.NET </a:t>
            </a:r>
            <a:r>
              <a:rPr dirty="0" sz="1650" spc="-45">
                <a:latin typeface="Verdana"/>
                <a:cs typeface="Verdana"/>
              </a:rPr>
              <a:t>Core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is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optimized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for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performance,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offering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faster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response </a:t>
            </a:r>
            <a:r>
              <a:rPr dirty="0" sz="1650" spc="-50">
                <a:latin typeface="Verdana"/>
                <a:cs typeface="Verdana"/>
              </a:rPr>
              <a:t>times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and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better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70">
                <a:latin typeface="Verdana"/>
                <a:cs typeface="Verdana"/>
              </a:rPr>
              <a:t>scalability,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making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it</a:t>
            </a:r>
            <a:r>
              <a:rPr dirty="0" sz="1650" spc="-55">
                <a:latin typeface="Verdana"/>
                <a:cs typeface="Verdana"/>
              </a:rPr>
              <a:t> suitable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for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65">
                <a:latin typeface="Verdana"/>
                <a:cs typeface="Verdana"/>
              </a:rPr>
              <a:t>high-</a:t>
            </a:r>
            <a:r>
              <a:rPr dirty="0" sz="1650" spc="-55">
                <a:latin typeface="Verdana"/>
                <a:cs typeface="Verdana"/>
              </a:rPr>
              <a:t>traffic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and</a:t>
            </a:r>
            <a:r>
              <a:rPr dirty="0" sz="1650" spc="-95">
                <a:latin typeface="Verdana"/>
                <a:cs typeface="Verdana"/>
              </a:rPr>
              <a:t> </a:t>
            </a:r>
            <a:r>
              <a:rPr dirty="0" sz="1650" spc="-65">
                <a:latin typeface="Verdana"/>
                <a:cs typeface="Verdana"/>
              </a:rPr>
              <a:t>resource-</a:t>
            </a:r>
            <a:r>
              <a:rPr dirty="0" sz="1650" spc="-10">
                <a:latin typeface="Verdana"/>
                <a:cs typeface="Verdana"/>
              </a:rPr>
              <a:t>intensive applications.</a:t>
            </a:r>
            <a:endParaRPr sz="1650">
              <a:latin typeface="Verdana"/>
              <a:cs typeface="Verdana"/>
            </a:endParaRPr>
          </a:p>
          <a:p>
            <a:pPr algn="just" marL="295910" marR="5080" indent="-283845">
              <a:lnSpc>
                <a:spcPct val="150000"/>
              </a:lnSpc>
              <a:spcBef>
                <a:spcPts val="1015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650" spc="-60" b="1">
                <a:latin typeface="Verdana"/>
                <a:cs typeface="Verdana"/>
              </a:rPr>
              <a:t>Open-source:</a:t>
            </a:r>
            <a:r>
              <a:rPr dirty="0" sz="1650" spc="-85" b="1">
                <a:latin typeface="Verdana"/>
                <a:cs typeface="Verdana"/>
              </a:rPr>
              <a:t> </a:t>
            </a:r>
            <a:r>
              <a:rPr dirty="0" sz="1650" spc="-100">
                <a:latin typeface="Verdana"/>
                <a:cs typeface="Verdana"/>
              </a:rPr>
              <a:t>ASP.NET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Core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is</a:t>
            </a:r>
            <a:r>
              <a:rPr dirty="0" sz="1650" spc="-35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open-source,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which means</a:t>
            </a:r>
            <a:r>
              <a:rPr dirty="0" sz="1650" spc="-55">
                <a:latin typeface="Verdana"/>
                <a:cs typeface="Verdana"/>
              </a:rPr>
              <a:t> you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have</a:t>
            </a:r>
            <a:r>
              <a:rPr dirty="0" sz="1650" spc="-65">
                <a:latin typeface="Verdana"/>
                <a:cs typeface="Verdana"/>
              </a:rPr>
              <a:t> access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to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the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source </a:t>
            </a:r>
            <a:r>
              <a:rPr dirty="0" sz="1650" spc="-60">
                <a:latin typeface="Verdana"/>
                <a:cs typeface="Verdana"/>
              </a:rPr>
              <a:t>code,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can</a:t>
            </a:r>
            <a:r>
              <a:rPr dirty="0" sz="1650" spc="-10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contribute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to</a:t>
            </a:r>
            <a:r>
              <a:rPr dirty="0" sz="1650" spc="-90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the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60">
                <a:latin typeface="Verdana"/>
                <a:cs typeface="Verdana"/>
              </a:rPr>
              <a:t>framework,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45">
                <a:latin typeface="Verdana"/>
                <a:cs typeface="Verdana"/>
              </a:rPr>
              <a:t>and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benefit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50">
                <a:latin typeface="Verdana"/>
                <a:cs typeface="Verdana"/>
              </a:rPr>
              <a:t>from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large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 spc="-55">
                <a:latin typeface="Verdana"/>
                <a:cs typeface="Verdana"/>
              </a:rPr>
              <a:t>community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of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developers </a:t>
            </a:r>
            <a:r>
              <a:rPr dirty="0" sz="1650" spc="-45">
                <a:latin typeface="Verdana"/>
                <a:cs typeface="Verdana"/>
              </a:rPr>
              <a:t>and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contributors.</a:t>
            </a:r>
            <a:r>
              <a:rPr dirty="0" sz="1650" spc="130">
                <a:latin typeface="Verdana"/>
                <a:cs typeface="Verdana"/>
              </a:rPr>
              <a:t> </a:t>
            </a:r>
            <a:r>
              <a:rPr dirty="0" u="sng" sz="165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</a:rPr>
              <a:t>https://github.com/dotnet/aspnetcore</a:t>
            </a:r>
            <a:endParaRPr sz="1650">
              <a:latin typeface="Verdana"/>
              <a:cs typeface="Verdana"/>
            </a:endParaRPr>
          </a:p>
          <a:p>
            <a:pPr marL="295910" marR="829310" indent="-283845">
              <a:lnSpc>
                <a:spcPct val="150000"/>
              </a:lnSpc>
              <a:spcBef>
                <a:spcPts val="855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650" b="1">
                <a:latin typeface="Verdana"/>
                <a:cs typeface="Verdana"/>
              </a:rPr>
              <a:t>Modern</a:t>
            </a:r>
            <a:r>
              <a:rPr dirty="0" sz="1650" spc="-75" b="1">
                <a:latin typeface="Verdana"/>
                <a:cs typeface="Verdana"/>
              </a:rPr>
              <a:t> </a:t>
            </a:r>
            <a:r>
              <a:rPr dirty="0" sz="1650" b="1">
                <a:latin typeface="Verdana"/>
                <a:cs typeface="Verdana"/>
              </a:rPr>
              <a:t>architecture:</a:t>
            </a:r>
            <a:r>
              <a:rPr dirty="0" sz="1650" spc="-35" b="1">
                <a:latin typeface="Verdana"/>
                <a:cs typeface="Verdana"/>
              </a:rPr>
              <a:t> </a:t>
            </a:r>
            <a:r>
              <a:rPr dirty="0" sz="1650" spc="-35">
                <a:latin typeface="Verdana"/>
                <a:cs typeface="Verdana"/>
              </a:rPr>
              <a:t>ASP.NET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Core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follows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modular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and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lightweight </a:t>
            </a:r>
            <a:r>
              <a:rPr dirty="0" sz="1650">
                <a:latin typeface="Verdana"/>
                <a:cs typeface="Verdana"/>
              </a:rPr>
              <a:t>architecture,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enabling</a:t>
            </a:r>
            <a:r>
              <a:rPr dirty="0" sz="1650" spc="-3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you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choose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and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use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only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the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components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you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need, </a:t>
            </a:r>
            <a:r>
              <a:rPr dirty="0" sz="1650">
                <a:latin typeface="Verdana"/>
                <a:cs typeface="Verdana"/>
              </a:rPr>
              <a:t>reducing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overhead</a:t>
            </a:r>
            <a:r>
              <a:rPr dirty="0" sz="1650" spc="-8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and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making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development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more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efficient.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CE -Mentor</dc:creator>
  <dc:title>Microsoft PowerPoint - 1.Introduction to ASP.Net Core</dc:title>
  <dcterms:created xsi:type="dcterms:W3CDTF">2025-07-06T16:45:28Z</dcterms:created>
  <dcterms:modified xsi:type="dcterms:W3CDTF">2025-07-06T16:45:28Z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2025-05-20T00:00:00Z</vt:filetime>
  </property>
  <property fmtid="{D5CDD505-2E9C-101B-9397-08002B2CF9AE}" pid="3" name="LastSaved">
    <vt:filetime>2025-07-06T00:00:00Z</vt:filetime>
  </property>
  <property fmtid="{D5CDD505-2E9C-101B-9397-08002B2CF9AE}" pid="4" name="Producer">
    <vt:lpwstr>Microsoft: Print To PDF</vt:lpwstr>
  </property>
</Properties>
</file>