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75" d="100"/>
          <a:sy n="75" d="100"/>
        </p:scale>
        <p:origin x="1411" y="4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3D8A-A82E-224B-A26E-EE1DA273F423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5B8-3B71-2548-B9EE-8B0BA14C2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3D8A-A82E-224B-A26E-EE1DA273F423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5B8-3B71-2548-B9EE-8B0BA14C2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3D8A-A82E-224B-A26E-EE1DA273F423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5B8-3B71-2548-B9EE-8B0BA14C2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3D8A-A82E-224B-A26E-EE1DA273F423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5B8-3B71-2548-B9EE-8B0BA14C2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5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3D8A-A82E-224B-A26E-EE1DA273F423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5B8-3B71-2548-B9EE-8B0BA14C2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3D8A-A82E-224B-A26E-EE1DA273F423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5B8-3B71-2548-B9EE-8B0BA14C2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2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3D8A-A82E-224B-A26E-EE1DA273F423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5B8-3B71-2548-B9EE-8B0BA14C2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6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3D8A-A82E-224B-A26E-EE1DA273F423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5B8-3B71-2548-B9EE-8B0BA14C2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0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3D8A-A82E-224B-A26E-EE1DA273F423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5B8-3B71-2548-B9EE-8B0BA14C2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3D8A-A82E-224B-A26E-EE1DA273F423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5B8-3B71-2548-B9EE-8B0BA14C2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3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3D8A-A82E-224B-A26E-EE1DA273F423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5B8-3B71-2548-B9EE-8B0BA14C2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4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3D8A-A82E-224B-A26E-EE1DA273F423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BC5B8-3B71-2548-B9EE-8B0BA14C2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itesh-mittal-a041aa19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IC-NITF\Dropbox\Format\Final Fund Matri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04" y="1"/>
            <a:ext cx="9907200" cy="685799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747770" y="179971"/>
            <a:ext cx="52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Homvery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6154" y="1332242"/>
            <a:ext cx="21504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/>
              <a:t>Prahllad Mittal</a:t>
            </a:r>
            <a:r>
              <a:rPr lang="en-IN" sz="800" b="1" dirty="0"/>
              <a:t> - </a:t>
            </a:r>
            <a:r>
              <a:rPr lang="en-US" sz="800" dirty="0"/>
              <a:t>CEO</a:t>
            </a:r>
            <a:endParaRPr lang="en-IN" sz="800" dirty="0"/>
          </a:p>
          <a:p>
            <a:pPr algn="just"/>
            <a:r>
              <a:rPr lang="en-US" sz="800" dirty="0"/>
              <a:t>B.Tech in civil engineering in 2018 from VSSUT (Formerly UCE), </a:t>
            </a:r>
            <a:r>
              <a:rPr lang="en-US" sz="800" dirty="0" err="1"/>
              <a:t>Burla</a:t>
            </a:r>
            <a:r>
              <a:rPr lang="en-US" sz="800" dirty="0"/>
              <a:t>.. Started Gift Graphite, where we provided handmade personalized sketches to customers. And during final year started Homvery. </a:t>
            </a:r>
            <a:r>
              <a:rPr lang="en-IN" sz="800" dirty="0"/>
              <a:t>It w</a:t>
            </a:r>
            <a:r>
              <a:rPr lang="en-US" sz="800" dirty="0"/>
              <a:t>as a  part of </a:t>
            </a:r>
            <a:r>
              <a:rPr lang="en-US" sz="800" dirty="0" err="1"/>
              <a:t>Jagriti</a:t>
            </a:r>
            <a:r>
              <a:rPr lang="en-US" sz="800" dirty="0"/>
              <a:t> Yatra (2019-20) which Is a 15 days long, 8000+Km train journey covering length and breadth of India.</a:t>
            </a:r>
            <a:endParaRPr lang="en-IN" sz="800" dirty="0"/>
          </a:p>
          <a:p>
            <a:pPr algn="just"/>
            <a:r>
              <a:rPr lang="en-US" sz="800" b="1" dirty="0"/>
              <a:t>Rajat Kar</a:t>
            </a:r>
            <a:r>
              <a:rPr lang="en-IN" sz="800" b="1" dirty="0"/>
              <a:t> – </a:t>
            </a:r>
            <a:r>
              <a:rPr lang="en-US" sz="800" dirty="0"/>
              <a:t>COO</a:t>
            </a:r>
            <a:endParaRPr lang="en-IN" sz="800" dirty="0"/>
          </a:p>
          <a:p>
            <a:pPr algn="just"/>
            <a:r>
              <a:rPr lang="en-US" sz="800" dirty="0"/>
              <a:t>Completed Diploma from </a:t>
            </a:r>
            <a:r>
              <a:rPr lang="en-US" sz="800" dirty="0" err="1"/>
              <a:t>Vikash</a:t>
            </a:r>
            <a:r>
              <a:rPr lang="en-US" sz="800" dirty="0"/>
              <a:t> Polytechnic College, </a:t>
            </a:r>
            <a:r>
              <a:rPr lang="en-US" sz="800" dirty="0" err="1"/>
              <a:t>Bargarh</a:t>
            </a:r>
            <a:r>
              <a:rPr lang="en-US" sz="800" dirty="0"/>
              <a:t>. Have Experience of Distributorship of various FMCG Companies.</a:t>
            </a:r>
            <a:endParaRPr lang="en-IN" sz="800" dirty="0"/>
          </a:p>
          <a:p>
            <a:pPr algn="just"/>
            <a:r>
              <a:rPr lang="en-US" sz="800" b="1" dirty="0" err="1"/>
              <a:t>Ritesh</a:t>
            </a:r>
            <a:r>
              <a:rPr lang="en-US" sz="800" b="1" dirty="0"/>
              <a:t> Mittal</a:t>
            </a:r>
            <a:r>
              <a:rPr lang="en-IN" sz="800" b="1" dirty="0"/>
              <a:t> - </a:t>
            </a:r>
            <a:r>
              <a:rPr lang="en-US" sz="800" dirty="0"/>
              <a:t>COO</a:t>
            </a:r>
            <a:r>
              <a:rPr lang="en-US" sz="800" dirty="0">
                <a:hlinkClick r:id="rId3"/>
              </a:rPr>
              <a:t>/</a:t>
            </a:r>
            <a:endParaRPr lang="en-IN" sz="800" dirty="0"/>
          </a:p>
          <a:p>
            <a:pPr algn="just"/>
            <a:r>
              <a:rPr lang="en-US" sz="800" dirty="0"/>
              <a:t>Studied in </a:t>
            </a:r>
            <a:r>
              <a:rPr lang="en-US" sz="800" dirty="0" err="1"/>
              <a:t>Madnawati</a:t>
            </a:r>
            <a:r>
              <a:rPr lang="en-US" sz="800" dirty="0"/>
              <a:t> Public School. Have a great knowledge of customer wants and have great connection and network due to involvement in social activity.</a:t>
            </a:r>
            <a:endParaRPr lang="en-IN" sz="800" dirty="0"/>
          </a:p>
          <a:p>
            <a:pPr algn="just"/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216647" y="1285480"/>
            <a:ext cx="201257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3" indent="-95250">
              <a:buFont typeface="Arial" pitchFamily="34" charset="0"/>
              <a:buChar char="•"/>
            </a:pPr>
            <a:r>
              <a:rPr lang="en-IN" sz="1200" dirty="0"/>
              <a:t>Commission from Technician.</a:t>
            </a:r>
          </a:p>
          <a:p>
            <a:pPr marL="180975" lvl="4" indent="-95250">
              <a:buFont typeface="Arial" pitchFamily="34" charset="0"/>
              <a:buChar char="•"/>
            </a:pPr>
            <a:r>
              <a:rPr lang="en-IN" sz="1200" dirty="0"/>
              <a:t>Advertisement.</a:t>
            </a:r>
          </a:p>
          <a:p>
            <a:pPr marL="180975" indent="-95250"/>
            <a:endParaRPr lang="en-GB" sz="500" dirty="0"/>
          </a:p>
        </p:txBody>
      </p:sp>
      <p:sp>
        <p:nvSpPr>
          <p:cNvPr id="8" name="TextBox 7"/>
          <p:cNvSpPr txBox="1"/>
          <p:nvPr/>
        </p:nvSpPr>
        <p:spPr>
          <a:xfrm>
            <a:off x="4475578" y="1839477"/>
            <a:ext cx="753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45 </a:t>
            </a:r>
            <a:r>
              <a:rPr lang="en-GB" sz="1100" dirty="0" err="1"/>
              <a:t>Lakh</a:t>
            </a:r>
            <a:endParaRPr lang="en-GB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333749" y="2786063"/>
            <a:ext cx="172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200" dirty="0"/>
              <a:t>Huge Marketing Budget</a:t>
            </a:r>
          </a:p>
          <a:p>
            <a:pPr>
              <a:buFont typeface="Arial" pitchFamily="34" charset="0"/>
              <a:buChar char="•"/>
            </a:pPr>
            <a:r>
              <a:rPr lang="en-GB" sz="1200" dirty="0" err="1"/>
              <a:t>Cashbacks</a:t>
            </a:r>
            <a:endParaRPr lang="en-GB" sz="1200" dirty="0"/>
          </a:p>
          <a:p>
            <a:pPr>
              <a:buFont typeface="Arial" pitchFamily="34" charset="0"/>
              <a:buChar char="•"/>
            </a:pPr>
            <a:r>
              <a:rPr lang="en-GB" sz="1200" dirty="0"/>
              <a:t>Offers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378826" y="2673033"/>
            <a:ext cx="2012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sz="800" b="1" dirty="0"/>
              <a:t>Average Household expenses on Home Maintenance –</a:t>
            </a:r>
          </a:p>
          <a:p>
            <a:pPr marL="285750" indent="-285750"/>
            <a:r>
              <a:rPr lang="en-IN" sz="800" b="1" dirty="0"/>
              <a:t>	</a:t>
            </a:r>
            <a:r>
              <a:rPr lang="en-IN" sz="800" dirty="0"/>
              <a:t>Rs 5000 / Year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sz="800" b="1" dirty="0"/>
              <a:t>No of Households (Urban) - </a:t>
            </a:r>
            <a:r>
              <a:rPr lang="en-US" sz="800" dirty="0"/>
              <a:t>78,865,937  (CENSUS 2011)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800" b="1" dirty="0"/>
              <a:t>Market Size – </a:t>
            </a:r>
            <a:r>
              <a:rPr lang="en-US" sz="800" dirty="0"/>
              <a:t>400 Cr (Taking a min of 10% Market Share)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53073" y="1241811"/>
            <a:ext cx="167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Available in Pitch deck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633660" y="1839477"/>
            <a:ext cx="203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400" dirty="0"/>
              <a:t>Asset Light Model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/>
              <a:t>High Demand Market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4291019"/>
            <a:ext cx="399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200" dirty="0"/>
              <a:t>On Time Service.</a:t>
            </a:r>
          </a:p>
          <a:p>
            <a:pPr>
              <a:buFont typeface="Arial" pitchFamily="34" charset="0"/>
              <a:buChar char="•"/>
            </a:pPr>
            <a:r>
              <a:rPr lang="en-GB" sz="1200" dirty="0"/>
              <a:t>Pocket Friendly Price</a:t>
            </a:r>
          </a:p>
          <a:p>
            <a:pPr>
              <a:buFont typeface="Arial" pitchFamily="34" charset="0"/>
              <a:buChar char="•"/>
            </a:pPr>
            <a:r>
              <a:rPr lang="en-GB" sz="1200" dirty="0"/>
              <a:t>30 days service guarantee</a:t>
            </a:r>
          </a:p>
          <a:p>
            <a:pPr>
              <a:buFont typeface="Arial" pitchFamily="34" charset="0"/>
              <a:buChar char="•"/>
            </a:pPr>
            <a:r>
              <a:rPr lang="en-GB" sz="1200" dirty="0"/>
              <a:t>Verified experts.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553074" y="4357694"/>
            <a:ext cx="400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Already in market from last 4 year and served 10k+ customers.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378827" y="5897880"/>
            <a:ext cx="41826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Enter your text</a:t>
            </a:r>
          </a:p>
          <a:p>
            <a:endParaRPr lang="en-GB" sz="800" dirty="0"/>
          </a:p>
          <a:p>
            <a:endParaRPr lang="en-GB" sz="800" dirty="0"/>
          </a:p>
          <a:p>
            <a:endParaRPr lang="en-GB" sz="800" dirty="0"/>
          </a:p>
          <a:p>
            <a:endParaRPr lang="en-GB" sz="800" dirty="0"/>
          </a:p>
        </p:txBody>
      </p:sp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285587"/>
              </p:ext>
            </p:extLst>
          </p:nvPr>
        </p:nvGraphicFramePr>
        <p:xfrm>
          <a:off x="936315" y="5329555"/>
          <a:ext cx="4303070" cy="1397651"/>
        </p:xfrm>
        <a:graphic>
          <a:graphicData uri="http://schemas.openxmlformats.org/drawingml/2006/table">
            <a:tbl>
              <a:tblPr/>
              <a:tblGrid>
                <a:gridCol w="160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1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4478">
                <a:tc>
                  <a:txBody>
                    <a:bodyPr/>
                    <a:lstStyle/>
                    <a:p>
                      <a:pPr algn="ctr"/>
                      <a:r>
                        <a:rPr lang="en-IN" sz="600" b="1" dirty="0">
                          <a:solidFill>
                            <a:sysClr val="windowText" lastClr="000000"/>
                          </a:solidFill>
                          <a:effectLst/>
                        </a:rPr>
                        <a:t>Sl No</a:t>
                      </a:r>
                      <a:endParaRPr lang="en-IN" sz="6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dirty="0">
                          <a:solidFill>
                            <a:sysClr val="windowText" lastClr="000000"/>
                          </a:solidFill>
                          <a:effectLst/>
                        </a:rPr>
                        <a:t>Investment Tranches</a:t>
                      </a:r>
                      <a:endParaRPr lang="en-IN" sz="6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dirty="0">
                          <a:solidFill>
                            <a:sysClr val="windowText" lastClr="000000"/>
                          </a:solidFill>
                          <a:effectLst/>
                        </a:rPr>
                        <a:t>Funds</a:t>
                      </a:r>
                      <a:endParaRPr lang="en-IN" sz="6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dirty="0">
                          <a:solidFill>
                            <a:sysClr val="windowText" lastClr="000000"/>
                          </a:solidFill>
                          <a:effectLst/>
                        </a:rPr>
                        <a:t>Utilization of fund</a:t>
                      </a:r>
                      <a:endParaRPr lang="en-IN" sz="6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Target</a:t>
                      </a:r>
                      <a:endParaRPr lang="en-IN" sz="6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Time Period</a:t>
                      </a:r>
                      <a:endParaRPr lang="en-IN" sz="6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2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Phase 1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00" b="1" dirty="0">
                          <a:solidFill>
                            <a:sysClr val="windowText" lastClr="000000"/>
                          </a:solidFill>
                          <a:effectLst/>
                        </a:rPr>
                        <a:t>INR 10 Lakhs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de-DE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Expansion</a:t>
                      </a:r>
                      <a:r>
                        <a:rPr lang="de-DE" sz="600" baseline="0" dirty="0">
                          <a:solidFill>
                            <a:sysClr val="windowText" lastClr="000000"/>
                          </a:solidFill>
                          <a:effectLst/>
                        </a:rPr>
                        <a:t>– 1 Lakh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de-DE" sz="600" baseline="0" dirty="0">
                          <a:solidFill>
                            <a:sysClr val="windowText" lastClr="000000"/>
                          </a:solidFill>
                          <a:effectLst/>
                        </a:rPr>
                        <a:t>Digital Marketing – 3 Lakh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de-DE" sz="600" baseline="0" dirty="0">
                          <a:solidFill>
                            <a:sysClr val="windowText" lastClr="000000"/>
                          </a:solidFill>
                          <a:effectLst/>
                        </a:rPr>
                        <a:t>CashBack &amp; offers – 6 Lakh</a:t>
                      </a:r>
                      <a:endParaRPr lang="de-DE" sz="6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Intra City Expansion &amp; Product Development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Acquiring 10k Customer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Within 3 Months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44">
                <a:tc>
                  <a:txBody>
                    <a:bodyPr/>
                    <a:lstStyle/>
                    <a:p>
                      <a:pPr algn="ctr"/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Phase  2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00" b="1" dirty="0">
                          <a:solidFill>
                            <a:sysClr val="windowText" lastClr="000000"/>
                          </a:solidFill>
                          <a:effectLst/>
                        </a:rPr>
                        <a:t>INR </a:t>
                      </a:r>
                      <a:r>
                        <a:rPr lang="de-DE" sz="600" b="1" baseline="0" dirty="0">
                          <a:solidFill>
                            <a:sysClr val="windowText" lastClr="000000"/>
                          </a:solidFill>
                          <a:effectLst/>
                        </a:rPr>
                        <a:t> 20 </a:t>
                      </a:r>
                      <a:r>
                        <a:rPr lang="de-DE" sz="600" b="1" dirty="0">
                          <a:solidFill>
                            <a:sysClr val="windowText" lastClr="000000"/>
                          </a:solidFill>
                          <a:effectLst/>
                        </a:rPr>
                        <a:t>Lakhs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de-DE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Expansion – 2 Lakh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de-DE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TV Ad – 15 Lakh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de-DE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Digital Marketing</a:t>
                      </a:r>
                      <a:r>
                        <a:rPr lang="de-DE" sz="600" baseline="0" dirty="0">
                          <a:solidFill>
                            <a:sysClr val="windowText" lastClr="000000"/>
                          </a:solidFill>
                          <a:effectLst/>
                        </a:rPr>
                        <a:t> – 3 Lakh</a:t>
                      </a:r>
                      <a:endParaRPr lang="de-DE" sz="6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Marketing &amp; Operational Cost 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Expansion to </a:t>
                      </a:r>
                      <a:r>
                        <a:rPr lang="en-IN" sz="6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Balangir</a:t>
                      </a:r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,</a:t>
                      </a:r>
                      <a:r>
                        <a:rPr lang="en-IN" sz="600" baseline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IN" sz="6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Berhampur</a:t>
                      </a:r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 &amp; Raipur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Next 3 Month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60">
                <a:tc>
                  <a:txBody>
                    <a:bodyPr/>
                    <a:lstStyle/>
                    <a:p>
                      <a:pPr algn="ctr"/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Phase 3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00" b="1" dirty="0">
                          <a:solidFill>
                            <a:sysClr val="windowText" lastClr="000000"/>
                          </a:solidFill>
                          <a:effectLst/>
                        </a:rPr>
                        <a:t>INR 20 Lakhs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de-DE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TV Ad – 12 Lakh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de-DE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Digital Marketing</a:t>
                      </a:r>
                      <a:r>
                        <a:rPr lang="de-DE" sz="600" baseline="0" dirty="0">
                          <a:solidFill>
                            <a:sysClr val="windowText" lastClr="000000"/>
                          </a:solidFill>
                          <a:effectLst/>
                        </a:rPr>
                        <a:t> – 3 Lakh</a:t>
                      </a:r>
                      <a:endParaRPr lang="de-DE" sz="6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Marketing &amp; Product Development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Acquiring 20K Customer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>
                          <a:solidFill>
                            <a:sysClr val="windowText" lastClr="000000"/>
                          </a:solidFill>
                          <a:effectLst/>
                        </a:rPr>
                        <a:t>Next 3 Month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316">
                <a:tc gridSpan="2">
                  <a:txBody>
                    <a:bodyPr/>
                    <a:lstStyle/>
                    <a:p>
                      <a:pPr algn="ctr"/>
                      <a:r>
                        <a:rPr lang="en-IN" sz="6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sz="700" b="1" dirty="0">
                          <a:solidFill>
                            <a:sysClr val="windowText" lastClr="000000"/>
                          </a:solidFill>
                          <a:effectLst/>
                        </a:rPr>
                        <a:t>50 Lakh</a:t>
                      </a: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IN" sz="6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431" marR="7431" marT="7431" marB="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99623"/>
              </p:ext>
            </p:extLst>
          </p:nvPr>
        </p:nvGraphicFramePr>
        <p:xfrm>
          <a:off x="5475046" y="5513068"/>
          <a:ext cx="418267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357">
                <a:tc>
                  <a:txBody>
                    <a:bodyPr/>
                    <a:lstStyle/>
                    <a:p>
                      <a:r>
                        <a:rPr lang="en-IN" sz="600" b="1" dirty="0" err="1"/>
                        <a:t>Sl</a:t>
                      </a:r>
                      <a:r>
                        <a:rPr lang="en-IN" sz="600" b="1" dirty="0"/>
                        <a:t>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600" b="1" dirty="0"/>
                        <a:t>Time Period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b="1" dirty="0"/>
                        <a:t>Expansion</a:t>
                      </a:r>
                      <a:r>
                        <a:rPr lang="en-IN" sz="600" b="1" baseline="0" dirty="0"/>
                        <a:t> Plan</a:t>
                      </a:r>
                      <a:endParaRPr lang="en-IN" sz="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b="1" dirty="0"/>
                        <a:t>Cumulative Customer Size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b="0" dirty="0"/>
                        <a:t>(Current</a:t>
                      </a:r>
                      <a:r>
                        <a:rPr lang="en-IN" sz="600" b="0" baseline="0" dirty="0"/>
                        <a:t> – 10k)</a:t>
                      </a:r>
                      <a:endParaRPr lang="en-IN" sz="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b="1" dirty="0"/>
                        <a:t>Cumulative Experts Onboard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b="0" dirty="0"/>
                        <a:t>(Current – 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78">
                <a:tc>
                  <a:txBody>
                    <a:bodyPr/>
                    <a:lstStyle/>
                    <a:p>
                      <a:r>
                        <a:rPr lang="en-IN" sz="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Quarter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Acquiring 10k Customers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20,000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17">
                <a:tc>
                  <a:txBody>
                    <a:bodyPr/>
                    <a:lstStyle/>
                    <a:p>
                      <a:r>
                        <a:rPr lang="en-IN" sz="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/>
                        <a:t>Quarter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Expansion to </a:t>
                      </a:r>
                      <a:r>
                        <a:rPr lang="en-IN" sz="600" dirty="0" err="1"/>
                        <a:t>Balangir</a:t>
                      </a:r>
                      <a:r>
                        <a:rPr lang="en-IN" sz="600" dirty="0"/>
                        <a:t>, </a:t>
                      </a:r>
                      <a:r>
                        <a:rPr lang="en-IN" sz="600" dirty="0" err="1"/>
                        <a:t>Berhampur</a:t>
                      </a:r>
                      <a:r>
                        <a:rPr lang="en-IN" sz="600" dirty="0"/>
                        <a:t>, Raipur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25,000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78">
                <a:tc>
                  <a:txBody>
                    <a:bodyPr/>
                    <a:lstStyle/>
                    <a:p>
                      <a:r>
                        <a:rPr lang="en-IN" sz="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/>
                        <a:t>Quarter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/>
                        <a:t>Acquiring 15k Customers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/>
                        <a:t>40,000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/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78">
                <a:tc>
                  <a:txBody>
                    <a:bodyPr/>
                    <a:lstStyle/>
                    <a:p>
                      <a:r>
                        <a:rPr lang="en-IN" sz="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/>
                        <a:t>Quarter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Acquiring 20k customers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57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381</Words>
  <Application>Microsoft Office PowerPoint</Application>
  <PresentationFormat>A4 Paper (210x297 mm)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potnis</dc:creator>
  <cp:lastModifiedBy>Roshan Panigrahi</cp:lastModifiedBy>
  <cp:revision>24</cp:revision>
  <cp:lastPrinted>2022-01-25T09:07:27Z</cp:lastPrinted>
  <dcterms:created xsi:type="dcterms:W3CDTF">2020-05-11T12:06:52Z</dcterms:created>
  <dcterms:modified xsi:type="dcterms:W3CDTF">2022-01-25T09:48:29Z</dcterms:modified>
</cp:coreProperties>
</file>