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9" r:id="rId3"/>
    <p:sldId id="260" r:id="rId4"/>
    <p:sldId id="261"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3EE4B-6FAB-4FE3-B973-A3D4F0A7BFD2}" type="datetimeFigureOut">
              <a:rPr lang="en-US" smtClean="0"/>
              <a:t>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B0DD1-3103-4985-8F15-D94978588E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6B0DD1-3103-4985-8F15-D94978588EEA}"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322DB-430E-4D4F-A76E-41CB3E3DB24D}"/>
              </a:ext>
            </a:extLst>
          </p:cNvPr>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xmlns="" id="{09083A03-CBD5-4B9C-A1D0-B8CA730812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xmlns="" id="{74294FEA-2BA6-413C-B9F8-431CDE882C30}"/>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5" name="Footer Placeholder 4">
            <a:extLst>
              <a:ext uri="{FF2B5EF4-FFF2-40B4-BE49-F238E27FC236}">
                <a16:creationId xmlns:a16="http://schemas.microsoft.com/office/drawing/2014/main" xmlns="" id="{C3E15996-79BF-4BD1-BCF3-568EF112E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F92374-C566-469E-B3C0-3C69E18B501B}"/>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3705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CE5A0-7EB3-4E19-A40D-CC0E9F04C2AE}"/>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5A6D6B9A-76A8-4EA8-A6FE-0CA36F92150B}"/>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00CBD93F-42EF-48AA-8B54-71A8457B7CFD}"/>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5" name="Footer Placeholder 4">
            <a:extLst>
              <a:ext uri="{FF2B5EF4-FFF2-40B4-BE49-F238E27FC236}">
                <a16:creationId xmlns:a16="http://schemas.microsoft.com/office/drawing/2014/main" xmlns="" id="{9B402A0F-8B97-4BF1-9BFB-CD327A3E1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B60D72-212D-402A-8746-89D248B4A9A8}"/>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407112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A717290-473A-4AF3-8407-8CE0A265F919}"/>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A2931A7E-5E3A-4FD1-BE1E-8E719D282BCC}"/>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ABC6AC03-ABEA-441E-83F2-702DC75E709B}"/>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5" name="Footer Placeholder 4">
            <a:extLst>
              <a:ext uri="{FF2B5EF4-FFF2-40B4-BE49-F238E27FC236}">
                <a16:creationId xmlns:a16="http://schemas.microsoft.com/office/drawing/2014/main" xmlns="" id="{EA9BBC98-014F-4E39-9C12-BE101B47E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CA3230-3AE2-4FFD-98C8-0ADFBBC59D68}"/>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98812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6E155-0591-41A6-8803-C99636CBC4B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BF04C74D-CDA4-49DF-9086-E4C84DA9733D}"/>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CBFBD871-7E44-48B6-BC80-78ACF152C57D}"/>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5" name="Footer Placeholder 4">
            <a:extLst>
              <a:ext uri="{FF2B5EF4-FFF2-40B4-BE49-F238E27FC236}">
                <a16:creationId xmlns:a16="http://schemas.microsoft.com/office/drawing/2014/main" xmlns="" id="{BD150AF2-0E38-41F7-B813-4FAE5AACB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646403-1000-4921-8A3C-017BDC99FECA}"/>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182209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1F725-4D9E-4BC8-BD0C-8181B031ACBA}"/>
              </a:ext>
            </a:extLst>
          </p:cNvPr>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C3289502-CCCF-4353-BA7C-727E65FFABAF}"/>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5D1AEEA1-28FB-4246-86B6-6574FCA65870}"/>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5" name="Footer Placeholder 4">
            <a:extLst>
              <a:ext uri="{FF2B5EF4-FFF2-40B4-BE49-F238E27FC236}">
                <a16:creationId xmlns:a16="http://schemas.microsoft.com/office/drawing/2014/main" xmlns="" id="{064DEC7E-C8E2-4E4C-B1D7-4938978E5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BCCD3D-714D-44E3-B611-04329B589F70}"/>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209068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603C2-F4DB-49EB-95EB-6E6FF25C204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12FDC06D-52D8-42D5-85C6-33730E688FC3}"/>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xmlns="" id="{CC08F1C8-E025-4BA4-9014-25CBFAF19AE4}"/>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xmlns="" id="{50384F7C-7056-49F1-BF29-B1D50F1CE5BC}"/>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6" name="Footer Placeholder 5">
            <a:extLst>
              <a:ext uri="{FF2B5EF4-FFF2-40B4-BE49-F238E27FC236}">
                <a16:creationId xmlns:a16="http://schemas.microsoft.com/office/drawing/2014/main" xmlns="" id="{BD028CED-9EDD-46F8-8FAE-9869C5A76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9BD6E08-FEAA-41CA-BDB9-754E4D82D135}"/>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424584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D49E4-E0A5-43CD-9723-71E1A983DA08}"/>
              </a:ext>
            </a:extLst>
          </p:cNvPr>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30A4860D-6ABA-485B-B392-85FF3FDE7F4F}"/>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045E16D2-B148-495E-BFF1-38ABC9C3463D}"/>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xmlns="" id="{95022704-641C-4917-89EE-DDC89AB87803}"/>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1C650723-7058-4AA6-8FE4-BD05A7D126E9}"/>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xmlns="" id="{C8FF4BF1-7717-4892-99D1-85B544CEC5F6}"/>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8" name="Footer Placeholder 7">
            <a:extLst>
              <a:ext uri="{FF2B5EF4-FFF2-40B4-BE49-F238E27FC236}">
                <a16:creationId xmlns:a16="http://schemas.microsoft.com/office/drawing/2014/main" xmlns="" id="{7B977A77-AE65-4E07-8623-77E7215F6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170AFB3-81FB-4E05-A99D-B49F7A25236D}"/>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52567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59D77-56D9-43D5-A5DE-110F6B7D7ED5}"/>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C14648BF-DDCF-4D2D-9087-7B972C68548A}"/>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4" name="Footer Placeholder 3">
            <a:extLst>
              <a:ext uri="{FF2B5EF4-FFF2-40B4-BE49-F238E27FC236}">
                <a16:creationId xmlns:a16="http://schemas.microsoft.com/office/drawing/2014/main" xmlns="" id="{E8DA7E00-C975-4C66-B867-855CBD23C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C44A929-781A-407E-8A24-B13BA49232AE}"/>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80130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4DDBB4-517E-4500-9F62-BC8D52326E37}"/>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3" name="Footer Placeholder 2">
            <a:extLst>
              <a:ext uri="{FF2B5EF4-FFF2-40B4-BE49-F238E27FC236}">
                <a16:creationId xmlns:a16="http://schemas.microsoft.com/office/drawing/2014/main" xmlns="" id="{D10B7D18-DE35-454D-AC8E-F95B4C88D1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6432BA9-1A1E-484D-B8D4-10F8FD2D7B5F}"/>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119100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D707A-D238-43A3-A00F-73441E9960CC}"/>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076F7BC6-20C5-4454-9662-16D11E7A8F62}"/>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xmlns="" id="{2397E518-7507-4E1E-9D71-6AA04EA6AA1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BCF3609D-F83E-473B-A4B7-A8E01C9C392D}"/>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6" name="Footer Placeholder 5">
            <a:extLst>
              <a:ext uri="{FF2B5EF4-FFF2-40B4-BE49-F238E27FC236}">
                <a16:creationId xmlns:a16="http://schemas.microsoft.com/office/drawing/2014/main" xmlns="" id="{42F1C5ED-356B-479F-B890-7B75E5A48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DD1E43-26FC-4674-9678-32C38E9D54F7}"/>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336313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2EB79-D4FE-4F0B-AE83-6637CBC2314D}"/>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xmlns="" id="{6D57A827-BC17-4F6A-88DA-C8A2B4992FA4}"/>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xmlns="" id="{D0801AA7-2C6F-469E-8B1D-987F47E7EB7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6B3F33D3-D810-432A-A792-F8B356AE9236}"/>
              </a:ext>
            </a:extLst>
          </p:cNvPr>
          <p:cNvSpPr>
            <a:spLocks noGrp="1"/>
          </p:cNvSpPr>
          <p:nvPr>
            <p:ph type="dt" sz="half" idx="10"/>
          </p:nvPr>
        </p:nvSpPr>
        <p:spPr/>
        <p:txBody>
          <a:bodyPr/>
          <a:lstStyle/>
          <a:p>
            <a:fld id="{4466EF80-A549-4432-A749-612F9BCDE78D}" type="datetimeFigureOut">
              <a:rPr lang="en-US" smtClean="0"/>
              <a:pPr/>
              <a:t>2/10/2020</a:t>
            </a:fld>
            <a:endParaRPr lang="en-US"/>
          </a:p>
        </p:txBody>
      </p:sp>
      <p:sp>
        <p:nvSpPr>
          <p:cNvPr id="6" name="Footer Placeholder 5">
            <a:extLst>
              <a:ext uri="{FF2B5EF4-FFF2-40B4-BE49-F238E27FC236}">
                <a16:creationId xmlns:a16="http://schemas.microsoft.com/office/drawing/2014/main" xmlns="" id="{3DB0C1F5-6B86-4759-AEDD-D8FD02590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7860B32-FA31-45F2-A8C0-B53C09A9D548}"/>
              </a:ext>
            </a:extLst>
          </p:cNvPr>
          <p:cNvSpPr>
            <a:spLocks noGrp="1"/>
          </p:cNvSpPr>
          <p:nvPr>
            <p:ph type="sldNum" sz="quarter" idx="12"/>
          </p:nvPr>
        </p:nvSpPr>
        <p:spPr/>
        <p:txBody>
          <a:body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45513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13E6DC-3D08-4B4C-A9E8-8C8F9195FD6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055868EE-4BC7-4824-BA51-BA4D512A7FE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BC0044-F82E-40E3-85AA-C62F2909AFB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6EF80-A549-4432-A749-612F9BCDE78D}" type="datetimeFigureOut">
              <a:rPr lang="en-US" smtClean="0"/>
              <a:pPr/>
              <a:t>2/10/2020</a:t>
            </a:fld>
            <a:endParaRPr lang="en-US"/>
          </a:p>
        </p:txBody>
      </p:sp>
      <p:sp>
        <p:nvSpPr>
          <p:cNvPr id="5" name="Footer Placeholder 4">
            <a:extLst>
              <a:ext uri="{FF2B5EF4-FFF2-40B4-BE49-F238E27FC236}">
                <a16:creationId xmlns:a16="http://schemas.microsoft.com/office/drawing/2014/main" xmlns="" id="{704285A8-C178-41FB-B714-CACDA39F2B3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8F9B6E3-D846-483A-8E2B-1F63D273FA4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A4333-94DA-4233-B310-3B4B5E1DDAE3}" type="slidenum">
              <a:rPr lang="en-US" smtClean="0"/>
              <a:pPr/>
              <a:t>‹#›</a:t>
            </a:fld>
            <a:endParaRPr lang="en-US"/>
          </a:p>
        </p:txBody>
      </p:sp>
    </p:spTree>
    <p:extLst>
      <p:ext uri="{BB962C8B-B14F-4D97-AF65-F5344CB8AC3E}">
        <p14:creationId xmlns:p14="http://schemas.microsoft.com/office/powerpoint/2010/main" xmlns="" val="34345751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xmlns="" id="{29D17279-306C-4C76-BF4F-C379E7D26EAE}"/>
              </a:ext>
            </a:extLst>
          </p:cNvPr>
          <p:cNvSpPr/>
          <p:nvPr/>
        </p:nvSpPr>
        <p:spPr>
          <a:xfrm>
            <a:off x="-684584" y="0"/>
            <a:ext cx="11737304" cy="6858000"/>
          </a:xfrm>
          <a:prstGeom prst="rect">
            <a:avLst/>
          </a:prstGeom>
          <a:gradFill flip="none" rotWithShape="1">
            <a:gsLst>
              <a:gs pos="57000">
                <a:srgbClr val="3B0A36"/>
              </a:gs>
              <a:gs pos="0">
                <a:srgbClr val="760207"/>
              </a:gs>
              <a:gs pos="100000">
                <a:srgbClr val="071060"/>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sz="2800" b="1" i="1" dirty="0" smtClean="0"/>
          </a:p>
          <a:p>
            <a:endParaRPr lang="en-IN" sz="2800" b="1" i="1" dirty="0" smtClean="0"/>
          </a:p>
          <a:p>
            <a:endParaRPr lang="en-IN" sz="2800" b="1" i="1" dirty="0" smtClean="0"/>
          </a:p>
          <a:p>
            <a:r>
              <a:rPr lang="en-IN" sz="2800" b="1" i="1" dirty="0" smtClean="0"/>
              <a:t>	   ARTIFICAL </a:t>
            </a:r>
            <a:r>
              <a:rPr lang="en-IN" sz="2800" b="1" i="1" dirty="0" smtClean="0"/>
              <a:t>INTELLIGENCE</a:t>
            </a:r>
          </a:p>
          <a:p>
            <a:endParaRPr lang="en-IN" sz="2800" b="1" i="1" dirty="0" smtClean="0"/>
          </a:p>
          <a:p>
            <a:endParaRPr lang="en-IN" sz="2800" b="1" i="1" dirty="0" smtClean="0"/>
          </a:p>
          <a:p>
            <a:endParaRPr lang="en-IN" b="1" i="1" dirty="0" smtClean="0"/>
          </a:p>
          <a:p>
            <a:endParaRPr lang="en-IN" dirty="0" smtClean="0"/>
          </a:p>
          <a:p>
            <a:r>
              <a:rPr lang="en-IN" b="1" dirty="0" smtClean="0"/>
              <a:t>Developed by:-</a:t>
            </a:r>
          </a:p>
          <a:p>
            <a:r>
              <a:rPr lang="en-IN" dirty="0" err="1" smtClean="0"/>
              <a:t>Roshan</a:t>
            </a:r>
            <a:r>
              <a:rPr lang="en-IN" dirty="0" smtClean="0"/>
              <a:t> </a:t>
            </a:r>
            <a:r>
              <a:rPr lang="en-IN" dirty="0" err="1" smtClean="0"/>
              <a:t>Panigrahi</a:t>
            </a:r>
            <a:r>
              <a:rPr lang="en-IN" dirty="0" smtClean="0"/>
              <a:t>          1701297041</a:t>
            </a:r>
          </a:p>
          <a:p>
            <a:r>
              <a:rPr lang="en-IN" dirty="0" err="1" smtClean="0"/>
              <a:t>Priyabrata</a:t>
            </a:r>
            <a:r>
              <a:rPr lang="en-IN" dirty="0" smtClean="0"/>
              <a:t> </a:t>
            </a:r>
            <a:r>
              <a:rPr lang="en-IN" dirty="0" err="1" smtClean="0"/>
              <a:t>Pattnayak</a:t>
            </a:r>
            <a:r>
              <a:rPr lang="en-IN" dirty="0" smtClean="0"/>
              <a:t>    1701237021</a:t>
            </a:r>
          </a:p>
        </p:txBody>
      </p:sp>
      <p:pic>
        <p:nvPicPr>
          <p:cNvPr id="8" name="Picture 7" descr="ai-png-4.png"/>
          <p:cNvPicPr>
            <a:picLocks noChangeAspect="1"/>
          </p:cNvPicPr>
          <p:nvPr/>
        </p:nvPicPr>
        <p:blipFill>
          <a:blip r:embed="rId2" cstate="print"/>
          <a:stretch>
            <a:fillRect/>
          </a:stretch>
        </p:blipFill>
        <p:spPr>
          <a:xfrm>
            <a:off x="683568" y="1268760"/>
            <a:ext cx="2886706" cy="2216088"/>
          </a:xfrm>
          <a:prstGeom prst="rect">
            <a:avLst/>
          </a:prstGeom>
        </p:spPr>
      </p:pic>
      <p:pic>
        <p:nvPicPr>
          <p:cNvPr id="9" name="Picture 8" descr="cropped-AI.png"/>
          <p:cNvPicPr>
            <a:picLocks noChangeAspect="1"/>
          </p:cNvPicPr>
          <p:nvPr/>
        </p:nvPicPr>
        <p:blipFill>
          <a:blip r:embed="rId3" cstate="print"/>
          <a:stretch>
            <a:fillRect/>
          </a:stretch>
        </p:blipFill>
        <p:spPr>
          <a:xfrm>
            <a:off x="4932040" y="0"/>
            <a:ext cx="6629095" cy="6858000"/>
          </a:xfrm>
          <a:prstGeom prst="rect">
            <a:avLst/>
          </a:prstGeom>
        </p:spPr>
      </p:pic>
      <p:pic>
        <p:nvPicPr>
          <p:cNvPr id="11" name="Picture 10" descr="clean-hd-icon-ii-adobeillustrator-ai-icon-png-clipart.jpg"/>
          <p:cNvPicPr>
            <a:picLocks noChangeAspect="1"/>
          </p:cNvPicPr>
          <p:nvPr/>
        </p:nvPicPr>
        <p:blipFill>
          <a:blip r:embed="rId4" cstate="print"/>
          <a:stretch>
            <a:fillRect/>
          </a:stretch>
        </p:blipFill>
        <p:spPr>
          <a:xfrm>
            <a:off x="7668344" y="3592313"/>
            <a:ext cx="1152128" cy="12048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FUZZY LOGIC </a:t>
            </a:r>
            <a:r>
              <a:rPr lang="en-US" b="1" dirty="0" smtClean="0"/>
              <a:t>SYSTEM</a:t>
            </a:r>
            <a:endParaRPr lang="en-US" b="1" dirty="0"/>
          </a:p>
        </p:txBody>
      </p:sp>
      <p:sp>
        <p:nvSpPr>
          <p:cNvPr id="3" name="Content Placeholder 2"/>
          <p:cNvSpPr>
            <a:spLocks noGrp="1"/>
          </p:cNvSpPr>
          <p:nvPr>
            <p:ph idx="1"/>
          </p:nvPr>
        </p:nvSpPr>
        <p:spPr/>
        <p:txBody>
          <a:bodyPr>
            <a:normAutofit/>
          </a:bodyPr>
          <a:lstStyle/>
          <a:p>
            <a:pPr algn="just">
              <a:buNone/>
            </a:pPr>
            <a:r>
              <a:rPr lang="en-US" sz="2400" dirty="0" smtClean="0">
                <a:solidFill>
                  <a:srgbClr val="C00000"/>
                </a:solidFill>
              </a:rPr>
              <a:t>	</a:t>
            </a:r>
            <a:r>
              <a:rPr lang="en-US" sz="2400" b="1" dirty="0" smtClean="0">
                <a:solidFill>
                  <a:srgbClr val="C00000"/>
                </a:solidFill>
              </a:rPr>
              <a:t>Fuzzy </a:t>
            </a:r>
            <a:r>
              <a:rPr lang="en-US" sz="2400" b="1" dirty="0" smtClean="0">
                <a:solidFill>
                  <a:srgbClr val="C00000"/>
                </a:solidFill>
              </a:rPr>
              <a:t>Logic</a:t>
            </a:r>
            <a:r>
              <a:rPr lang="en-US" sz="2400" dirty="0" smtClean="0">
                <a:solidFill>
                  <a:srgbClr val="C00000"/>
                </a:solidFill>
              </a:rPr>
              <a:t> (FL) is a method of reasoning that resembles human reasoning. The approach of FL imitates the way of decision making in humans that involves all intermediate possibilities between </a:t>
            </a:r>
            <a:r>
              <a:rPr lang="en-US" sz="2400" dirty="0" smtClean="0">
                <a:solidFill>
                  <a:srgbClr val="C00000"/>
                </a:solidFill>
              </a:rPr>
              <a:t>digital </a:t>
            </a:r>
            <a:r>
              <a:rPr lang="en-US" sz="2400" dirty="0" smtClean="0">
                <a:solidFill>
                  <a:srgbClr val="C00000"/>
                </a:solidFill>
              </a:rPr>
              <a:t>values YES and </a:t>
            </a:r>
            <a:r>
              <a:rPr lang="en-US" sz="2400" dirty="0" smtClean="0">
                <a:solidFill>
                  <a:srgbClr val="C00000"/>
                </a:solidFill>
              </a:rPr>
              <a:t>NO.</a:t>
            </a:r>
          </a:p>
          <a:p>
            <a:pPr algn="just">
              <a:buNone/>
            </a:pPr>
            <a:r>
              <a:rPr lang="en-US" sz="2400" b="1" dirty="0" smtClean="0">
                <a:solidFill>
                  <a:srgbClr val="C00000"/>
                </a:solidFill>
              </a:rPr>
              <a:t>	Example:-</a:t>
            </a:r>
            <a:r>
              <a:rPr lang="en-US" sz="2400" i="1" dirty="0" smtClean="0">
                <a:solidFill>
                  <a:srgbClr val="C00000"/>
                </a:solidFill>
              </a:rPr>
              <a:t>Automotive </a:t>
            </a:r>
            <a:r>
              <a:rPr lang="en-US" sz="2400" i="1" dirty="0" smtClean="0">
                <a:solidFill>
                  <a:srgbClr val="C00000"/>
                </a:solidFill>
              </a:rPr>
              <a:t>Systems, </a:t>
            </a:r>
            <a:r>
              <a:rPr lang="en-US" sz="2400" i="1" dirty="0" smtClean="0">
                <a:solidFill>
                  <a:srgbClr val="C00000"/>
                </a:solidFill>
              </a:rPr>
              <a:t>Consumer Electronic </a:t>
            </a:r>
            <a:r>
              <a:rPr lang="en-US" sz="2400" i="1" dirty="0" smtClean="0">
                <a:solidFill>
                  <a:srgbClr val="C00000"/>
                </a:solidFill>
              </a:rPr>
              <a:t>Goods, </a:t>
            </a:r>
            <a:r>
              <a:rPr lang="en-US" sz="2400" i="1" dirty="0" smtClean="0">
                <a:solidFill>
                  <a:srgbClr val="C00000"/>
                </a:solidFill>
              </a:rPr>
              <a:t>Domestic </a:t>
            </a:r>
            <a:r>
              <a:rPr lang="en-US" sz="2400" i="1" dirty="0" smtClean="0">
                <a:solidFill>
                  <a:srgbClr val="C00000"/>
                </a:solidFill>
              </a:rPr>
              <a:t>Goods, </a:t>
            </a:r>
            <a:r>
              <a:rPr lang="en-US" sz="2400" i="1" dirty="0" smtClean="0">
                <a:solidFill>
                  <a:srgbClr val="C00000"/>
                </a:solidFill>
              </a:rPr>
              <a:t>Environment Control</a:t>
            </a:r>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a:solidFill>
                <a:srgbClr val="C00000"/>
              </a:solidFill>
            </a:endParaRPr>
          </a:p>
        </p:txBody>
      </p:sp>
      <p:pic>
        <p:nvPicPr>
          <p:cNvPr id="5" name="Picture 4" descr="Consumer-Electronics-Appliance_Sept-19.jpg"/>
          <p:cNvPicPr>
            <a:picLocks noChangeAspect="1"/>
          </p:cNvPicPr>
          <p:nvPr/>
        </p:nvPicPr>
        <p:blipFill>
          <a:blip r:embed="rId2" cstate="print"/>
          <a:stretch>
            <a:fillRect/>
          </a:stretch>
        </p:blipFill>
        <p:spPr>
          <a:xfrm>
            <a:off x="5220072" y="4077072"/>
            <a:ext cx="3413760" cy="2339340"/>
          </a:xfrm>
          <a:prstGeom prst="rect">
            <a:avLst/>
          </a:prstGeom>
        </p:spPr>
      </p:pic>
      <p:pic>
        <p:nvPicPr>
          <p:cNvPr id="6" name="Picture 5" descr="0_pn5-msBGS-7dJ8tp.png"/>
          <p:cNvPicPr>
            <a:picLocks noChangeAspect="1"/>
          </p:cNvPicPr>
          <p:nvPr/>
        </p:nvPicPr>
        <p:blipFill>
          <a:blip r:embed="rId3" cstate="print"/>
          <a:stretch>
            <a:fillRect/>
          </a:stretch>
        </p:blipFill>
        <p:spPr>
          <a:xfrm>
            <a:off x="755576" y="4149080"/>
            <a:ext cx="3414056" cy="22557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r"/>
            <a:r>
              <a:rPr lang="en-US" b="1" dirty="0" smtClean="0"/>
              <a:t>AI TRENDS IN VARIOUS </a:t>
            </a:r>
            <a:r>
              <a:rPr lang="en-US" b="1" dirty="0" smtClean="0"/>
              <a:t>SECTORS</a:t>
            </a:r>
            <a:endParaRPr lang="en-US" b="1" dirty="0"/>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pPr>
              <a:buNone/>
            </a:pPr>
            <a:r>
              <a:rPr lang="en-US" sz="2800" b="1" dirty="0" smtClean="0"/>
              <a:t>Medical and Healthcare with </a:t>
            </a:r>
            <a:r>
              <a:rPr lang="en-US" sz="2800" b="1" dirty="0" smtClean="0"/>
              <a:t>AI</a:t>
            </a:r>
          </a:p>
          <a:p>
            <a:pPr algn="just">
              <a:buNone/>
            </a:pPr>
            <a:r>
              <a:rPr lang="en-US" sz="2400" dirty="0" smtClean="0">
                <a:solidFill>
                  <a:srgbClr val="C00000"/>
                </a:solidFill>
              </a:rPr>
              <a:t>	With </a:t>
            </a:r>
            <a:r>
              <a:rPr lang="en-US" sz="2400" dirty="0" smtClean="0">
                <a:solidFill>
                  <a:srgbClr val="C00000"/>
                </a:solidFill>
              </a:rPr>
              <a:t>AI’s neural networks, scientists are analyzing the atypical risk factors that were too complicated to quantify.</a:t>
            </a:r>
            <a:endParaRPr lang="en-US" sz="2400" b="1" dirty="0" smtClean="0">
              <a:solidFill>
                <a:srgbClr val="C00000"/>
              </a:solidFill>
            </a:endParaRPr>
          </a:p>
          <a:p>
            <a:pPr>
              <a:buNone/>
            </a:pPr>
            <a:r>
              <a:rPr lang="en-US" sz="2800" b="1" dirty="0" smtClean="0"/>
              <a:t>Entertainment</a:t>
            </a:r>
          </a:p>
          <a:p>
            <a:pPr algn="just">
              <a:buNone/>
            </a:pPr>
            <a:r>
              <a:rPr lang="en-US" sz="2800" b="1" dirty="0" smtClean="0">
                <a:solidFill>
                  <a:srgbClr val="C00000"/>
                </a:solidFill>
              </a:rPr>
              <a:t>	</a:t>
            </a:r>
            <a:r>
              <a:rPr lang="en-US" sz="2400" dirty="0" smtClean="0">
                <a:solidFill>
                  <a:srgbClr val="C00000"/>
                </a:solidFill>
              </a:rPr>
              <a:t>A familiar application of AI in everyday life is seen with services like Netflix or Amazon.</a:t>
            </a:r>
            <a:r>
              <a:rPr lang="en-US" sz="2400" b="1" dirty="0" smtClean="0">
                <a:solidFill>
                  <a:srgbClr val="C00000"/>
                </a:solidFill>
              </a:rPr>
              <a:t> </a:t>
            </a:r>
            <a:r>
              <a:rPr lang="en-US" sz="2400" dirty="0" smtClean="0">
                <a:solidFill>
                  <a:srgbClr val="C00000"/>
                </a:solidFill>
              </a:rPr>
              <a:t>AI in media and entertainment will help automate certain production </a:t>
            </a:r>
            <a:r>
              <a:rPr lang="en-US" sz="2400" dirty="0" smtClean="0">
                <a:solidFill>
                  <a:srgbClr val="C00000"/>
                </a:solidFill>
              </a:rPr>
              <a:t>procedures.</a:t>
            </a:r>
          </a:p>
          <a:p>
            <a:pPr algn="just">
              <a:buNone/>
            </a:pPr>
            <a:r>
              <a:rPr lang="en-US" sz="2800" b="1" dirty="0" smtClean="0"/>
              <a:t>Financial</a:t>
            </a:r>
          </a:p>
          <a:p>
            <a:pPr algn="just">
              <a:buNone/>
            </a:pPr>
            <a:r>
              <a:rPr lang="en-US" sz="2800" b="1" dirty="0" smtClean="0"/>
              <a:t>	</a:t>
            </a:r>
            <a:r>
              <a:rPr lang="en-US" sz="2600" dirty="0" smtClean="0">
                <a:solidFill>
                  <a:srgbClr val="C00000"/>
                </a:solidFill>
              </a:rPr>
              <a:t>Artificial intelligence in finance is transforming the way we interact with money. AI is helping the financial industry to streamline and optimize processes ranging from credit decisions to quantitative trading and financial risk management.</a:t>
            </a:r>
            <a:endParaRPr lang="en-US" sz="2600" b="1"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ctr"/>
            <a:r>
              <a:rPr lang="en-US" b="1" dirty="0" smtClean="0"/>
              <a:t>AI TRENDS IN VARIOUS SECTORS</a:t>
            </a:r>
            <a:endParaRPr lang="en-US" b="1" dirty="0"/>
          </a:p>
        </p:txBody>
      </p:sp>
      <p:sp>
        <p:nvSpPr>
          <p:cNvPr id="3" name="Content Placeholder 2"/>
          <p:cNvSpPr>
            <a:spLocks noGrp="1"/>
          </p:cNvSpPr>
          <p:nvPr>
            <p:ph idx="1"/>
          </p:nvPr>
        </p:nvSpPr>
        <p:spPr>
          <a:xfrm>
            <a:off x="457200" y="1052736"/>
            <a:ext cx="8229600" cy="5544616"/>
          </a:xfrm>
        </p:spPr>
        <p:txBody>
          <a:bodyPr/>
          <a:lstStyle/>
          <a:p>
            <a:pPr>
              <a:buNone/>
            </a:pPr>
            <a:r>
              <a:rPr lang="en-US" sz="2800" b="1" dirty="0" smtClean="0"/>
              <a:t>Data Security</a:t>
            </a:r>
          </a:p>
          <a:p>
            <a:pPr algn="just">
              <a:buNone/>
            </a:pPr>
            <a:r>
              <a:rPr lang="en-US" sz="2800" b="1" dirty="0" smtClean="0"/>
              <a:t>	</a:t>
            </a:r>
            <a:r>
              <a:rPr lang="en-US" sz="2400" dirty="0" smtClean="0">
                <a:solidFill>
                  <a:srgbClr val="C00000"/>
                </a:solidFill>
              </a:rPr>
              <a:t>Automatic Exploit </a:t>
            </a:r>
            <a:r>
              <a:rPr lang="en-US" sz="2400" dirty="0" smtClean="0">
                <a:solidFill>
                  <a:srgbClr val="C00000"/>
                </a:solidFill>
              </a:rPr>
              <a:t>G</a:t>
            </a:r>
            <a:r>
              <a:rPr lang="en-US" sz="2400" dirty="0" smtClean="0">
                <a:solidFill>
                  <a:srgbClr val="C00000"/>
                </a:solidFill>
              </a:rPr>
              <a:t>eneration (AEG) is a </a:t>
            </a:r>
            <a:r>
              <a:rPr lang="en-US" sz="2400" dirty="0" err="1" smtClean="0">
                <a:solidFill>
                  <a:srgbClr val="C00000"/>
                </a:solidFill>
              </a:rPr>
              <a:t>bot</a:t>
            </a:r>
            <a:r>
              <a:rPr lang="en-US" sz="2400" dirty="0" smtClean="0">
                <a:solidFill>
                  <a:srgbClr val="C00000"/>
                </a:solidFill>
              </a:rPr>
              <a:t> that can determine whether a software bug, which may cause security issues is exploitable. If a vulnerability is found, the </a:t>
            </a:r>
            <a:r>
              <a:rPr lang="en-US" sz="2400" dirty="0" err="1" smtClean="0">
                <a:solidFill>
                  <a:srgbClr val="C00000"/>
                </a:solidFill>
              </a:rPr>
              <a:t>bot</a:t>
            </a:r>
            <a:r>
              <a:rPr lang="en-US" sz="2400" dirty="0" smtClean="0">
                <a:solidFill>
                  <a:srgbClr val="C00000"/>
                </a:solidFill>
              </a:rPr>
              <a:t> automatically secure it.</a:t>
            </a:r>
          </a:p>
          <a:p>
            <a:pPr algn="just">
              <a:buNone/>
            </a:pPr>
            <a:r>
              <a:rPr lang="en-US" sz="2400" b="1" dirty="0" smtClean="0"/>
              <a:t>Manufacturing</a:t>
            </a:r>
          </a:p>
          <a:p>
            <a:pPr algn="just">
              <a:buNone/>
            </a:pPr>
            <a:r>
              <a:rPr lang="en-US" sz="2400" dirty="0" smtClean="0">
                <a:solidFill>
                  <a:srgbClr val="C00000"/>
                </a:solidFill>
              </a:rPr>
              <a:t>	AI will perform manufacturing, quality control, shorten design time, and reduce materials waste, improve production reuse, perform predictive maintenance, and more</a:t>
            </a:r>
            <a:r>
              <a:rPr lang="en-US" sz="2400" dirty="0" smtClean="0">
                <a:solidFill>
                  <a:srgbClr val="C00000"/>
                </a:solidFill>
              </a:rPr>
              <a:t>.</a:t>
            </a:r>
          </a:p>
          <a:p>
            <a:pPr algn="just">
              <a:buNone/>
            </a:pPr>
            <a:r>
              <a:rPr lang="en-US" sz="2400" b="1" dirty="0" smtClean="0"/>
              <a:t>Automotive Industry</a:t>
            </a:r>
          </a:p>
          <a:p>
            <a:pPr algn="just">
              <a:buNone/>
            </a:pPr>
            <a:r>
              <a:rPr lang="en-US" sz="2400" b="1" dirty="0" smtClean="0"/>
              <a:t>	</a:t>
            </a:r>
            <a:r>
              <a:rPr lang="en-US" sz="2400" dirty="0" smtClean="0">
                <a:solidFill>
                  <a:srgbClr val="C00000"/>
                </a:solidFill>
              </a:rPr>
              <a:t>Tesla introduced </a:t>
            </a:r>
            <a:r>
              <a:rPr lang="en-US" sz="2400" dirty="0" err="1" smtClean="0">
                <a:solidFill>
                  <a:srgbClr val="C00000"/>
                </a:solidFill>
              </a:rPr>
              <a:t>TeslaBot</a:t>
            </a:r>
            <a:r>
              <a:rPr lang="en-US" sz="2400" dirty="0" smtClean="0">
                <a:solidFill>
                  <a:srgbClr val="C00000"/>
                </a:solidFill>
              </a:rPr>
              <a:t>, allows user to interact with their car from their Smartphone. </a:t>
            </a:r>
            <a:endParaRPr lang="en-US" sz="2400" dirty="0" smtClean="0">
              <a:solidFill>
                <a:srgbClr val="C00000"/>
              </a:solidFill>
            </a:endParaRPr>
          </a:p>
          <a:p>
            <a:pPr algn="just">
              <a:buNone/>
            </a:pPr>
            <a:r>
              <a:rPr lang="en-US" sz="2400" dirty="0" smtClean="0">
                <a:solidFill>
                  <a:srgbClr val="C00000"/>
                </a:solidFill>
              </a:rPr>
              <a:t>	Tesla also developed automatic driving cars.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rmAutofit fontScale="90000"/>
          </a:bodyPr>
          <a:lstStyle/>
          <a:p>
            <a:pPr algn="ctr"/>
            <a:r>
              <a:rPr lang="en-US" b="1" dirty="0" smtClean="0"/>
              <a:t>AI IN YOUR DAILY </a:t>
            </a:r>
            <a:r>
              <a:rPr lang="en-US" b="1" dirty="0" smtClean="0"/>
              <a:t>LIFE</a:t>
            </a:r>
            <a:endParaRPr lang="en-US" b="1" dirty="0"/>
          </a:p>
        </p:txBody>
      </p:sp>
      <p:sp>
        <p:nvSpPr>
          <p:cNvPr id="3" name="Content Placeholder 2"/>
          <p:cNvSpPr>
            <a:spLocks noGrp="1"/>
          </p:cNvSpPr>
          <p:nvPr>
            <p:ph idx="1"/>
          </p:nvPr>
        </p:nvSpPr>
        <p:spPr>
          <a:xfrm>
            <a:off x="457200" y="908720"/>
            <a:ext cx="8229600" cy="5217443"/>
          </a:xfrm>
        </p:spPr>
        <p:txBody>
          <a:bodyPr/>
          <a:lstStyle/>
          <a:p>
            <a:pPr>
              <a:buNone/>
            </a:pPr>
            <a:r>
              <a:rPr lang="en-US" b="1" dirty="0" smtClean="0"/>
              <a:t>Email Filters in </a:t>
            </a:r>
            <a:r>
              <a:rPr lang="en-US" b="1" dirty="0" smtClean="0"/>
              <a:t>Gmail</a:t>
            </a:r>
          </a:p>
          <a:p>
            <a:pPr>
              <a:buNone/>
            </a:pPr>
            <a:endParaRPr lang="en-US" b="1" dirty="0" smtClean="0"/>
          </a:p>
          <a:p>
            <a:pPr>
              <a:buNone/>
            </a:pPr>
            <a:endParaRPr lang="en-US" b="1" dirty="0" smtClean="0"/>
          </a:p>
          <a:p>
            <a:pPr>
              <a:buNone/>
            </a:pPr>
            <a:r>
              <a:rPr lang="en-US" b="1" dirty="0" smtClean="0"/>
              <a:t>Smart Replies in Gmail</a:t>
            </a:r>
          </a:p>
          <a:p>
            <a:pPr>
              <a:buNone/>
            </a:pPr>
            <a:endParaRPr lang="en-US" b="1" dirty="0" smtClean="0"/>
          </a:p>
        </p:txBody>
      </p:sp>
      <p:pic>
        <p:nvPicPr>
          <p:cNvPr id="4" name="Picture 3" descr="0_hYMaaSCnfYDiJi5V.png"/>
          <p:cNvPicPr>
            <a:picLocks noChangeAspect="1"/>
          </p:cNvPicPr>
          <p:nvPr/>
        </p:nvPicPr>
        <p:blipFill>
          <a:blip r:embed="rId2" cstate="print"/>
          <a:stretch>
            <a:fillRect/>
          </a:stretch>
        </p:blipFill>
        <p:spPr>
          <a:xfrm>
            <a:off x="467544" y="1412776"/>
            <a:ext cx="7704856" cy="1152128"/>
          </a:xfrm>
          <a:prstGeom prst="rect">
            <a:avLst/>
          </a:prstGeom>
        </p:spPr>
      </p:pic>
      <p:pic>
        <p:nvPicPr>
          <p:cNvPr id="6" name="Picture 5" descr="1_x5Y73Lgx2mvq3-5oO93iNQ.png"/>
          <p:cNvPicPr>
            <a:picLocks noChangeAspect="1"/>
          </p:cNvPicPr>
          <p:nvPr/>
        </p:nvPicPr>
        <p:blipFill>
          <a:blip r:embed="rId3" cstate="print"/>
          <a:stretch>
            <a:fillRect/>
          </a:stretch>
        </p:blipFill>
        <p:spPr>
          <a:xfrm>
            <a:off x="1115616" y="3212976"/>
            <a:ext cx="6840760" cy="35092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lstStyle/>
          <a:p>
            <a:pPr algn="ctr"/>
            <a:r>
              <a:rPr lang="en-US" b="1" dirty="0" smtClean="0"/>
              <a:t>AI IN YOUR DAILY LIFE</a:t>
            </a:r>
            <a:endParaRPr lang="en-US" b="1" dirty="0"/>
          </a:p>
        </p:txBody>
      </p:sp>
      <p:sp>
        <p:nvSpPr>
          <p:cNvPr id="3" name="Content Placeholder 2"/>
          <p:cNvSpPr>
            <a:spLocks noGrp="1"/>
          </p:cNvSpPr>
          <p:nvPr>
            <p:ph idx="1"/>
          </p:nvPr>
        </p:nvSpPr>
        <p:spPr>
          <a:xfrm>
            <a:off x="457200" y="1124744"/>
            <a:ext cx="8229600" cy="5001419"/>
          </a:xfrm>
        </p:spPr>
        <p:txBody>
          <a:bodyPr/>
          <a:lstStyle/>
          <a:p>
            <a:pPr>
              <a:buNone/>
            </a:pPr>
            <a:r>
              <a:rPr lang="en-US" b="1" dirty="0" smtClean="0"/>
              <a:t> Google Predictive </a:t>
            </a:r>
            <a:r>
              <a:rPr lang="en-US" b="1" dirty="0" smtClean="0"/>
              <a:t>Searches</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Product Recommendations</a:t>
            </a:r>
          </a:p>
          <a:p>
            <a:pPr>
              <a:buNone/>
            </a:pPr>
            <a:r>
              <a:rPr lang="en-US" b="1" dirty="0" smtClean="0"/>
              <a:t>Product Recommendations</a:t>
            </a:r>
          </a:p>
          <a:p>
            <a:pPr>
              <a:buNone/>
            </a:pPr>
            <a:endParaRPr lang="en-US" b="1" dirty="0" smtClean="0"/>
          </a:p>
          <a:p>
            <a:pPr>
              <a:buNone/>
            </a:pPr>
            <a:endParaRPr lang="en-US" dirty="0"/>
          </a:p>
        </p:txBody>
      </p:sp>
      <p:pic>
        <p:nvPicPr>
          <p:cNvPr id="4" name="Picture 3" descr="0_qpMKtYxXYrs50WRW.png"/>
          <p:cNvPicPr>
            <a:picLocks noChangeAspect="1"/>
          </p:cNvPicPr>
          <p:nvPr/>
        </p:nvPicPr>
        <p:blipFill>
          <a:blip r:embed="rId2" cstate="print"/>
          <a:stretch>
            <a:fillRect/>
          </a:stretch>
        </p:blipFill>
        <p:spPr>
          <a:xfrm>
            <a:off x="539552" y="1700809"/>
            <a:ext cx="7200800" cy="2448271"/>
          </a:xfrm>
          <a:prstGeom prst="rect">
            <a:avLst/>
          </a:prstGeom>
        </p:spPr>
      </p:pic>
      <p:pic>
        <p:nvPicPr>
          <p:cNvPr id="5" name="Picture 4" descr="product.png"/>
          <p:cNvPicPr>
            <a:picLocks noChangeAspect="1"/>
          </p:cNvPicPr>
          <p:nvPr/>
        </p:nvPicPr>
        <p:blipFill>
          <a:blip r:embed="rId3" cstate="print"/>
          <a:stretch>
            <a:fillRect/>
          </a:stretch>
        </p:blipFill>
        <p:spPr>
          <a:xfrm>
            <a:off x="683568" y="4653136"/>
            <a:ext cx="7632848" cy="15121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pPr algn="ctr"/>
            <a:r>
              <a:rPr lang="en-US" b="1" dirty="0" smtClean="0"/>
              <a:t>AI IN YOUR DAILY LIFE</a:t>
            </a:r>
            <a:endParaRPr lang="en-US" dirty="0"/>
          </a:p>
        </p:txBody>
      </p:sp>
      <p:sp>
        <p:nvSpPr>
          <p:cNvPr id="3" name="Content Placeholder 2"/>
          <p:cNvSpPr>
            <a:spLocks noGrp="1"/>
          </p:cNvSpPr>
          <p:nvPr>
            <p:ph idx="1"/>
          </p:nvPr>
        </p:nvSpPr>
        <p:spPr>
          <a:xfrm>
            <a:off x="457200" y="1268760"/>
            <a:ext cx="8229600" cy="4857403"/>
          </a:xfrm>
        </p:spPr>
        <p:txBody>
          <a:bodyPr/>
          <a:lstStyle/>
          <a:p>
            <a:pPr>
              <a:buNone/>
            </a:pPr>
            <a:r>
              <a:rPr lang="en-US" b="1" dirty="0" smtClean="0"/>
              <a:t>Maps and Directions</a:t>
            </a:r>
          </a:p>
          <a:p>
            <a:endParaRPr lang="en-US" dirty="0"/>
          </a:p>
        </p:txBody>
      </p:sp>
      <p:pic>
        <p:nvPicPr>
          <p:cNvPr id="4" name="Picture 3" descr="0_Ie1ay0LFB5qrwz0s.png"/>
          <p:cNvPicPr>
            <a:picLocks noChangeAspect="1"/>
          </p:cNvPicPr>
          <p:nvPr/>
        </p:nvPicPr>
        <p:blipFill>
          <a:blip r:embed="rId2" cstate="print"/>
          <a:stretch>
            <a:fillRect/>
          </a:stretch>
        </p:blipFill>
        <p:spPr>
          <a:xfrm>
            <a:off x="1475656" y="2060848"/>
            <a:ext cx="6624736" cy="44101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76064"/>
          </a:xfrm>
        </p:spPr>
        <p:txBody>
          <a:bodyPr>
            <a:normAutofit fontScale="90000"/>
          </a:bodyPr>
          <a:lstStyle/>
          <a:p>
            <a:pPr algn="ctr"/>
            <a:r>
              <a:rPr lang="en-US" b="1" dirty="0" smtClean="0"/>
              <a:t>PROS</a:t>
            </a:r>
            <a:endParaRPr lang="en-US" b="1" dirty="0"/>
          </a:p>
        </p:txBody>
      </p:sp>
      <p:sp>
        <p:nvSpPr>
          <p:cNvPr id="3" name="Content Placeholder 2"/>
          <p:cNvSpPr>
            <a:spLocks noGrp="1"/>
          </p:cNvSpPr>
          <p:nvPr>
            <p:ph idx="1"/>
          </p:nvPr>
        </p:nvSpPr>
        <p:spPr>
          <a:xfrm>
            <a:off x="457200" y="692696"/>
            <a:ext cx="8229600" cy="5904656"/>
          </a:xfrm>
        </p:spPr>
        <p:txBody>
          <a:bodyPr>
            <a:noAutofit/>
          </a:bodyPr>
          <a:lstStyle/>
          <a:p>
            <a:r>
              <a:rPr lang="en-US" sz="2150" dirty="0" smtClean="0">
                <a:solidFill>
                  <a:srgbClr val="C00000"/>
                </a:solidFill>
              </a:rPr>
              <a:t>AI would have a low error rate compared to humans, </a:t>
            </a:r>
            <a:r>
              <a:rPr lang="en-US" sz="2150" dirty="0" smtClean="0">
                <a:solidFill>
                  <a:srgbClr val="C00000"/>
                </a:solidFill>
              </a:rPr>
              <a:t>and they </a:t>
            </a:r>
            <a:r>
              <a:rPr lang="en-US" sz="2150" dirty="0" smtClean="0">
                <a:solidFill>
                  <a:srgbClr val="C00000"/>
                </a:solidFill>
              </a:rPr>
              <a:t>would have incredible precision, accuracy, and speed.</a:t>
            </a:r>
          </a:p>
          <a:p>
            <a:r>
              <a:rPr lang="en-US" sz="2150" dirty="0" smtClean="0">
                <a:solidFill>
                  <a:srgbClr val="C00000"/>
                </a:solidFill>
              </a:rPr>
              <a:t>They won't be affected by hostile environments, thus able to complete dangerous tasks, explore in space, and endure problems that would injure or kill us.</a:t>
            </a:r>
          </a:p>
          <a:p>
            <a:r>
              <a:rPr lang="en-US" sz="2150" dirty="0" smtClean="0">
                <a:solidFill>
                  <a:srgbClr val="C00000"/>
                </a:solidFill>
              </a:rPr>
              <a:t>Predict </a:t>
            </a:r>
            <a:r>
              <a:rPr lang="en-US" sz="2150" dirty="0" smtClean="0">
                <a:solidFill>
                  <a:srgbClr val="C00000"/>
                </a:solidFill>
              </a:rPr>
              <a:t>what a user will type, ask, search, and do. They can easily act as </a:t>
            </a:r>
            <a:r>
              <a:rPr lang="en-US" sz="2150" dirty="0" smtClean="0">
                <a:solidFill>
                  <a:srgbClr val="C00000"/>
                </a:solidFill>
              </a:rPr>
              <a:t>assistants.</a:t>
            </a:r>
            <a:endParaRPr lang="en-US" sz="2150" dirty="0" smtClean="0">
              <a:solidFill>
                <a:srgbClr val="C00000"/>
              </a:solidFill>
            </a:endParaRPr>
          </a:p>
          <a:p>
            <a:r>
              <a:rPr lang="en-US" sz="2150" dirty="0" smtClean="0">
                <a:solidFill>
                  <a:srgbClr val="C00000"/>
                </a:solidFill>
              </a:rPr>
              <a:t>Can </a:t>
            </a:r>
            <a:r>
              <a:rPr lang="en-US" sz="2150" dirty="0" smtClean="0">
                <a:solidFill>
                  <a:srgbClr val="C00000"/>
                </a:solidFill>
              </a:rPr>
              <a:t>detect fraud in card-based systems, and possibly other systems in the future.</a:t>
            </a:r>
          </a:p>
          <a:p>
            <a:r>
              <a:rPr lang="en-US" sz="2150" dirty="0" smtClean="0">
                <a:solidFill>
                  <a:srgbClr val="C00000"/>
                </a:solidFill>
              </a:rPr>
              <a:t>Organized and manages records.</a:t>
            </a:r>
          </a:p>
          <a:p>
            <a:r>
              <a:rPr lang="en-US" sz="2150" dirty="0" smtClean="0">
                <a:solidFill>
                  <a:srgbClr val="C00000"/>
                </a:solidFill>
              </a:rPr>
              <a:t>Interact with humans for entertainment or a task as avatars or robots.</a:t>
            </a:r>
          </a:p>
          <a:p>
            <a:r>
              <a:rPr lang="en-US" sz="2150" dirty="0" smtClean="0">
                <a:solidFill>
                  <a:srgbClr val="C00000"/>
                </a:solidFill>
              </a:rPr>
              <a:t>They </a:t>
            </a:r>
            <a:r>
              <a:rPr lang="en-US" sz="2150" dirty="0" smtClean="0">
                <a:solidFill>
                  <a:srgbClr val="C00000"/>
                </a:solidFill>
              </a:rPr>
              <a:t>can think logically without emotions, making rational decisions with less or no mistakes.</a:t>
            </a:r>
          </a:p>
          <a:p>
            <a:r>
              <a:rPr lang="en-US" sz="2150" dirty="0" smtClean="0">
                <a:solidFill>
                  <a:srgbClr val="C00000"/>
                </a:solidFill>
              </a:rPr>
              <a:t>They </a:t>
            </a:r>
            <a:r>
              <a:rPr lang="en-US" sz="2150" dirty="0" smtClean="0">
                <a:solidFill>
                  <a:srgbClr val="C00000"/>
                </a:solidFill>
              </a:rPr>
              <a:t>don't need to sleep, rest, take breaks, or get entertained, as they don't get bored or tired.</a:t>
            </a:r>
          </a:p>
          <a:p>
            <a:endParaRPr lang="en-US" sz="2150"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ctr"/>
            <a:r>
              <a:rPr lang="en-US" b="1" dirty="0" smtClean="0"/>
              <a:t>CONS</a:t>
            </a:r>
            <a:endParaRPr lang="en-US" b="1" dirty="0"/>
          </a:p>
        </p:txBody>
      </p:sp>
      <p:sp>
        <p:nvSpPr>
          <p:cNvPr id="3" name="Content Placeholder 2"/>
          <p:cNvSpPr>
            <a:spLocks noGrp="1"/>
          </p:cNvSpPr>
          <p:nvPr>
            <p:ph idx="1"/>
          </p:nvPr>
        </p:nvSpPr>
        <p:spPr>
          <a:xfrm>
            <a:off x="457200" y="908720"/>
            <a:ext cx="8229600" cy="5616624"/>
          </a:xfrm>
        </p:spPr>
        <p:txBody>
          <a:bodyPr>
            <a:noAutofit/>
          </a:bodyPr>
          <a:lstStyle/>
          <a:p>
            <a:r>
              <a:rPr lang="en-US" sz="2150" dirty="0" smtClean="0">
                <a:solidFill>
                  <a:srgbClr val="C00000"/>
                </a:solidFill>
              </a:rPr>
              <a:t>Can cost a lot of money and time to build, rebuild, and repair</a:t>
            </a:r>
            <a:r>
              <a:rPr lang="en-US" sz="2150" dirty="0" smtClean="0">
                <a:solidFill>
                  <a:srgbClr val="C00000"/>
                </a:solidFill>
              </a:rPr>
              <a:t>.</a:t>
            </a:r>
            <a:endParaRPr lang="en-US" sz="2150" dirty="0" smtClean="0">
              <a:solidFill>
                <a:srgbClr val="C00000"/>
              </a:solidFill>
            </a:endParaRPr>
          </a:p>
          <a:p>
            <a:r>
              <a:rPr lang="en-US" sz="2150" dirty="0" smtClean="0">
                <a:solidFill>
                  <a:srgbClr val="C00000"/>
                </a:solidFill>
              </a:rPr>
              <a:t>It's questionable: is it ethically and morally correct to have androids, human-like robots, or recreate intelligence, a gift of nature that shouldn't be recreated? This is a discussion about AI that's popular in the days.</a:t>
            </a:r>
          </a:p>
          <a:p>
            <a:r>
              <a:rPr lang="en-US" sz="2150" dirty="0" smtClean="0">
                <a:solidFill>
                  <a:srgbClr val="C00000"/>
                </a:solidFill>
              </a:rPr>
              <a:t>Storage is expansive, but access and retrieval may not lead to connections in memory as well as humans could</a:t>
            </a:r>
            <a:r>
              <a:rPr lang="en-US" sz="2150" dirty="0" smtClean="0">
                <a:solidFill>
                  <a:srgbClr val="C00000"/>
                </a:solidFill>
              </a:rPr>
              <a:t>.</a:t>
            </a:r>
            <a:endParaRPr lang="en-US" sz="2150" dirty="0" smtClean="0">
              <a:solidFill>
                <a:srgbClr val="C00000"/>
              </a:solidFill>
            </a:endParaRPr>
          </a:p>
          <a:p>
            <a:r>
              <a:rPr lang="en-US" sz="2150" dirty="0" smtClean="0">
                <a:solidFill>
                  <a:srgbClr val="C00000"/>
                </a:solidFill>
              </a:rPr>
              <a:t>Robots, with them replacing jobs, can lead to severe unemployment</a:t>
            </a:r>
            <a:r>
              <a:rPr lang="en-US" sz="2150" dirty="0" smtClean="0">
                <a:solidFill>
                  <a:srgbClr val="C00000"/>
                </a:solidFill>
              </a:rPr>
              <a:t>,.</a:t>
            </a:r>
            <a:endParaRPr lang="en-US" sz="2150" dirty="0" smtClean="0">
              <a:solidFill>
                <a:srgbClr val="C00000"/>
              </a:solidFill>
            </a:endParaRPr>
          </a:p>
          <a:p>
            <a:r>
              <a:rPr lang="en-US" sz="2150" dirty="0" smtClean="0">
                <a:solidFill>
                  <a:srgbClr val="C00000"/>
                </a:solidFill>
              </a:rPr>
              <a:t>As seen partially with </a:t>
            </a:r>
            <a:r>
              <a:rPr lang="en-US" sz="2150" dirty="0" smtClean="0">
                <a:solidFill>
                  <a:srgbClr val="C00000"/>
                </a:solidFill>
              </a:rPr>
              <a:t>smart phones </a:t>
            </a:r>
            <a:r>
              <a:rPr lang="en-US" sz="2150" dirty="0" smtClean="0">
                <a:solidFill>
                  <a:srgbClr val="C00000"/>
                </a:solidFill>
              </a:rPr>
              <a:t>and other technology already, humans can become too dependent on AI and lose their mental capacities.</a:t>
            </a:r>
          </a:p>
          <a:p>
            <a:r>
              <a:rPr lang="en-US" sz="2150" dirty="0" smtClean="0">
                <a:solidFill>
                  <a:srgbClr val="C00000"/>
                </a:solidFill>
              </a:rPr>
              <a:t>Machines can easily lead to destruction, if put in the wrong hands. That is, at least a fear of many humans.</a:t>
            </a:r>
          </a:p>
          <a:p>
            <a:pPr lvl="1">
              <a:buNone/>
            </a:pPr>
            <a:endParaRPr lang="en-US" sz="2150" dirty="0" smtClean="0">
              <a:solidFill>
                <a:srgbClr val="C00000"/>
              </a:solidFill>
            </a:endParaRPr>
          </a:p>
          <a:p>
            <a:pPr>
              <a:buNone/>
            </a:pPr>
            <a:endParaRPr lang="en-US" sz="2150"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CONCLUSION</a:t>
            </a:r>
            <a:endParaRPr lang="en-US" b="1" dirty="0"/>
          </a:p>
        </p:txBody>
      </p:sp>
      <p:sp>
        <p:nvSpPr>
          <p:cNvPr id="3" name="Content Placeholder 2"/>
          <p:cNvSpPr>
            <a:spLocks noGrp="1"/>
          </p:cNvSpPr>
          <p:nvPr>
            <p:ph idx="1"/>
          </p:nvPr>
        </p:nvSpPr>
        <p:spPr/>
        <p:txBody>
          <a:bodyPr/>
          <a:lstStyle/>
          <a:p>
            <a:pPr algn="just">
              <a:buNone/>
            </a:pPr>
            <a:r>
              <a:rPr lang="en-US" dirty="0" smtClean="0">
                <a:solidFill>
                  <a:srgbClr val="C00000"/>
                </a:solidFill>
              </a:rPr>
              <a:t>	In </a:t>
            </a:r>
            <a:r>
              <a:rPr lang="en-US" dirty="0" smtClean="0">
                <a:solidFill>
                  <a:srgbClr val="C00000"/>
                </a:solidFill>
              </a:rPr>
              <a:t>it' s short existence, AI has increased understanding of the nature of intelligence and provided an impressive array of application in a wide range of areas. It has sharpened understanding of human reasoning, and of the nature of intelligence in general. </a:t>
            </a:r>
          </a:p>
          <a:p>
            <a:pPr algn="just"/>
            <a:endParaRPr lang="en-US" dirty="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Thank-You-PNG-Image.png"/>
          <p:cNvPicPr>
            <a:picLocks noChangeAspect="1"/>
          </p:cNvPicPr>
          <p:nvPr/>
        </p:nvPicPr>
        <p:blipFill>
          <a:blip r:embed="rId2" cstate="print"/>
          <a:stretch>
            <a:fillRect/>
          </a:stretch>
        </p:blipFill>
        <p:spPr>
          <a:xfrm>
            <a:off x="1786890" y="1844040"/>
            <a:ext cx="5570220" cy="3169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CONTEXT</a:t>
            </a:r>
            <a:endParaRPr lang="en-US" b="1"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HISTORY</a:t>
            </a:r>
          </a:p>
          <a:p>
            <a:r>
              <a:rPr lang="en-US" dirty="0" smtClean="0"/>
              <a:t>RESEARCH </a:t>
            </a:r>
            <a:r>
              <a:rPr lang="en-US" dirty="0" smtClean="0"/>
              <a:t>AREAS</a:t>
            </a:r>
          </a:p>
          <a:p>
            <a:r>
              <a:rPr lang="en-US" dirty="0" smtClean="0"/>
              <a:t>AI TRENDS IN VARIOUS SECTORS</a:t>
            </a:r>
          </a:p>
          <a:p>
            <a:r>
              <a:rPr lang="en-US" dirty="0" smtClean="0"/>
              <a:t>AI IN YOUR DAILY LIFE</a:t>
            </a:r>
          </a:p>
          <a:p>
            <a:r>
              <a:rPr lang="en-US" dirty="0" smtClean="0"/>
              <a:t>PROS &amp; CONS</a:t>
            </a:r>
          </a:p>
          <a:p>
            <a:r>
              <a:rPr lang="en-US" dirty="0" smtClean="0"/>
              <a:t>CONCLUSION</a:t>
            </a:r>
          </a:p>
        </p:txBody>
      </p:sp>
      <p:pic>
        <p:nvPicPr>
          <p:cNvPr id="5" name="Picture 4" descr="images (1).png"/>
          <p:cNvPicPr>
            <a:picLocks noChangeAspect="1"/>
          </p:cNvPicPr>
          <p:nvPr/>
        </p:nvPicPr>
        <p:blipFill>
          <a:blip r:embed="rId2" cstate="print"/>
          <a:stretch>
            <a:fillRect/>
          </a:stretch>
        </p:blipFill>
        <p:spPr>
          <a:xfrm>
            <a:off x="5436097" y="4100890"/>
            <a:ext cx="3493368" cy="26065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a:bodyPr>
          <a:lstStyle/>
          <a:p>
            <a:pPr>
              <a:buNone/>
            </a:pPr>
            <a:r>
              <a:rPr lang="en-US" dirty="0" smtClean="0"/>
              <a:t> What is </a:t>
            </a:r>
            <a:r>
              <a:rPr lang="en-US" b="1" dirty="0" smtClean="0"/>
              <a:t>INTELLIGENCE </a:t>
            </a:r>
            <a:r>
              <a:rPr lang="en-US" dirty="0" smtClean="0"/>
              <a:t>?</a:t>
            </a:r>
            <a:endParaRPr lang="en-US" dirty="0"/>
          </a:p>
          <a:p>
            <a:pPr algn="just">
              <a:buNone/>
            </a:pPr>
            <a:r>
              <a:rPr lang="en-US" sz="2400" dirty="0" smtClean="0">
                <a:solidFill>
                  <a:srgbClr val="C00000"/>
                </a:solidFill>
              </a:rPr>
              <a:t>    The ability to learn from experiences and apply knowledge acquired from experience, handle complex situations, solve problems</a:t>
            </a:r>
            <a:r>
              <a:rPr lang="en-US" sz="2600" dirty="0" smtClean="0">
                <a:solidFill>
                  <a:srgbClr val="C00000"/>
                </a:solidFill>
              </a:rPr>
              <a:t>. </a:t>
            </a:r>
          </a:p>
          <a:p>
            <a:pPr>
              <a:buNone/>
            </a:pPr>
            <a:r>
              <a:rPr lang="en-US" sz="2600" dirty="0">
                <a:solidFill>
                  <a:srgbClr val="C00000"/>
                </a:solidFill>
              </a:rPr>
              <a:t> </a:t>
            </a:r>
            <a:r>
              <a:rPr lang="en-US" sz="2800" dirty="0" smtClean="0"/>
              <a:t> What is </a:t>
            </a:r>
            <a:r>
              <a:rPr lang="en-US" sz="2800" b="1" dirty="0" smtClean="0"/>
              <a:t>ARTIFICIAL </a:t>
            </a:r>
            <a:r>
              <a:rPr lang="en-US" sz="2800" dirty="0" smtClean="0"/>
              <a:t>?</a:t>
            </a:r>
            <a:r>
              <a:rPr lang="en-US" sz="2800" b="1" dirty="0" smtClean="0"/>
              <a:t> </a:t>
            </a:r>
          </a:p>
          <a:p>
            <a:pPr>
              <a:buNone/>
            </a:pPr>
            <a:r>
              <a:rPr lang="en-US" sz="2800" b="1" dirty="0"/>
              <a:t>	</a:t>
            </a:r>
            <a:r>
              <a:rPr lang="en-US" sz="2800" dirty="0" smtClean="0">
                <a:solidFill>
                  <a:srgbClr val="C00000"/>
                </a:solidFill>
              </a:rPr>
              <a:t> </a:t>
            </a:r>
            <a:r>
              <a:rPr lang="en-US" sz="2400" dirty="0" smtClean="0">
                <a:solidFill>
                  <a:srgbClr val="C00000"/>
                </a:solidFill>
              </a:rPr>
              <a:t>It means which is not real or we can say which is not natural.</a:t>
            </a:r>
          </a:p>
          <a:p>
            <a:pPr>
              <a:buNone/>
            </a:pPr>
            <a:r>
              <a:rPr lang="en-US" sz="2400" dirty="0">
                <a:solidFill>
                  <a:srgbClr val="C00000"/>
                </a:solidFill>
              </a:rPr>
              <a:t> </a:t>
            </a:r>
            <a:r>
              <a:rPr lang="en-US" sz="2400" dirty="0" smtClean="0">
                <a:solidFill>
                  <a:srgbClr val="C00000"/>
                </a:solidFill>
              </a:rPr>
              <a:t> </a:t>
            </a:r>
            <a:r>
              <a:rPr lang="en-US" sz="2400" dirty="0" smtClean="0"/>
              <a:t>What is </a:t>
            </a:r>
            <a:r>
              <a:rPr lang="en-US" sz="2400" b="1" dirty="0" smtClean="0"/>
              <a:t>ARTIFICIAL</a:t>
            </a:r>
            <a:r>
              <a:rPr lang="en-US" sz="2400" dirty="0" smtClean="0"/>
              <a:t> </a:t>
            </a:r>
            <a:r>
              <a:rPr lang="en-US" sz="2400" b="1" dirty="0" smtClean="0"/>
              <a:t>INTELLIGENCE </a:t>
            </a:r>
            <a:r>
              <a:rPr lang="en-US" sz="2400" dirty="0" smtClean="0"/>
              <a:t>?</a:t>
            </a:r>
          </a:p>
          <a:p>
            <a:pPr>
              <a:buNone/>
            </a:pPr>
            <a:r>
              <a:rPr lang="en-US" sz="2400" dirty="0" smtClean="0">
                <a:solidFill>
                  <a:schemeClr val="tx1">
                    <a:lumMod val="95000"/>
                    <a:lumOff val="5000"/>
                  </a:schemeClr>
                </a:solidFill>
              </a:rPr>
              <a:t>   </a:t>
            </a:r>
            <a:r>
              <a:rPr lang="en-US" sz="2400" dirty="0" smtClean="0">
                <a:solidFill>
                  <a:schemeClr val="tx1">
                    <a:lumMod val="95000"/>
                    <a:lumOff val="5000"/>
                  </a:schemeClr>
                </a:solidFill>
              </a:rPr>
              <a:t> </a:t>
            </a:r>
            <a:r>
              <a:rPr lang="en-US" sz="2400" dirty="0" smtClean="0">
                <a:solidFill>
                  <a:srgbClr val="C00000"/>
                </a:solidFill>
              </a:rPr>
              <a:t>It </a:t>
            </a:r>
            <a:r>
              <a:rPr lang="en-US" sz="2400" dirty="0" smtClean="0">
                <a:solidFill>
                  <a:srgbClr val="C00000"/>
                </a:solidFill>
              </a:rPr>
              <a:t>is an area of computer science that emphasizes the creation of </a:t>
            </a:r>
            <a:r>
              <a:rPr lang="en-US" sz="2400" b="1" dirty="0" smtClean="0">
                <a:solidFill>
                  <a:srgbClr val="C00000"/>
                </a:solidFill>
              </a:rPr>
              <a:t>intelligence</a:t>
            </a:r>
            <a:r>
              <a:rPr lang="en-US" sz="2400" dirty="0" smtClean="0">
                <a:solidFill>
                  <a:srgbClr val="C00000"/>
                </a:solidFill>
              </a:rPr>
              <a:t> that work and react like human.</a:t>
            </a:r>
            <a:endParaRPr lang="en-US" sz="2400" dirty="0" smtClean="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864096"/>
          </a:xfrm>
        </p:spPr>
        <p:txBody>
          <a:bodyPr/>
          <a:lstStyle/>
          <a:p>
            <a:pPr algn="ctr"/>
            <a:r>
              <a:rPr lang="en-US" b="1" dirty="0" smtClean="0"/>
              <a:t>HISTORY</a:t>
            </a:r>
            <a:endParaRPr lang="en-US" b="1" dirty="0"/>
          </a:p>
        </p:txBody>
      </p:sp>
      <p:sp>
        <p:nvSpPr>
          <p:cNvPr id="3" name="Content Placeholder 2"/>
          <p:cNvSpPr>
            <a:spLocks noGrp="1"/>
          </p:cNvSpPr>
          <p:nvPr>
            <p:ph idx="1"/>
          </p:nvPr>
        </p:nvSpPr>
        <p:spPr>
          <a:xfrm>
            <a:off x="395536" y="836712"/>
            <a:ext cx="8229600" cy="5904656"/>
          </a:xfrm>
        </p:spPr>
        <p:txBody>
          <a:bodyPr>
            <a:normAutofit/>
          </a:bodyPr>
          <a:lstStyle/>
          <a:p>
            <a:pPr algn="ctr">
              <a:buNone/>
            </a:pPr>
            <a:r>
              <a:rPr lang="en-US" sz="2000" dirty="0" smtClean="0">
                <a:solidFill>
                  <a:srgbClr val="C00000"/>
                </a:solidFill>
              </a:rPr>
              <a:t>John McCarthy coined the </a:t>
            </a:r>
            <a:r>
              <a:rPr lang="en-US" sz="2000" dirty="0" smtClean="0">
                <a:solidFill>
                  <a:srgbClr val="C00000"/>
                </a:solidFill>
              </a:rPr>
              <a:t>AI term </a:t>
            </a:r>
            <a:r>
              <a:rPr lang="en-US" sz="2000" dirty="0" smtClean="0">
                <a:solidFill>
                  <a:srgbClr val="C00000"/>
                </a:solidFill>
              </a:rPr>
              <a:t>in 1956.</a:t>
            </a:r>
          </a:p>
          <a:p>
            <a:pPr>
              <a:buNone/>
            </a:pPr>
            <a:r>
              <a:rPr lang="en-US" sz="2400" dirty="0" smtClean="0">
                <a:solidFill>
                  <a:srgbClr val="C00000"/>
                </a:solidFill>
              </a:rPr>
              <a:t> </a:t>
            </a:r>
            <a:endParaRPr lang="en-US" sz="2400" dirty="0" smtClean="0">
              <a:solidFill>
                <a:schemeClr val="accent6">
                  <a:lumMod val="75000"/>
                </a:schemeClr>
              </a:solidFill>
            </a:endParaRPr>
          </a:p>
          <a:p>
            <a:pPr algn="ctr">
              <a:buNone/>
            </a:pPr>
            <a:endParaRPr lang="en-US" dirty="0"/>
          </a:p>
          <a:p>
            <a:pPr algn="r">
              <a:buNone/>
            </a:pPr>
            <a:endParaRPr lang="en-US" dirty="0"/>
          </a:p>
          <a:p>
            <a:pPr algn="ctr">
              <a:buNone/>
            </a:pPr>
            <a:r>
              <a:rPr lang="en-US" dirty="0" smtClean="0"/>
              <a:t>                                             </a:t>
            </a:r>
          </a:p>
          <a:p>
            <a:pPr algn="ctr">
              <a:buNone/>
            </a:pPr>
            <a:r>
              <a:rPr lang="en-US" dirty="0"/>
              <a:t> </a:t>
            </a:r>
            <a:r>
              <a:rPr lang="en-US" dirty="0" smtClean="0"/>
              <a:t>                                                   </a:t>
            </a:r>
          </a:p>
          <a:p>
            <a:pPr lvl="1">
              <a:buNone/>
            </a:pPr>
            <a:r>
              <a:rPr lang="en-US" dirty="0"/>
              <a:t> </a:t>
            </a:r>
            <a:r>
              <a:rPr lang="en-US" dirty="0" smtClean="0"/>
              <a:t>                                                   </a:t>
            </a:r>
          </a:p>
          <a:p>
            <a:pPr lvl="1">
              <a:buNone/>
            </a:pPr>
            <a:r>
              <a:rPr lang="en-US" dirty="0" smtClean="0"/>
              <a:t>        </a:t>
            </a:r>
          </a:p>
          <a:p>
            <a:pPr lvl="1" algn="ctr">
              <a:buNone/>
            </a:pPr>
            <a:r>
              <a:rPr lang="en-US" dirty="0">
                <a:solidFill>
                  <a:srgbClr val="C00000"/>
                </a:solidFill>
              </a:rPr>
              <a:t>	</a:t>
            </a:r>
            <a:r>
              <a:rPr lang="en-US" dirty="0" smtClean="0">
                <a:solidFill>
                  <a:srgbClr val="C00000"/>
                </a:solidFill>
              </a:rPr>
              <a:t>	</a:t>
            </a:r>
            <a:endParaRPr lang="en-US" dirty="0" smtClean="0">
              <a:solidFill>
                <a:srgbClr val="C00000"/>
              </a:solidFill>
            </a:endParaRPr>
          </a:p>
          <a:p>
            <a:pPr lvl="1" algn="ctr">
              <a:buNone/>
            </a:pPr>
            <a:endParaRPr lang="en-US" dirty="0" smtClean="0">
              <a:solidFill>
                <a:srgbClr val="C00000"/>
              </a:solidFill>
            </a:endParaRPr>
          </a:p>
          <a:p>
            <a:pPr lvl="1" algn="ctr">
              <a:buNone/>
            </a:pPr>
            <a:r>
              <a:rPr lang="en-US" dirty="0" smtClean="0">
                <a:solidFill>
                  <a:srgbClr val="C00000"/>
                </a:solidFill>
              </a:rPr>
              <a:t>John </a:t>
            </a:r>
            <a:r>
              <a:rPr lang="en-US" dirty="0" smtClean="0">
                <a:solidFill>
                  <a:srgbClr val="C00000"/>
                </a:solidFill>
              </a:rPr>
              <a:t>McCarthy “</a:t>
            </a:r>
            <a:r>
              <a:rPr lang="en-US" b="1" dirty="0" smtClean="0">
                <a:solidFill>
                  <a:srgbClr val="C00000"/>
                </a:solidFill>
              </a:rPr>
              <a:t>Father of AI</a:t>
            </a:r>
            <a:r>
              <a:rPr lang="en-US" dirty="0" smtClean="0">
                <a:solidFill>
                  <a:srgbClr val="C00000"/>
                </a:solidFill>
              </a:rPr>
              <a:t>”</a:t>
            </a:r>
          </a:p>
          <a:p>
            <a:pPr lvl="1" algn="ctr">
              <a:buNone/>
            </a:pPr>
            <a:r>
              <a:rPr lang="en-US" sz="2200" dirty="0" smtClean="0">
                <a:solidFill>
                  <a:srgbClr val="C00000"/>
                </a:solidFill>
              </a:rPr>
              <a:t>According to the father of Artificial Intelligence the definition of AI</a:t>
            </a:r>
          </a:p>
          <a:p>
            <a:pPr lvl="1" algn="ctr">
              <a:buNone/>
            </a:pPr>
            <a:r>
              <a:rPr lang="en-US" sz="2200" dirty="0" smtClean="0">
                <a:solidFill>
                  <a:srgbClr val="C00000"/>
                </a:solidFill>
              </a:rPr>
              <a:t>“The  science and engineering of making an intelligence machine”</a:t>
            </a:r>
          </a:p>
          <a:p>
            <a:pPr lvl="1">
              <a:buNone/>
            </a:pPr>
            <a:endParaRPr lang="en-US" dirty="0" smtClean="0"/>
          </a:p>
        </p:txBody>
      </p:sp>
      <p:pic>
        <p:nvPicPr>
          <p:cNvPr id="4" name="Picture 3" descr="john-mccarthy.png"/>
          <p:cNvPicPr>
            <a:picLocks noChangeAspect="1"/>
          </p:cNvPicPr>
          <p:nvPr/>
        </p:nvPicPr>
        <p:blipFill>
          <a:blip r:embed="rId2" cstate="print"/>
          <a:stretch>
            <a:fillRect/>
          </a:stretch>
        </p:blipFill>
        <p:spPr>
          <a:xfrm>
            <a:off x="2627784" y="1196752"/>
            <a:ext cx="4130040" cy="3855720"/>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RESEARCH AREAS</a:t>
            </a:r>
            <a:endParaRPr lang="en-US" b="1" dirty="0"/>
          </a:p>
        </p:txBody>
      </p:sp>
      <p:sp>
        <p:nvSpPr>
          <p:cNvPr id="3" name="Content Placeholder 2"/>
          <p:cNvSpPr>
            <a:spLocks noGrp="1"/>
          </p:cNvSpPr>
          <p:nvPr>
            <p:ph idx="1"/>
          </p:nvPr>
        </p:nvSpPr>
        <p:spPr/>
        <p:txBody>
          <a:bodyPr/>
          <a:lstStyle/>
          <a:p>
            <a:pPr>
              <a:buNone/>
            </a:pPr>
            <a:endParaRPr lang="en-US" dirty="0"/>
          </a:p>
        </p:txBody>
      </p:sp>
      <p:sp>
        <p:nvSpPr>
          <p:cNvPr id="4" name="Oval 3"/>
          <p:cNvSpPr/>
          <p:nvPr/>
        </p:nvSpPr>
        <p:spPr>
          <a:xfrm>
            <a:off x="2843808" y="2780928"/>
            <a:ext cx="3240360" cy="309634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solidFill>
                  <a:schemeClr val="tx1">
                    <a:lumMod val="95000"/>
                    <a:lumOff val="5000"/>
                  </a:schemeClr>
                </a:solidFill>
                <a:latin typeface="Colonna MT" pitchFamily="82" charset="0"/>
                <a:ea typeface="Adobe Myungjo Std M" pitchFamily="18" charset="-128"/>
              </a:rPr>
              <a:t>ARTIFICIAL INTELLIGENCE</a:t>
            </a:r>
            <a:endParaRPr lang="en-US" sz="2400" dirty="0">
              <a:solidFill>
                <a:schemeClr val="tx1">
                  <a:lumMod val="95000"/>
                  <a:lumOff val="5000"/>
                </a:schemeClr>
              </a:solidFill>
            </a:endParaRPr>
          </a:p>
        </p:txBody>
      </p:sp>
      <p:sp>
        <p:nvSpPr>
          <p:cNvPr id="6" name="Oval 5"/>
          <p:cNvSpPr/>
          <p:nvPr/>
        </p:nvSpPr>
        <p:spPr>
          <a:xfrm>
            <a:off x="1187624" y="2564904"/>
            <a:ext cx="1872208" cy="15121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NATURAL LANGUAGE PROCESSING</a:t>
            </a:r>
          </a:p>
        </p:txBody>
      </p:sp>
      <p:sp>
        <p:nvSpPr>
          <p:cNvPr id="7" name="Oval 6"/>
          <p:cNvSpPr/>
          <p:nvPr/>
        </p:nvSpPr>
        <p:spPr>
          <a:xfrm>
            <a:off x="3491880" y="1340768"/>
            <a:ext cx="2016224" cy="144016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NEURAL NETWORKS</a:t>
            </a:r>
          </a:p>
        </p:txBody>
      </p:sp>
      <p:sp>
        <p:nvSpPr>
          <p:cNvPr id="8" name="Oval 7"/>
          <p:cNvSpPr/>
          <p:nvPr/>
        </p:nvSpPr>
        <p:spPr>
          <a:xfrm>
            <a:off x="1331640" y="4797152"/>
            <a:ext cx="1944216" cy="158417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ROBOTICS</a:t>
            </a:r>
          </a:p>
        </p:txBody>
      </p:sp>
      <p:sp>
        <p:nvSpPr>
          <p:cNvPr id="9" name="Oval 8"/>
          <p:cNvSpPr/>
          <p:nvPr/>
        </p:nvSpPr>
        <p:spPr>
          <a:xfrm>
            <a:off x="5724128" y="4725144"/>
            <a:ext cx="1800200" cy="15121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FUZZY LOGIC SYSTEM</a:t>
            </a:r>
            <a:endParaRPr lang="en-US" b="1" dirty="0"/>
          </a:p>
        </p:txBody>
      </p:sp>
      <p:sp>
        <p:nvSpPr>
          <p:cNvPr id="10" name="Oval 9"/>
          <p:cNvSpPr/>
          <p:nvPr/>
        </p:nvSpPr>
        <p:spPr>
          <a:xfrm>
            <a:off x="5652120" y="2348880"/>
            <a:ext cx="1872208" cy="144016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EXPERT SYSTEMS</a:t>
            </a:r>
          </a:p>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EXPERT SYSTEM</a:t>
            </a:r>
            <a:endParaRPr lang="en-US" b="1" dirty="0"/>
          </a:p>
        </p:txBody>
      </p:sp>
      <p:sp>
        <p:nvSpPr>
          <p:cNvPr id="3" name="Content Placeholder 2"/>
          <p:cNvSpPr>
            <a:spLocks noGrp="1"/>
          </p:cNvSpPr>
          <p:nvPr>
            <p:ph idx="1"/>
          </p:nvPr>
        </p:nvSpPr>
        <p:spPr>
          <a:xfrm>
            <a:off x="628650" y="1340768"/>
            <a:ext cx="7886700" cy="4836195"/>
          </a:xfrm>
        </p:spPr>
        <p:txBody>
          <a:bodyPr/>
          <a:lstStyle/>
          <a:p>
            <a:pPr algn="just">
              <a:buNone/>
            </a:pPr>
            <a:r>
              <a:rPr lang="en-US" dirty="0">
                <a:solidFill>
                  <a:srgbClr val="C00000"/>
                </a:solidFill>
              </a:rPr>
              <a:t> </a:t>
            </a:r>
            <a:r>
              <a:rPr lang="en-US" dirty="0" smtClean="0">
                <a:solidFill>
                  <a:srgbClr val="C00000"/>
                </a:solidFill>
              </a:rPr>
              <a:t>  </a:t>
            </a:r>
            <a:r>
              <a:rPr lang="en-US" sz="2400" dirty="0" smtClean="0">
                <a:solidFill>
                  <a:srgbClr val="C00000"/>
                </a:solidFill>
              </a:rPr>
              <a:t>An </a:t>
            </a:r>
            <a:r>
              <a:rPr lang="en-US" sz="2400" b="1" dirty="0" smtClean="0">
                <a:solidFill>
                  <a:srgbClr val="C00000"/>
                </a:solidFill>
              </a:rPr>
              <a:t>expert system </a:t>
            </a:r>
            <a:r>
              <a:rPr lang="en-US" sz="2400" dirty="0" smtClean="0">
                <a:solidFill>
                  <a:srgbClr val="C00000"/>
                </a:solidFill>
              </a:rPr>
              <a:t>is a computer system that emulates the decision-making ability of human </a:t>
            </a:r>
            <a:r>
              <a:rPr lang="en-US" sz="2400" b="1" dirty="0" smtClean="0">
                <a:solidFill>
                  <a:srgbClr val="C00000"/>
                </a:solidFill>
              </a:rPr>
              <a:t>expert</a:t>
            </a:r>
            <a:r>
              <a:rPr lang="en-US" sz="2400" dirty="0" smtClean="0">
                <a:solidFill>
                  <a:srgbClr val="C00000"/>
                </a:solidFill>
              </a:rPr>
              <a:t>. </a:t>
            </a:r>
            <a:r>
              <a:rPr lang="en-US" sz="2400" b="1" dirty="0" smtClean="0">
                <a:solidFill>
                  <a:srgbClr val="C00000"/>
                </a:solidFill>
              </a:rPr>
              <a:t>Expert systems </a:t>
            </a:r>
            <a:r>
              <a:rPr lang="en-US" sz="2400" dirty="0" smtClean="0">
                <a:solidFill>
                  <a:srgbClr val="C00000"/>
                </a:solidFill>
              </a:rPr>
              <a:t>are designed to solve complex problems by reasoning through bodies of knowledge ,represented mainly as if-then rules rather then though conventional procedural code</a:t>
            </a:r>
            <a:r>
              <a:rPr lang="en-US" sz="2400" dirty="0" smtClean="0">
                <a:solidFill>
                  <a:srgbClr val="C00000"/>
                </a:solidFill>
              </a:rPr>
              <a:t>.</a:t>
            </a:r>
          </a:p>
        </p:txBody>
      </p:sp>
      <p:pic>
        <p:nvPicPr>
          <p:cNvPr id="4" name="Picture 3" descr="1_7KOUq-ORxgMnkZxeOC8SYQ.jpeg"/>
          <p:cNvPicPr>
            <a:picLocks noChangeAspect="1"/>
          </p:cNvPicPr>
          <p:nvPr/>
        </p:nvPicPr>
        <p:blipFill>
          <a:blip r:embed="rId2" cstate="print"/>
          <a:stretch>
            <a:fillRect/>
          </a:stretch>
        </p:blipFill>
        <p:spPr>
          <a:xfrm>
            <a:off x="899592" y="3501008"/>
            <a:ext cx="7236296" cy="29439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NATURAL LANGUAGE PROCESSING</a:t>
            </a:r>
            <a:endParaRPr lang="en-US" dirty="0"/>
          </a:p>
        </p:txBody>
      </p:sp>
      <p:sp>
        <p:nvSpPr>
          <p:cNvPr id="3" name="Content Placeholder 2"/>
          <p:cNvSpPr>
            <a:spLocks noGrp="1"/>
          </p:cNvSpPr>
          <p:nvPr>
            <p:ph idx="1"/>
          </p:nvPr>
        </p:nvSpPr>
        <p:spPr>
          <a:xfrm>
            <a:off x="628650" y="1412776"/>
            <a:ext cx="7886700" cy="4764187"/>
          </a:xfrm>
        </p:spPr>
        <p:txBody>
          <a:bodyPr>
            <a:normAutofit/>
          </a:bodyPr>
          <a:lstStyle/>
          <a:p>
            <a:pPr algn="just">
              <a:buNone/>
            </a:pPr>
            <a:r>
              <a:rPr lang="en-US" sz="2400" dirty="0" smtClean="0">
                <a:solidFill>
                  <a:srgbClr val="C00000"/>
                </a:solidFill>
              </a:rPr>
              <a:t>	Natural </a:t>
            </a:r>
            <a:r>
              <a:rPr lang="en-US" sz="2400" dirty="0">
                <a:solidFill>
                  <a:srgbClr val="C00000"/>
                </a:solidFill>
              </a:rPr>
              <a:t>Language Processing (NLP) refers to AI method of communicating with an intelligent systems using a natural language such as English</a:t>
            </a:r>
            <a:r>
              <a:rPr lang="en-US" sz="2400" dirty="0" smtClean="0">
                <a:solidFill>
                  <a:srgbClr val="C00000"/>
                </a:solidFill>
              </a:rPr>
              <a:t>.</a:t>
            </a:r>
            <a:endParaRPr lang="en-US" sz="2000" dirty="0" smtClean="0">
              <a:solidFill>
                <a:srgbClr val="C00000"/>
              </a:solidFill>
            </a:endParaRPr>
          </a:p>
          <a:p>
            <a:pPr algn="just">
              <a:buNone/>
            </a:pPr>
            <a:r>
              <a:rPr lang="en-US" sz="2400" dirty="0" smtClean="0"/>
              <a:t>	</a:t>
            </a:r>
            <a:r>
              <a:rPr lang="en-US" sz="2400" dirty="0" smtClean="0">
                <a:solidFill>
                  <a:srgbClr val="C00000"/>
                </a:solidFill>
              </a:rPr>
              <a:t>We </a:t>
            </a:r>
            <a:r>
              <a:rPr lang="en-US" sz="2400" dirty="0">
                <a:solidFill>
                  <a:srgbClr val="C00000"/>
                </a:solidFill>
              </a:rPr>
              <a:t>can use </a:t>
            </a:r>
            <a:r>
              <a:rPr lang="en-US" sz="2400" b="1" dirty="0">
                <a:solidFill>
                  <a:srgbClr val="C00000"/>
                </a:solidFill>
              </a:rPr>
              <a:t>NLP</a:t>
            </a:r>
            <a:r>
              <a:rPr lang="en-US" sz="2400" dirty="0">
                <a:solidFill>
                  <a:srgbClr val="C00000"/>
                </a:solidFill>
              </a:rPr>
              <a:t> to create systems like speech recognition, document summarization, machine translation, spam detection, named entity recognition, question answering, </a:t>
            </a:r>
            <a:r>
              <a:rPr lang="en-US" sz="2400" dirty="0" smtClean="0">
                <a:solidFill>
                  <a:srgbClr val="C00000"/>
                </a:solidFill>
              </a:rPr>
              <a:t>auto complete, </a:t>
            </a:r>
            <a:r>
              <a:rPr lang="en-US" sz="2400" dirty="0">
                <a:solidFill>
                  <a:srgbClr val="C00000"/>
                </a:solidFill>
              </a:rPr>
              <a:t>predictive typing and so on.</a:t>
            </a:r>
            <a:endParaRPr lang="en-US" sz="2400" dirty="0" smtClean="0">
              <a:solidFill>
                <a:srgbClr val="C00000"/>
              </a:solidFill>
            </a:endParaRPr>
          </a:p>
        </p:txBody>
      </p:sp>
      <p:pic>
        <p:nvPicPr>
          <p:cNvPr id="4" name="Picture 3" descr="Natural-Language-Processing-Generation-Understanding.png"/>
          <p:cNvPicPr>
            <a:picLocks noChangeAspect="1"/>
          </p:cNvPicPr>
          <p:nvPr/>
        </p:nvPicPr>
        <p:blipFill>
          <a:blip r:embed="rId2" cstate="print"/>
          <a:stretch>
            <a:fillRect/>
          </a:stretch>
        </p:blipFill>
        <p:spPr>
          <a:xfrm>
            <a:off x="1259632" y="3501008"/>
            <a:ext cx="6033120" cy="3356992"/>
          </a:xfrm>
          <a:prstGeom prst="rect">
            <a:avLst/>
          </a:prstGeom>
        </p:spPr>
      </p:pic>
      <p:pic>
        <p:nvPicPr>
          <p:cNvPr id="8" name="Picture 7" descr="imgID149647264.jpg.gallery.jpg"/>
          <p:cNvPicPr>
            <a:picLocks noChangeAspect="1"/>
          </p:cNvPicPr>
          <p:nvPr/>
        </p:nvPicPr>
        <p:blipFill>
          <a:blip r:embed="rId3" cstate="print"/>
          <a:stretch>
            <a:fillRect/>
          </a:stretch>
        </p:blipFill>
        <p:spPr>
          <a:xfrm>
            <a:off x="6660232" y="3645024"/>
            <a:ext cx="2143125" cy="2990850"/>
          </a:xfrm>
          <a:prstGeom prst="rect">
            <a:avLst/>
          </a:prstGeom>
        </p:spPr>
      </p:pic>
      <p:pic>
        <p:nvPicPr>
          <p:cNvPr id="9" name="Picture 8" descr="1200px-Google_Assistant_logo.svg.png"/>
          <p:cNvPicPr>
            <a:picLocks noChangeAspect="1"/>
          </p:cNvPicPr>
          <p:nvPr/>
        </p:nvPicPr>
        <p:blipFill>
          <a:blip r:embed="rId4" cstate="print"/>
          <a:stretch>
            <a:fillRect/>
          </a:stretch>
        </p:blipFill>
        <p:spPr>
          <a:xfrm flipV="1">
            <a:off x="683568" y="4365104"/>
            <a:ext cx="1628800" cy="162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6"/>
          </a:xfrm>
        </p:spPr>
        <p:txBody>
          <a:bodyPr>
            <a:normAutofit/>
          </a:bodyPr>
          <a:lstStyle/>
          <a:p>
            <a:pPr algn="ctr"/>
            <a:r>
              <a:rPr lang="en-US" b="1" dirty="0" smtClean="0"/>
              <a:t>ROBOTICS</a:t>
            </a:r>
            <a:endParaRPr lang="en-US" dirty="0"/>
          </a:p>
        </p:txBody>
      </p:sp>
      <p:sp>
        <p:nvSpPr>
          <p:cNvPr id="3" name="Content Placeholder 2"/>
          <p:cNvSpPr>
            <a:spLocks noGrp="1"/>
          </p:cNvSpPr>
          <p:nvPr>
            <p:ph idx="1"/>
          </p:nvPr>
        </p:nvSpPr>
        <p:spPr>
          <a:xfrm>
            <a:off x="457200" y="1124744"/>
            <a:ext cx="8229600" cy="5001419"/>
          </a:xfrm>
        </p:spPr>
        <p:txBody>
          <a:bodyPr>
            <a:normAutofit/>
          </a:bodyPr>
          <a:lstStyle/>
          <a:p>
            <a:pPr algn="just">
              <a:buNone/>
            </a:pPr>
            <a:r>
              <a:rPr lang="en-US" sz="2400" dirty="0" smtClean="0">
                <a:solidFill>
                  <a:srgbClr val="C00000"/>
                </a:solidFill>
              </a:rPr>
              <a:t>   </a:t>
            </a:r>
            <a:r>
              <a:rPr lang="en-US" sz="2400" dirty="0" smtClean="0">
                <a:solidFill>
                  <a:srgbClr val="C00000"/>
                </a:solidFill>
              </a:rPr>
              <a:t>Robots </a:t>
            </a:r>
            <a:r>
              <a:rPr lang="en-US" sz="2400" dirty="0" smtClean="0">
                <a:solidFill>
                  <a:srgbClr val="C00000"/>
                </a:solidFill>
              </a:rPr>
              <a:t>are aimed at manipulating the objects by perceiving, picking, moving, modifying the physical properties of object, destroying it, or to have an effect thereby freeing manpower from doing repetitive functions without getting bored, distracted, or exhausted.</a:t>
            </a:r>
          </a:p>
          <a:p>
            <a:pPr algn="just">
              <a:buNone/>
            </a:pPr>
            <a:r>
              <a:rPr lang="en-US" sz="2400" dirty="0" smtClean="0">
                <a:solidFill>
                  <a:srgbClr val="C00000"/>
                </a:solidFill>
              </a:rPr>
              <a:t>	Robotics is a domain of AI, which is composed of Electrical Engineering, Mechanical Engineering, and Computer Science for designing, construction, and application of robots.</a:t>
            </a:r>
            <a:endParaRPr lang="en-US" sz="2400" dirty="0">
              <a:solidFill>
                <a:srgbClr val="C00000"/>
              </a:solidFill>
            </a:endParaRPr>
          </a:p>
        </p:txBody>
      </p:sp>
      <p:pic>
        <p:nvPicPr>
          <p:cNvPr id="5" name="Picture 4" descr="giphy.gif"/>
          <p:cNvPicPr>
            <a:picLocks noChangeAspect="1"/>
          </p:cNvPicPr>
          <p:nvPr/>
        </p:nvPicPr>
        <p:blipFill>
          <a:blip r:embed="rId2" cstate="print"/>
          <a:stretch>
            <a:fillRect/>
          </a:stretch>
        </p:blipFill>
        <p:spPr>
          <a:xfrm>
            <a:off x="4427984" y="4149080"/>
            <a:ext cx="4427984" cy="24923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NEURAL NETWORKS</a:t>
            </a:r>
            <a:endParaRPr lang="en-US" dirty="0"/>
          </a:p>
        </p:txBody>
      </p:sp>
      <p:sp>
        <p:nvSpPr>
          <p:cNvPr id="3" name="Content Placeholder 2"/>
          <p:cNvSpPr>
            <a:spLocks noGrp="1"/>
          </p:cNvSpPr>
          <p:nvPr>
            <p:ph idx="1"/>
          </p:nvPr>
        </p:nvSpPr>
        <p:spPr/>
        <p:txBody>
          <a:bodyPr/>
          <a:lstStyle/>
          <a:p>
            <a:pPr algn="just">
              <a:buNone/>
            </a:pPr>
            <a:r>
              <a:rPr lang="en-US" sz="2400" dirty="0" smtClean="0">
                <a:solidFill>
                  <a:srgbClr val="C00000"/>
                </a:solidFill>
              </a:rPr>
              <a:t>	A</a:t>
            </a:r>
            <a:r>
              <a:rPr lang="en-US" sz="2400" dirty="0" smtClean="0">
                <a:solidFill>
                  <a:srgbClr val="C00000"/>
                </a:solidFill>
              </a:rPr>
              <a:t> </a:t>
            </a:r>
            <a:r>
              <a:rPr lang="en-US" sz="2400" b="1" dirty="0" smtClean="0">
                <a:solidFill>
                  <a:srgbClr val="C00000"/>
                </a:solidFill>
              </a:rPr>
              <a:t>neural network</a:t>
            </a:r>
            <a:r>
              <a:rPr lang="en-US" sz="2400" dirty="0" smtClean="0">
                <a:solidFill>
                  <a:srgbClr val="C00000"/>
                </a:solidFill>
              </a:rPr>
              <a:t> is either a system software or hardware that works similar to the tasks performed by neurons of human brain. </a:t>
            </a:r>
            <a:r>
              <a:rPr lang="en-US" sz="2400" b="1" dirty="0" smtClean="0">
                <a:solidFill>
                  <a:srgbClr val="C00000"/>
                </a:solidFill>
              </a:rPr>
              <a:t>Neural networks</a:t>
            </a:r>
            <a:r>
              <a:rPr lang="en-US" sz="2400" dirty="0" smtClean="0">
                <a:solidFill>
                  <a:srgbClr val="C00000"/>
                </a:solidFill>
              </a:rPr>
              <a:t> include various technologies like deep learning, and machine learning as a part of </a:t>
            </a:r>
            <a:r>
              <a:rPr lang="en-US" sz="2400" b="1" dirty="0" smtClean="0">
                <a:solidFill>
                  <a:srgbClr val="C00000"/>
                </a:solidFill>
              </a:rPr>
              <a:t>AI</a:t>
            </a:r>
            <a:r>
              <a:rPr lang="en-US" sz="2400" dirty="0" smtClean="0">
                <a:solidFill>
                  <a:srgbClr val="C00000"/>
                </a:solidFill>
              </a:rPr>
              <a:t>.</a:t>
            </a:r>
          </a:p>
          <a:p>
            <a:pPr algn="just">
              <a:buNone/>
            </a:pPr>
            <a:r>
              <a:rPr lang="en-US" sz="2400" dirty="0" smtClean="0">
                <a:solidFill>
                  <a:srgbClr val="C00000"/>
                </a:solidFill>
              </a:rPr>
              <a:t>	</a:t>
            </a:r>
            <a:r>
              <a:rPr lang="en-US" sz="2400" b="1" dirty="0" smtClean="0">
                <a:solidFill>
                  <a:srgbClr val="C00000"/>
                </a:solidFill>
              </a:rPr>
              <a:t>Examples:-</a:t>
            </a:r>
            <a:r>
              <a:rPr lang="en-US" sz="2400" i="1" dirty="0" err="1" smtClean="0">
                <a:solidFill>
                  <a:srgbClr val="C00000"/>
                </a:solidFill>
              </a:rPr>
              <a:t>Aerospace,Telecommunication</a:t>
            </a:r>
            <a:r>
              <a:rPr lang="en-US" sz="2400" i="1" dirty="0" smtClean="0">
                <a:solidFill>
                  <a:srgbClr val="C00000"/>
                </a:solidFill>
              </a:rPr>
              <a:t>, Face Recognition, Stock Market Production etc.</a:t>
            </a:r>
          </a:p>
          <a:p>
            <a:pPr algn="just">
              <a:buNone/>
            </a:pPr>
            <a:r>
              <a:rPr lang="en-US" sz="2400" i="1" dirty="0" smtClean="0">
                <a:solidFill>
                  <a:srgbClr val="C00000"/>
                </a:solidFill>
              </a:rPr>
              <a:t>	</a:t>
            </a:r>
            <a:r>
              <a:rPr lang="en-US" sz="2400" i="1" dirty="0" smtClean="0">
                <a:solidFill>
                  <a:srgbClr val="C00000"/>
                </a:solidFill>
              </a:rPr>
              <a:t> </a:t>
            </a:r>
          </a:p>
        </p:txBody>
      </p:sp>
      <p:pic>
        <p:nvPicPr>
          <p:cNvPr id="4" name="Picture 3" descr="artificial-intelligence-concept-935135758-a279b5ed1f214e56a9e99740f2275bdb.jpg"/>
          <p:cNvPicPr>
            <a:picLocks noChangeAspect="1"/>
          </p:cNvPicPr>
          <p:nvPr/>
        </p:nvPicPr>
        <p:blipFill>
          <a:blip r:embed="rId3" cstate="print"/>
          <a:stretch>
            <a:fillRect/>
          </a:stretch>
        </p:blipFill>
        <p:spPr>
          <a:xfrm>
            <a:off x="6948264" y="188640"/>
            <a:ext cx="1917968" cy="1438476"/>
          </a:xfrm>
          <a:prstGeom prst="rect">
            <a:avLst/>
          </a:prstGeom>
        </p:spPr>
      </p:pic>
      <p:pic>
        <p:nvPicPr>
          <p:cNvPr id="6" name="Picture 5" descr="artificial_neural_network_1-791x388.jpg"/>
          <p:cNvPicPr>
            <a:picLocks noChangeAspect="1"/>
          </p:cNvPicPr>
          <p:nvPr/>
        </p:nvPicPr>
        <p:blipFill>
          <a:blip r:embed="rId4" cstate="print"/>
          <a:stretch>
            <a:fillRect/>
          </a:stretch>
        </p:blipFill>
        <p:spPr>
          <a:xfrm>
            <a:off x="4572000" y="4149080"/>
            <a:ext cx="4227220" cy="2073529"/>
          </a:xfrm>
          <a:prstGeom prst="rect">
            <a:avLst/>
          </a:prstGeom>
        </p:spPr>
      </p:pic>
      <p:pic>
        <p:nvPicPr>
          <p:cNvPr id="8" name="Picture 7" descr="unnamed (1).png"/>
          <p:cNvPicPr>
            <a:picLocks noChangeAspect="1"/>
          </p:cNvPicPr>
          <p:nvPr/>
        </p:nvPicPr>
        <p:blipFill>
          <a:blip r:embed="rId5" cstate="print"/>
          <a:stretch>
            <a:fillRect/>
          </a:stretch>
        </p:blipFill>
        <p:spPr>
          <a:xfrm>
            <a:off x="467544" y="4437112"/>
            <a:ext cx="3901440" cy="1805940"/>
          </a:xfrm>
          <a:prstGeom prst="rect">
            <a:avLst/>
          </a:prstGeom>
        </p:spPr>
      </p:pic>
    </p:spTree>
  </p:cSld>
  <p:clrMapOvr>
    <a:masterClrMapping/>
  </p:clrMapOvr>
</p:sld>
</file>

<file path=ppt/theme/theme1.xml><?xml version="1.0" encoding="utf-8"?>
<a:theme xmlns:a="http://schemas.openxmlformats.org/drawingml/2006/main" name="How To Design a Beautiful PowerPoint Slide for Artificial Intelligence Business Presentat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How To Design a Beautiful PowerPoint Slide for Artificial Intelligence Business Presentation</Template>
  <TotalTime>452</TotalTime>
  <Words>514</Words>
  <Application>Microsoft Office PowerPoint</Application>
  <PresentationFormat>On-screen Show (4:3)</PresentationFormat>
  <Paragraphs>119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How To Design a Beautiful PowerPoint Slide for Artificial Intelligence Business Presentation</vt:lpstr>
      <vt:lpstr>Slide 1</vt:lpstr>
      <vt:lpstr>CONTEXT</vt:lpstr>
      <vt:lpstr>INTRODUCTION</vt:lpstr>
      <vt:lpstr>HISTORY</vt:lpstr>
      <vt:lpstr>RESEARCH AREAS</vt:lpstr>
      <vt:lpstr>EXPERT SYSTEM</vt:lpstr>
      <vt:lpstr>NATURAL LANGUAGE PROCESSING</vt:lpstr>
      <vt:lpstr>ROBOTICS</vt:lpstr>
      <vt:lpstr>NEURAL NETWORKS</vt:lpstr>
      <vt:lpstr>FUZZY LOGIC SYSTEM</vt:lpstr>
      <vt:lpstr>AI TRENDS IN VARIOUS SECTORS</vt:lpstr>
      <vt:lpstr>AI TRENDS IN VARIOUS SECTORS</vt:lpstr>
      <vt:lpstr>AI IN YOUR DAILY LIFE</vt:lpstr>
      <vt:lpstr>AI IN YOUR DAILY LIFE</vt:lpstr>
      <vt:lpstr>AI IN YOUR DAILY LIFE</vt:lpstr>
      <vt:lpstr>PROS</vt:lpstr>
      <vt:lpstr>CONS</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ROSHAN</dc:creator>
  <cp:lastModifiedBy>ROSHAN</cp:lastModifiedBy>
  <cp:revision>48</cp:revision>
  <dcterms:created xsi:type="dcterms:W3CDTF">2020-02-09T18:57:10Z</dcterms:created>
  <dcterms:modified xsi:type="dcterms:W3CDTF">2020-02-10T20:44:41Z</dcterms:modified>
</cp:coreProperties>
</file>