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handoutMasterIdLst>
    <p:handoutMasterId r:id="rId26"/>
  </p:handoutMasterIdLst>
  <p:sldIdLst>
    <p:sldId id="289" r:id="rId3"/>
    <p:sldId id="257" r:id="rId4"/>
    <p:sldId id="310" r:id="rId5"/>
    <p:sldId id="258" r:id="rId6"/>
    <p:sldId id="261" r:id="rId7"/>
    <p:sldId id="268" r:id="rId8"/>
    <p:sldId id="269" r:id="rId9"/>
    <p:sldId id="291" r:id="rId10"/>
    <p:sldId id="274" r:id="rId11"/>
    <p:sldId id="272" r:id="rId12"/>
    <p:sldId id="273" r:id="rId13"/>
    <p:sldId id="275" r:id="rId14"/>
    <p:sldId id="262" r:id="rId15"/>
    <p:sldId id="264" r:id="rId16"/>
    <p:sldId id="265" r:id="rId17"/>
    <p:sldId id="267" r:id="rId18"/>
    <p:sldId id="277" r:id="rId19"/>
    <p:sldId id="278" r:id="rId20"/>
    <p:sldId id="279" r:id="rId21"/>
    <p:sldId id="281" r:id="rId22"/>
    <p:sldId id="292" r:id="rId23"/>
    <p:sldId id="293" r:id="rId24"/>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975488-675E-48BA-A9A2-BA0F5A60D82B}" type="datetime1">
              <a:rPr lang="en-GB" smtClean="0"/>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C577BD-BE37-474B-8112-471F6F640A97}" type="slidenum">
              <a:rPr lang="en-GB" smtClean="0"/>
            </a:fld>
            <a:endParaRPr lang="en-GB"/>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C9F49-C6C7-4BCF-B5B6-94EE3C9CB663}" type="datetime1">
              <a:rPr lang="en-GB" smtClean="0"/>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endParaRPr lang="en-GB" noProof="0"/>
          </a:p>
          <a:p>
            <a:pPr lvl="1"/>
            <a:r>
              <a:rPr lang="en-GB" noProof="0"/>
              <a:t>Second level</a:t>
            </a:r>
            <a:endParaRPr lang="en-GB" noProof="0"/>
          </a:p>
          <a:p>
            <a:pPr lvl="2"/>
            <a:r>
              <a:rPr lang="en-GB" noProof="0"/>
              <a:t>Third level</a:t>
            </a:r>
            <a:endParaRPr lang="en-GB" noProof="0"/>
          </a:p>
          <a:p>
            <a:pPr lvl="3"/>
            <a:r>
              <a:rPr lang="en-GB" noProof="0"/>
              <a:t>Fourth level</a:t>
            </a:r>
            <a:endParaRPr lang="en-GB" noProof="0"/>
          </a:p>
          <a:p>
            <a:pPr lvl="4"/>
            <a:r>
              <a:rPr lang="en-GB"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4EB474-4500-4CA8-A4FE-2423436EBB0B}" type="slidenum">
              <a:rPr lang="en-GB" noProof="0" smtClean="0"/>
            </a:fld>
            <a:endParaRPr lang="en-GB" noProof="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a:t>Click to edit Master title style</a:t>
            </a:r>
            <a:endParaRPr lang="en-US"/>
          </a:p>
        </p:txBody>
      </p:sp>
      <p:sp>
        <p:nvSpPr>
          <p:cNvPr id="3" name="Subtitle 2"/>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11" name="Date Placeholder 10"/>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fld>
            <a:endParaRPr lang="en-US"/>
          </a:p>
        </p:txBody>
      </p:sp>
      <p:sp>
        <p:nvSpPr>
          <p:cNvPr id="12" name="Footer Placeholder 11"/>
          <p:cNvSpPr>
            <a:spLocks noGrp="1"/>
          </p:cNvSpPr>
          <p:nvPr>
            <p:ph type="ftr" sz="quarter" idx="11"/>
          </p:nvPr>
        </p:nvSpPr>
        <p:spPr/>
        <p:txBody>
          <a:bodyPr/>
          <a:lstStyle>
            <a:lvl1pPr>
              <a:defRPr>
                <a:solidFill>
                  <a:schemeClr val="bg1"/>
                </a:solidFill>
              </a:defRPr>
            </a:lvl1pPr>
          </a:lstStyle>
          <a:p>
            <a:endParaRPr lang="en-US">
              <a:solidFill>
                <a:schemeClr val="bg1"/>
              </a:solidFill>
            </a:endParaRPr>
          </a:p>
        </p:txBody>
      </p:sp>
      <p:sp>
        <p:nvSpPr>
          <p:cNvPr id="13" name="Slide Number Placeholder 12"/>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pPr algn="r"/>
            <a:fld id="{A37D6D71-8B28-4ED6-B932-04B197003D23}" type="datetimeFigureOut">
              <a:rPr lang="en-US" smtClean="0"/>
            </a:fld>
            <a:endParaRPr lang="en-US"/>
          </a:p>
        </p:txBody>
      </p:sp>
      <p:sp>
        <p:nvSpPr>
          <p:cNvPr id="8" name="Footer Placeholder 7"/>
          <p:cNvSpPr>
            <a:spLocks noGrp="1"/>
          </p:cNvSpPr>
          <p:nvPr>
            <p:ph type="ftr" sz="quarter" idx="11"/>
          </p:nvPr>
        </p:nvSpPr>
        <p:spPr/>
        <p:txBody>
          <a:bodyPr/>
          <a:lstStyle/>
          <a:p>
            <a:endParaRPr lang="en-US">
              <a:solidFill>
                <a:schemeClr val="tx1"/>
              </a:solidFill>
            </a:endParaRPr>
          </a:p>
        </p:txBody>
      </p:sp>
      <p:sp>
        <p:nvSpPr>
          <p:cNvPr id="9" name="Slide Number Placeholder 8"/>
          <p:cNvSpPr>
            <a:spLocks noGrp="1"/>
          </p:cNvSpPr>
          <p:nvPr>
            <p:ph type="sldNum" sz="quarter" idx="12"/>
          </p:nvPr>
        </p:nvSpPr>
        <p:spPr/>
        <p:txBody>
          <a:bodyPr/>
          <a:lstStyle/>
          <a:p>
            <a:pPr algn="l"/>
            <a:fld id="{F97E8200-1950-409B-82E7-99938E7AE35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11" name="Rectangle 10"/>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a:p>
        </p:txBody>
      </p:sp>
      <p:sp>
        <p:nvSpPr>
          <p:cNvPr id="3" name="Vertical Text Placeholder 2"/>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fld>
            <a:endParaRPr lang="en-US"/>
          </a:p>
        </p:txBody>
      </p:sp>
      <p:sp>
        <p:nvSpPr>
          <p:cNvPr id="8" name="Footer Placeholder 7"/>
          <p:cNvSpPr>
            <a:spLocks noGrp="1"/>
          </p:cNvSpPr>
          <p:nvPr>
            <p:ph type="ftr" sz="quarter" idx="11"/>
          </p:nvPr>
        </p:nvSpPr>
        <p:spPr/>
        <p:txBody>
          <a:bodyPr/>
          <a:lstStyle/>
          <a:p>
            <a:endParaRPr lang="en-US">
              <a:solidFill>
                <a:schemeClr val="tx1"/>
              </a:solidFill>
            </a:endParaRPr>
          </a:p>
        </p:txBody>
      </p:sp>
      <p:sp>
        <p:nvSpPr>
          <p:cNvPr id="9" name="Slide Number Placeholder 8"/>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algn="r"/>
            <a:fld id="{A37D6D71-8B28-4ED6-B932-04B197003D23}" type="datetimeFigureOut">
              <a:rPr lang="en-US" smtClean="0"/>
            </a:fld>
            <a:endParaRPr lang="en-US" spc="50"/>
          </a:p>
        </p:txBody>
      </p:sp>
      <p:sp>
        <p:nvSpPr>
          <p:cNvPr id="5" name="Footer Placeholder 4"/>
          <p:cNvSpPr>
            <a:spLocks noGrp="1"/>
          </p:cNvSpPr>
          <p:nvPr>
            <p:ph type="ftr" sz="quarter" idx="11"/>
          </p:nvPr>
        </p:nvSpPr>
        <p:spPr/>
        <p:txBody>
          <a:bodyPr/>
          <a:lstStyle/>
          <a:p>
            <a:endParaRPr lang="en-US" spc="5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pPr algn="r"/>
            <a:fld id="{A37D6D71-8B28-4ED6-B932-04B197003D23}" type="datetimeFigureOut">
              <a:rPr lang="en-US" smtClean="0"/>
            </a:fld>
            <a:endParaRPr lang="en-US"/>
          </a:p>
        </p:txBody>
      </p:sp>
      <p:sp>
        <p:nvSpPr>
          <p:cNvPr id="8" name="Footer Placeholder 7"/>
          <p:cNvSpPr>
            <a:spLocks noGrp="1"/>
          </p:cNvSpPr>
          <p:nvPr>
            <p:ph type="ftr" sz="quarter" idx="11"/>
          </p:nvPr>
        </p:nvSpPr>
        <p:spPr/>
        <p:txBody>
          <a:bodyPr/>
          <a:lstStyle/>
          <a:p>
            <a:endParaRPr lang="en-US">
              <a:solidFill>
                <a:schemeClr val="tx1"/>
              </a:solidFill>
            </a:endParaRPr>
          </a:p>
        </p:txBody>
      </p:sp>
      <p:sp>
        <p:nvSpPr>
          <p:cNvPr id="9" name="Slide Number Placeholder 8"/>
          <p:cNvSpPr>
            <a:spLocks noGrp="1"/>
          </p:cNvSpPr>
          <p:nvPr>
            <p:ph type="sldNum" sz="quarter" idx="12"/>
          </p:nvPr>
        </p:nvSpPr>
        <p:spPr/>
        <p:txBody>
          <a:bodyPr/>
          <a:lstStyle/>
          <a:p>
            <a:pPr algn="l"/>
            <a:fld id="{F97E8200-1950-409B-82E7-99938E7AE35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8" name="Rectangle 7"/>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a:p>
        </p:txBody>
      </p:sp>
      <p:sp>
        <p:nvSpPr>
          <p:cNvPr id="3" name="Text Placeholder 2"/>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9" name="Date Placeholder 8"/>
          <p:cNvSpPr>
            <a:spLocks noGrp="1"/>
          </p:cNvSpPr>
          <p:nvPr>
            <p:ph type="dt" sz="half" idx="10"/>
          </p:nvPr>
        </p:nvSpPr>
        <p:spPr/>
        <p:txBody>
          <a:bodyPr/>
          <a:lstStyle/>
          <a:p>
            <a:pPr algn="r"/>
            <a:fld id="{A37D6D71-8B28-4ED6-B932-04B197003D23}" type="datetimeFigureOut">
              <a:rPr lang="en-US" smtClean="0"/>
            </a:fld>
            <a:endParaRPr lang="en-US"/>
          </a:p>
        </p:txBody>
      </p:sp>
      <p:sp>
        <p:nvSpPr>
          <p:cNvPr id="10" name="Footer Placeholder 9"/>
          <p:cNvSpPr>
            <a:spLocks noGrp="1"/>
          </p:cNvSpPr>
          <p:nvPr>
            <p:ph type="ftr" sz="quarter" idx="11"/>
          </p:nvPr>
        </p:nvSpPr>
        <p:spPr/>
        <p:txBody>
          <a:bodyPr/>
          <a:lstStyle/>
          <a:p>
            <a:endParaRPr lang="en-US">
              <a:solidFill>
                <a:schemeClr val="tx1"/>
              </a:solidFill>
            </a:endParaRPr>
          </a:p>
        </p:txBody>
      </p:sp>
      <p:sp>
        <p:nvSpPr>
          <p:cNvPr id="11" name="Slide Number Placeholder 10"/>
          <p:cNvSpPr>
            <a:spLocks noGrp="1"/>
          </p:cNvSpPr>
          <p:nvPr>
            <p:ph type="sldNum" sz="quarter" idx="12"/>
          </p:nvPr>
        </p:nvSpPr>
        <p:spPr/>
        <p:txBody>
          <a:bodyPr/>
          <a:lstStyle/>
          <a:p>
            <a:pPr algn="l"/>
            <a:fld id="{F97E8200-1950-409B-82E7-99938E7AE35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960120" y="2587752"/>
            <a:ext cx="4815840" cy="359359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2992" y="2583371"/>
            <a:ext cx="4815840" cy="359359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2" name="Date Placeholder 11"/>
          <p:cNvSpPr>
            <a:spLocks noGrp="1"/>
          </p:cNvSpPr>
          <p:nvPr>
            <p:ph type="dt" sz="half" idx="10"/>
          </p:nvPr>
        </p:nvSpPr>
        <p:spPr/>
        <p:txBody>
          <a:bodyPr/>
          <a:lstStyle/>
          <a:p>
            <a:pPr algn="r"/>
            <a:fld id="{A37D6D71-8B28-4ED6-B932-04B197003D23}" type="datetimeFigureOut">
              <a:rPr lang="en-US" smtClean="0"/>
            </a:fld>
            <a:endParaRPr lang="en-US"/>
          </a:p>
        </p:txBody>
      </p:sp>
      <p:sp>
        <p:nvSpPr>
          <p:cNvPr id="13" name="Footer Placeholder 12"/>
          <p:cNvSpPr>
            <a:spLocks noGrp="1"/>
          </p:cNvSpPr>
          <p:nvPr>
            <p:ph type="ftr" sz="quarter" idx="11"/>
          </p:nvPr>
        </p:nvSpPr>
        <p:spPr/>
        <p:txBody>
          <a:bodyPr/>
          <a:lstStyle/>
          <a:p>
            <a:endParaRPr lang="en-US">
              <a:solidFill>
                <a:schemeClr val="tx1"/>
              </a:solidFill>
            </a:endParaRPr>
          </a:p>
        </p:txBody>
      </p:sp>
      <p:sp>
        <p:nvSpPr>
          <p:cNvPr id="14" name="Slide Number Placeholder 13"/>
          <p:cNvSpPr>
            <a:spLocks noGrp="1"/>
          </p:cNvSpPr>
          <p:nvPr>
            <p:ph type="sldNum" sz="quarter" idx="12"/>
          </p:nvPr>
        </p:nvSpPr>
        <p:spPr/>
        <p:txBody>
          <a:bodyPr/>
          <a:lstStyle/>
          <a:p>
            <a:pPr algn="l"/>
            <a:fld id="{F97E8200-1950-409B-82E7-99938E7AE35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960120" y="3594538"/>
            <a:ext cx="4818888" cy="258680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09944" y="3594538"/>
            <a:ext cx="4818888" cy="258680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Date Placeholder 9"/>
          <p:cNvSpPr>
            <a:spLocks noGrp="1"/>
          </p:cNvSpPr>
          <p:nvPr>
            <p:ph type="dt" sz="half" idx="10"/>
          </p:nvPr>
        </p:nvSpPr>
        <p:spPr/>
        <p:txBody>
          <a:bodyPr/>
          <a:lstStyle/>
          <a:p>
            <a:pPr algn="r"/>
            <a:fld id="{A37D6D71-8B28-4ED6-B932-04B197003D23}" type="datetimeFigureOut">
              <a:rPr lang="en-US" smtClean="0"/>
            </a:fld>
            <a:endParaRPr lang="en-US"/>
          </a:p>
        </p:txBody>
      </p:sp>
      <p:sp>
        <p:nvSpPr>
          <p:cNvPr id="11" name="Footer Placeholder 10"/>
          <p:cNvSpPr>
            <a:spLocks noGrp="1"/>
          </p:cNvSpPr>
          <p:nvPr>
            <p:ph type="ftr" sz="quarter" idx="11"/>
          </p:nvPr>
        </p:nvSpPr>
        <p:spPr/>
        <p:txBody>
          <a:bodyPr/>
          <a:lstStyle/>
          <a:p>
            <a:endParaRPr lang="en-US">
              <a:solidFill>
                <a:schemeClr val="tx1"/>
              </a:solidFill>
            </a:endParaRPr>
          </a:p>
        </p:txBody>
      </p:sp>
      <p:sp>
        <p:nvSpPr>
          <p:cNvPr id="12" name="Slide Number Placeholder 11"/>
          <p:cNvSpPr>
            <a:spLocks noGrp="1"/>
          </p:cNvSpPr>
          <p:nvPr>
            <p:ph type="sldNum" sz="quarter" idx="12"/>
          </p:nvPr>
        </p:nvSpPr>
        <p:spPr/>
        <p:txBody>
          <a:bodyPr/>
          <a:lstStyle/>
          <a:p>
            <a:pPr algn="l"/>
            <a:fld id="{F97E8200-1950-409B-82E7-99938E7AE355}" type="slidenum">
              <a:rPr lang="en-US" smtClean="0"/>
            </a:fld>
            <a:endParaRPr lang="en-US"/>
          </a:p>
        </p:txBody>
      </p:sp>
      <p:sp>
        <p:nvSpPr>
          <p:cNvPr id="13" name="Title 12"/>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6" name="Date Placeholder 5"/>
          <p:cNvSpPr>
            <a:spLocks noGrp="1"/>
          </p:cNvSpPr>
          <p:nvPr>
            <p:ph type="dt" sz="half" idx="10"/>
          </p:nvPr>
        </p:nvSpPr>
        <p:spPr/>
        <p:txBody>
          <a:bodyPr/>
          <a:lstStyle/>
          <a:p>
            <a:pPr algn="r"/>
            <a:fld id="{A37D6D71-8B28-4ED6-B932-04B197003D23}" type="datetimeFigureOut">
              <a:rPr lang="en-US" smtClean="0"/>
            </a:fld>
            <a:endParaRPr lang="en-US"/>
          </a:p>
        </p:txBody>
      </p:sp>
      <p:sp>
        <p:nvSpPr>
          <p:cNvPr id="7" name="Footer Placeholder 6"/>
          <p:cNvSpPr>
            <a:spLocks noGrp="1"/>
          </p:cNvSpPr>
          <p:nvPr>
            <p:ph type="ftr" sz="quarter" idx="11"/>
          </p:nvPr>
        </p:nvSpPr>
        <p:spPr/>
        <p:txBody>
          <a:bodyPr/>
          <a:lstStyle/>
          <a:p>
            <a:endParaRPr lang="en-US">
              <a:solidFill>
                <a:schemeClr val="tx1"/>
              </a:solidFill>
            </a:endParaRPr>
          </a:p>
        </p:txBody>
      </p:sp>
      <p:sp>
        <p:nvSpPr>
          <p:cNvPr id="8" name="Slide Number Placeholder 7"/>
          <p:cNvSpPr>
            <a:spLocks noGrp="1"/>
          </p:cNvSpPr>
          <p:nvPr>
            <p:ph type="sldNum" sz="quarter" idx="12"/>
          </p:nvPr>
        </p:nvSpPr>
        <p:spPr/>
        <p:txBody>
          <a:bodyPr/>
          <a:lstStyle/>
          <a:p>
            <a:pPr algn="l"/>
            <a:fld id="{F97E8200-1950-409B-82E7-99938E7AE35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lgn="r"/>
            <a:fld id="{A37D6D71-8B28-4ED6-B932-04B197003D23}" type="datetimeFigureOut">
              <a:rPr lang="en-US" smtClean="0"/>
            </a:fld>
            <a:endParaRPr lang="en-US"/>
          </a:p>
        </p:txBody>
      </p:sp>
      <p:sp>
        <p:nvSpPr>
          <p:cNvPr id="6" name="Footer Placeholder 5"/>
          <p:cNvSpPr>
            <a:spLocks noGrp="1"/>
          </p:cNvSpPr>
          <p:nvPr>
            <p:ph type="ftr" sz="quarter" idx="11"/>
          </p:nvPr>
        </p:nvSpPr>
        <p:spPr/>
        <p:txBody>
          <a:bodyPr/>
          <a:lstStyle/>
          <a:p>
            <a:endParaRPr lang="en-US">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8" name="Date Placeholder 7"/>
          <p:cNvSpPr>
            <a:spLocks noGrp="1"/>
          </p:cNvSpPr>
          <p:nvPr>
            <p:ph type="dt" sz="half" idx="10"/>
          </p:nvPr>
        </p:nvSpPr>
        <p:spPr/>
        <p:txBody>
          <a:bodyPr/>
          <a:lstStyle/>
          <a:p>
            <a:pPr algn="r"/>
            <a:fld id="{A37D6D71-8B28-4ED6-B932-04B197003D23}" type="datetimeFigureOut">
              <a:rPr lang="en-US" smtClean="0"/>
            </a:fld>
            <a:endParaRPr lang="en-US"/>
          </a:p>
        </p:txBody>
      </p:sp>
      <p:sp>
        <p:nvSpPr>
          <p:cNvPr id="9" name="Footer Placeholder 8"/>
          <p:cNvSpPr>
            <a:spLocks noGrp="1"/>
          </p:cNvSpPr>
          <p:nvPr>
            <p:ph type="ftr" sz="quarter" idx="11"/>
          </p:nvPr>
        </p:nvSpPr>
        <p:spPr/>
        <p:txBody>
          <a:bodyPr/>
          <a:lstStyle/>
          <a:p>
            <a:endParaRPr lang="en-US">
              <a:solidFill>
                <a:schemeClr val="tx1"/>
              </a:solidFill>
            </a:endParaRPr>
          </a:p>
        </p:txBody>
      </p:sp>
      <p:sp>
        <p:nvSpPr>
          <p:cNvPr id="10" name="Slide Number Placeholder 9"/>
          <p:cNvSpPr>
            <a:spLocks noGrp="1"/>
          </p:cNvSpPr>
          <p:nvPr>
            <p:ph type="sldNum" sz="quarter" idx="12"/>
          </p:nvPr>
        </p:nvSpPr>
        <p:spPr/>
        <p:txBody>
          <a:bodyPr/>
          <a:lstStyle/>
          <a:p>
            <a:pPr algn="l"/>
            <a:fld id="{F97E8200-1950-409B-82E7-99938E7AE355}" type="slidenum">
              <a:rPr lang="en-US" smtClean="0"/>
            </a:fld>
            <a:endParaRPr lang="en-US"/>
          </a:p>
        </p:txBody>
      </p:sp>
      <p:sp>
        <p:nvSpPr>
          <p:cNvPr id="11" name="Title 10"/>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8" name="Date Placeholder 7"/>
          <p:cNvSpPr>
            <a:spLocks noGrp="1"/>
          </p:cNvSpPr>
          <p:nvPr>
            <p:ph type="dt" sz="half" idx="10"/>
          </p:nvPr>
        </p:nvSpPr>
        <p:spPr/>
        <p:txBody>
          <a:bodyPr/>
          <a:lstStyle/>
          <a:p>
            <a:pPr algn="r"/>
            <a:fld id="{A37D6D71-8B28-4ED6-B932-04B197003D23}" type="datetimeFigureOut">
              <a:rPr lang="en-US" smtClean="0"/>
            </a:fld>
            <a:endParaRPr lang="en-US"/>
          </a:p>
        </p:txBody>
      </p:sp>
      <p:sp>
        <p:nvSpPr>
          <p:cNvPr id="9" name="Footer Placeholder 8"/>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a:effectLst>
                <a:outerShdw blurRad="50800" dist="38100" dir="2700000" algn="tl" rotWithShape="0">
                  <a:prstClr val="black">
                    <a:alpha val="43000"/>
                  </a:prstClr>
                </a:outerShdw>
              </a:effectLst>
            </a:endParaRPr>
          </a:p>
        </p:txBody>
      </p:sp>
      <p:sp>
        <p:nvSpPr>
          <p:cNvPr id="10" name="Slide Number Placeholder 9"/>
          <p:cNvSpPr>
            <a:spLocks noGrp="1"/>
          </p:cNvSpPr>
          <p:nvPr>
            <p:ph type="sldNum" sz="quarter" idx="12"/>
          </p:nvPr>
        </p:nvSpPr>
        <p:spPr/>
        <p:txBody>
          <a:bodyPr/>
          <a:lstStyle/>
          <a:p>
            <a:pPr algn="l"/>
            <a:fld id="{F97E8200-1950-409B-82E7-99938E7AE355}" type="slidenum">
              <a:rPr lang="en-US" smtClean="0"/>
            </a:fld>
            <a:endParaRPr lang="en-US"/>
          </a:p>
        </p:txBody>
      </p:sp>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fld>
            <a:endParaRPr lang="en-US" spc="50"/>
          </a:p>
        </p:txBody>
      </p:sp>
      <p:sp>
        <p:nvSpPr>
          <p:cNvPr id="5" name="Footer Placeholder 4"/>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a:p>
        </p:txBody>
      </p:sp>
      <p:sp>
        <p:nvSpPr>
          <p:cNvPr id="6" name="Slide Number Placeholder 5"/>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155700" y="1012825"/>
            <a:ext cx="9219565" cy="2061210"/>
          </a:xfrm>
          <a:prstGeom prst="rect">
            <a:avLst/>
          </a:prstGeom>
          <a:noFill/>
        </p:spPr>
        <p:txBody>
          <a:bodyPr wrap="square" rtlCol="0">
            <a:spAutoFit/>
          </a:bodyPr>
          <a:p>
            <a:pPr algn="ctr"/>
            <a:r>
              <a:rPr lang="en-GB" sz="3200">
                <a:solidFill>
                  <a:schemeClr val="tx1"/>
                </a:solidFill>
                <a:cs typeface="Calibri Light" panose="020F0302020204030204"/>
                <a:sym typeface="+mn-ea"/>
              </a:rPr>
              <a:t>Bike airbag system that includes speed controller system along with identification and alerting </a:t>
            </a:r>
            <a:r>
              <a:rPr lang="en-US" altLang="en-GB" sz="3200">
                <a:solidFill>
                  <a:schemeClr val="tx1"/>
                </a:solidFill>
                <a:cs typeface="Calibri Light" panose="020F0302020204030204"/>
                <a:sym typeface="+mn-ea"/>
              </a:rPr>
              <a:t>system.</a:t>
            </a:r>
            <a:endParaRPr lang="en-GB" sz="3200">
              <a:solidFill>
                <a:schemeClr val="tx1"/>
              </a:solidFill>
              <a:cs typeface="Calibri Light" panose="020F0302020204030204"/>
            </a:endParaRPr>
          </a:p>
          <a:p>
            <a:pPr algn="ctr"/>
            <a:endParaRPr lang="en-GB" sz="3200">
              <a:solidFill>
                <a:schemeClr val="tx1"/>
              </a:solidFill>
              <a:cs typeface="Calibri Light" panose="020F0302020204030204"/>
            </a:endParaRPr>
          </a:p>
        </p:txBody>
      </p:sp>
      <p:sp>
        <p:nvSpPr>
          <p:cNvPr id="5" name="Text Box 4"/>
          <p:cNvSpPr txBox="1"/>
          <p:nvPr/>
        </p:nvSpPr>
        <p:spPr>
          <a:xfrm>
            <a:off x="6609080" y="4843145"/>
            <a:ext cx="4939665" cy="1198880"/>
          </a:xfrm>
          <a:prstGeom prst="rect">
            <a:avLst/>
          </a:prstGeom>
          <a:noFill/>
        </p:spPr>
        <p:txBody>
          <a:bodyPr wrap="square" rtlCol="0" anchor="t">
            <a:spAutoFit/>
          </a:bodyPr>
          <a:p>
            <a:r>
              <a:rPr lang="en-GB">
                <a:solidFill>
                  <a:schemeClr val="tx1"/>
                </a:solidFill>
                <a:cs typeface="Segoe UI" panose="020B0502040204020203"/>
                <a:sym typeface="+mn-ea"/>
              </a:rPr>
              <a:t>Submitted by :- Utsav Anand (2004174)</a:t>
            </a:r>
            <a:r>
              <a:rPr lang="en-US">
                <a:solidFill>
                  <a:schemeClr val="tx1"/>
                </a:solidFill>
                <a:cs typeface="Segoe UI" panose="020B0502040204020203"/>
                <a:sym typeface="+mn-ea"/>
              </a:rPr>
              <a:t>​</a:t>
            </a:r>
            <a:endParaRPr lang="en-US">
              <a:solidFill>
                <a:schemeClr val="tx1"/>
              </a:solidFill>
              <a:cs typeface="Segoe UI" panose="020B0502040204020203"/>
            </a:endParaRPr>
          </a:p>
          <a:p>
            <a:r>
              <a:rPr lang="en-GB">
                <a:solidFill>
                  <a:schemeClr val="tx1"/>
                </a:solidFill>
                <a:cs typeface="Segoe UI" panose="020B0502040204020203"/>
                <a:sym typeface="+mn-ea"/>
              </a:rPr>
              <a:t>                          Sudhanshu Ranjan (2004170)</a:t>
            </a:r>
            <a:r>
              <a:rPr lang="en-US">
                <a:solidFill>
                  <a:schemeClr val="tx1"/>
                </a:solidFill>
                <a:cs typeface="Segoe UI" panose="020B0502040204020203"/>
                <a:sym typeface="+mn-ea"/>
              </a:rPr>
              <a:t>​</a:t>
            </a:r>
            <a:endParaRPr lang="en-US">
              <a:solidFill>
                <a:schemeClr val="tx1"/>
              </a:solidFill>
              <a:cs typeface="Segoe UI" panose="020B0502040204020203"/>
            </a:endParaRPr>
          </a:p>
          <a:p>
            <a:r>
              <a:rPr lang="en-GB">
                <a:solidFill>
                  <a:schemeClr val="tx1"/>
                </a:solidFill>
                <a:cs typeface="Segoe UI" panose="020B0502040204020203"/>
                <a:sym typeface="+mn-ea"/>
              </a:rPr>
              <a:t>                           Raushan Kumar (2004157)</a:t>
            </a:r>
            <a:r>
              <a:rPr lang="en-US">
                <a:solidFill>
                  <a:schemeClr val="tx1"/>
                </a:solidFill>
                <a:cs typeface="Segoe UI" panose="020B0502040204020203"/>
                <a:sym typeface="+mn-ea"/>
              </a:rPr>
              <a:t>​</a:t>
            </a:r>
            <a:endParaRPr lang="en-US">
              <a:solidFill>
                <a:schemeClr val="tx1"/>
              </a:solidFill>
              <a:cs typeface="Segoe UI" panose="020B0502040204020203"/>
            </a:endParaRPr>
          </a:p>
          <a:p>
            <a:r>
              <a:rPr lang="en-GB">
                <a:solidFill>
                  <a:schemeClr val="tx1"/>
                </a:solidFill>
                <a:cs typeface="Segoe UI" panose="020B0502040204020203"/>
                <a:sym typeface="+mn-ea"/>
              </a:rPr>
              <a:t>                            Sikandar Kumar (2004323)</a:t>
            </a:r>
            <a:endParaRPr lang="en-GB">
              <a:solidFill>
                <a:schemeClr val="tx1"/>
              </a:solidFill>
              <a:cs typeface="Segoe UI" panose="020B0502040204020203"/>
              <a:sym typeface="+mn-ea"/>
            </a:endParaRPr>
          </a:p>
        </p:txBody>
      </p:sp>
      <p:sp>
        <p:nvSpPr>
          <p:cNvPr id="6" name="Text Box 5"/>
          <p:cNvSpPr txBox="1"/>
          <p:nvPr/>
        </p:nvSpPr>
        <p:spPr>
          <a:xfrm>
            <a:off x="303530" y="4704080"/>
            <a:ext cx="5553710" cy="953135"/>
          </a:xfrm>
          <a:prstGeom prst="rect">
            <a:avLst/>
          </a:prstGeom>
          <a:noFill/>
        </p:spPr>
        <p:txBody>
          <a:bodyPr wrap="square" rtlCol="0" anchor="t">
            <a:spAutoFit/>
          </a:bodyPr>
          <a:p>
            <a:r>
              <a:rPr lang="en-GB" sz="2800" dirty="0">
                <a:solidFill>
                  <a:schemeClr val="tx1"/>
                </a:solidFill>
                <a:sym typeface="+mn-ea"/>
              </a:rPr>
              <a:t>Under the supervision of Prof. Sreyashi Roy Ma'am</a:t>
            </a:r>
            <a:endParaRPr lang="en-GB" sz="2800" dirty="0">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1">
            <a:alphaModFix amt="60000"/>
          </a:blip>
          <a:srcRect r="6250" b="6250"/>
          <a:stretch>
            <a:fillRect/>
          </a:stretch>
        </p:blipFill>
        <p:spPr>
          <a:xfrm>
            <a:off x="20" y="10"/>
            <a:ext cx="12191980" cy="6857990"/>
          </a:xfrm>
          <a:prstGeom prst="rect">
            <a:avLst/>
          </a:prstGeom>
        </p:spPr>
      </p:pic>
      <p:sp>
        <p:nvSpPr>
          <p:cNvPr id="2" name="Title 1"/>
          <p:cNvSpPr>
            <a:spLocks noGrp="1"/>
          </p:cNvSpPr>
          <p:nvPr>
            <p:ph type="title"/>
          </p:nvPr>
        </p:nvSpPr>
        <p:spPr>
          <a:xfrm>
            <a:off x="960120" y="640080"/>
            <a:ext cx="10268712" cy="3227832"/>
          </a:xfrm>
        </p:spPr>
        <p:txBody>
          <a:bodyPr vert="horz" lIns="91440" tIns="45720" rIns="91440" bIns="45720" rtlCol="0" anchor="b">
            <a:normAutofit/>
          </a:bodyPr>
          <a:lstStyle/>
          <a:p>
            <a:pPr algn="ctr"/>
            <a:r>
              <a:rPr lang="en-US" sz="8800">
                <a:solidFill>
                  <a:schemeClr val="tx1"/>
                </a:solidFill>
              </a:rPr>
              <a:t>Condition for opening the airbag</a:t>
            </a:r>
            <a:endParaRPr lang="en-US" sz="880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p:cNvSpPr>
            <a:spLocks noGrp="1" noRot="1" noChangeAspect="1" noMove="1" noResize="1" noEditPoints="1" noAdjustHandles="1" noChangeArrowheads="1" noChangeShapeType="1" noTextEdit="1"/>
          </p:cNvSpPr>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33632" y="508033"/>
            <a:ext cx="5127543" cy="5697891"/>
          </a:xfrm>
          <a:prstGeom prst="rect">
            <a:avLst/>
          </a:prstGeom>
        </p:spPr>
        <p:txBody>
          <a:bodyPr rot="0" spcFirstLastPara="0" vertOverflow="overflow" horzOverflow="overflow" vert="horz" lIns="91440" tIns="45720" rIns="91440" bIns="45720" numCol="1" spcCol="0" rtlCol="0" fromWordArt="0" anchor="t" anchorCtr="0" forceAA="0" compatLnSpc="1">
            <a:normAutofit/>
          </a:bodyPr>
          <a:lstStyle/>
          <a:p>
            <a:pPr defTabSz="914400">
              <a:lnSpc>
                <a:spcPct val="91000"/>
              </a:lnSpc>
              <a:spcAft>
                <a:spcPts val="600"/>
              </a:spcAft>
            </a:pPr>
            <a:r>
              <a:rPr lang="en-US" sz="2800" b="1" spc="50" dirty="0">
                <a:solidFill>
                  <a:schemeClr val="bg1"/>
                </a:solidFill>
              </a:rPr>
              <a:t>AND GATE:-</a:t>
            </a:r>
            <a:endParaRPr lang="en-US" sz="2800" b="1" spc="50" dirty="0">
              <a:solidFill>
                <a:schemeClr val="bg1"/>
              </a:solidFill>
            </a:endParaRPr>
          </a:p>
          <a:p>
            <a:pPr defTabSz="914400">
              <a:lnSpc>
                <a:spcPct val="91000"/>
              </a:lnSpc>
              <a:spcAft>
                <a:spcPts val="600"/>
              </a:spcAft>
            </a:pPr>
            <a:endParaRPr lang="en-US" sz="1500" spc="50">
              <a:solidFill>
                <a:schemeClr val="bg1"/>
              </a:solidFill>
            </a:endParaRPr>
          </a:p>
          <a:p>
            <a:pPr marL="285750" indent="-285750" defTabSz="914400">
              <a:lnSpc>
                <a:spcPct val="91000"/>
              </a:lnSpc>
              <a:spcAft>
                <a:spcPts val="600"/>
              </a:spcAft>
              <a:buFont typeface="Wingdings" panose="05000000000000000000"/>
              <a:buChar char="Ø"/>
            </a:pPr>
            <a:r>
              <a:rPr lang="en-US" sz="2400" spc="50" dirty="0">
                <a:solidFill>
                  <a:schemeClr val="bg1"/>
                </a:solidFill>
              </a:rPr>
              <a:t>AND gate is used for opening airbag</a:t>
            </a:r>
            <a:endParaRPr lang="en-US" sz="2400" spc="50" dirty="0">
              <a:solidFill>
                <a:schemeClr val="bg1"/>
              </a:solidFill>
            </a:endParaRPr>
          </a:p>
          <a:p>
            <a:pPr marL="285750" indent="-285750" defTabSz="914400">
              <a:lnSpc>
                <a:spcPct val="91000"/>
              </a:lnSpc>
              <a:spcAft>
                <a:spcPts val="600"/>
              </a:spcAft>
              <a:buFont typeface="Wingdings" panose="05000000000000000000"/>
              <a:buChar char="Ø"/>
            </a:pPr>
            <a:endParaRPr lang="en-US" sz="2400" spc="50" dirty="0">
              <a:solidFill>
                <a:schemeClr val="bg1"/>
              </a:solidFill>
            </a:endParaRPr>
          </a:p>
          <a:p>
            <a:pPr marL="285750" indent="-285750" defTabSz="914400">
              <a:lnSpc>
                <a:spcPct val="91000"/>
              </a:lnSpc>
              <a:spcAft>
                <a:spcPts val="600"/>
              </a:spcAft>
              <a:buFont typeface="Wingdings" panose="05000000000000000000"/>
              <a:buChar char="Ø"/>
            </a:pPr>
            <a:r>
              <a:rPr lang="en-US" sz="2400" spc="50" dirty="0">
                <a:solidFill>
                  <a:schemeClr val="bg1"/>
                </a:solidFill>
              </a:rPr>
              <a:t>If the three sensors are activate at a time then it satisfies the AND gate conditions</a:t>
            </a:r>
            <a:endParaRPr lang="en-US" sz="2400" spc="50" dirty="0">
              <a:solidFill>
                <a:schemeClr val="bg1"/>
              </a:solidFill>
            </a:endParaRPr>
          </a:p>
          <a:p>
            <a:pPr marL="285750" indent="-285750" defTabSz="914400">
              <a:lnSpc>
                <a:spcPct val="91000"/>
              </a:lnSpc>
              <a:spcAft>
                <a:spcPts val="600"/>
              </a:spcAft>
              <a:buFont typeface="Wingdings" panose="05000000000000000000"/>
              <a:buChar char="Ø"/>
            </a:pPr>
            <a:endParaRPr lang="en-US" sz="2400" spc="50" dirty="0">
              <a:solidFill>
                <a:schemeClr val="bg1"/>
              </a:solidFill>
            </a:endParaRPr>
          </a:p>
          <a:p>
            <a:pPr marL="285750" indent="-285750" defTabSz="914400">
              <a:lnSpc>
                <a:spcPct val="91000"/>
              </a:lnSpc>
              <a:spcAft>
                <a:spcPts val="600"/>
              </a:spcAft>
              <a:buFont typeface="Wingdings" panose="05000000000000000000"/>
              <a:buChar char="Ø"/>
            </a:pPr>
            <a:r>
              <a:rPr lang="en-US" sz="2400" spc="50" dirty="0">
                <a:solidFill>
                  <a:schemeClr val="bg1"/>
                </a:solidFill>
              </a:rPr>
              <a:t>If the condition satisfies then the signal is send to ECU</a:t>
            </a:r>
            <a:endParaRPr lang="en-US" sz="2400" spc="50" dirty="0">
              <a:solidFill>
                <a:schemeClr val="bg1"/>
              </a:solidFill>
            </a:endParaRPr>
          </a:p>
          <a:p>
            <a:pPr marL="285750" indent="-285750" defTabSz="914400">
              <a:lnSpc>
                <a:spcPct val="91000"/>
              </a:lnSpc>
              <a:spcAft>
                <a:spcPts val="600"/>
              </a:spcAft>
              <a:buFont typeface="Wingdings" panose="05000000000000000000"/>
              <a:buChar char="Ø"/>
            </a:pPr>
            <a:endParaRPr lang="en-US" sz="2400" spc="50" dirty="0">
              <a:solidFill>
                <a:schemeClr val="bg1"/>
              </a:solidFill>
            </a:endParaRPr>
          </a:p>
          <a:p>
            <a:pPr marL="285750" indent="-285750" defTabSz="914400">
              <a:lnSpc>
                <a:spcPct val="91000"/>
              </a:lnSpc>
              <a:spcAft>
                <a:spcPts val="600"/>
              </a:spcAft>
              <a:buFont typeface="Wingdings" panose="05000000000000000000"/>
              <a:buChar char="Ø"/>
            </a:pPr>
            <a:r>
              <a:rPr lang="en-US" sz="2400" spc="50" dirty="0">
                <a:solidFill>
                  <a:schemeClr val="bg1"/>
                </a:solidFill>
              </a:rPr>
              <a:t>ECU send the signal to the airbag</a:t>
            </a:r>
            <a:endParaRPr lang="en-US" sz="2400" spc="50" dirty="0">
              <a:solidFill>
                <a:schemeClr val="bg1"/>
              </a:solidFill>
            </a:endParaRPr>
          </a:p>
        </p:txBody>
      </p:sp>
      <p:pic>
        <p:nvPicPr>
          <p:cNvPr id="3" name="Picture 3" descr="Text, application&#10;&#10;Description automatically generated"/>
          <p:cNvPicPr>
            <a:picLocks noChangeAspect="1"/>
          </p:cNvPicPr>
          <p:nvPr/>
        </p:nvPicPr>
        <p:blipFill>
          <a:blip r:embed="rId1"/>
          <a:stretch>
            <a:fillRect/>
          </a:stretch>
        </p:blipFill>
        <p:spPr>
          <a:xfrm>
            <a:off x="6771699" y="639232"/>
            <a:ext cx="4735264" cy="557953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Graphical user interface, text, application, email&#10;&#10;Description automatically generated"/>
          <p:cNvPicPr>
            <a:picLocks noChangeAspect="1"/>
          </p:cNvPicPr>
          <p:nvPr/>
        </p:nvPicPr>
        <p:blipFill rotWithShape="1">
          <a:blip r:embed="rId1"/>
          <a:srcRect r="8890" b="1"/>
          <a:stretch>
            <a:fillRect/>
          </a:stretch>
        </p:blipFill>
        <p:spPr>
          <a:xfrm>
            <a:off x="20" y="10"/>
            <a:ext cx="12191980" cy="68579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a:t>Speed controller in E-bike</a:t>
            </a:r>
            <a:endParaRPr lang="en-GB" sz="2800"/>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GB" dirty="0">
                <a:ea typeface="+mn-lt"/>
                <a:cs typeface="+mn-lt"/>
              </a:rPr>
              <a:t>E-bikes are the transport medium of our future. We are moving towards the electric vehicles era leaving behind the fuel based mechanisms. </a:t>
            </a:r>
            <a:endParaRPr lang="en-US">
              <a:ea typeface="+mn-lt"/>
              <a:cs typeface="+mn-lt"/>
            </a:endParaRPr>
          </a:p>
          <a:p>
            <a:r>
              <a:rPr lang="en-GB" dirty="0">
                <a:ea typeface="+mn-lt"/>
                <a:cs typeface="+mn-lt"/>
              </a:rPr>
              <a:t>Well in case of e-bikes there are 3 major components required:-</a:t>
            </a:r>
            <a:endParaRPr lang="en-GB" dirty="0">
              <a:ea typeface="+mn-lt"/>
              <a:cs typeface="+mn-lt"/>
            </a:endParaRPr>
          </a:p>
          <a:p>
            <a:pPr marL="285750" indent="-285750">
              <a:buFont typeface="Arial" panose="020B0604020202020204"/>
              <a:buChar char="•"/>
            </a:pPr>
            <a:r>
              <a:rPr lang="en-GB" dirty="0">
                <a:ea typeface="+mn-lt"/>
                <a:cs typeface="+mn-lt"/>
              </a:rPr>
              <a:t>E-bike Motor</a:t>
            </a:r>
            <a:endParaRPr lang="en-GB" dirty="0"/>
          </a:p>
          <a:p>
            <a:pPr marL="285750" indent="-285750">
              <a:buFont typeface="Arial" panose="020B0604020202020204"/>
              <a:buChar char="•"/>
            </a:pPr>
            <a:r>
              <a:rPr lang="en-GB" dirty="0">
                <a:ea typeface="+mn-lt"/>
                <a:cs typeface="+mn-lt"/>
              </a:rPr>
              <a:t>E-bike Battery</a:t>
            </a:r>
            <a:endParaRPr lang="en-GB" dirty="0"/>
          </a:p>
          <a:p>
            <a:pPr marL="285750" indent="-285750">
              <a:buFont typeface="Arial" panose="020B0604020202020204"/>
              <a:buChar char="•"/>
            </a:pPr>
            <a:r>
              <a:rPr lang="en-GB" dirty="0">
                <a:ea typeface="+mn-lt"/>
                <a:cs typeface="+mn-lt"/>
              </a:rPr>
              <a:t>E-bike Controller</a:t>
            </a:r>
            <a:endParaRPr lang="en-GB" dirty="0"/>
          </a:p>
          <a:p>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0120" y="317814"/>
            <a:ext cx="10268712" cy="1700784"/>
          </a:xfrm>
        </p:spPr>
        <p:txBody>
          <a:bodyPr>
            <a:normAutofit/>
          </a:bodyPr>
          <a:lstStyle/>
          <a:p>
            <a:r>
              <a:rPr lang="en-GB" sz="3600"/>
              <a:t>Working principle</a:t>
            </a:r>
            <a:endParaRPr lang="en-GB" sz="3600"/>
          </a:p>
        </p:txBody>
      </p:sp>
      <p:sp>
        <p:nvSpPr>
          <p:cNvPr id="3" name="Content Placeholder 2"/>
          <p:cNvSpPr>
            <a:spLocks noGrp="1"/>
          </p:cNvSpPr>
          <p:nvPr>
            <p:ph idx="1"/>
          </p:nvPr>
        </p:nvSpPr>
        <p:spPr>
          <a:xfrm>
            <a:off x="960120" y="2587752"/>
            <a:ext cx="5869303" cy="3593592"/>
          </a:xfrm>
        </p:spPr>
        <p:txBody>
          <a:bodyPr vert="horz" lIns="91440" tIns="45720" rIns="91440" bIns="45720" rtlCol="0" anchor="t">
            <a:normAutofit/>
          </a:bodyPr>
          <a:lstStyle/>
          <a:p>
            <a:r>
              <a:rPr lang="en-GB">
                <a:ea typeface="+mn-lt"/>
                <a:cs typeface="+mn-lt"/>
              </a:rPr>
              <a:t>The system makes use of an STM32 controller along with a throttle input, speed sensor for tyre speed, switch, motor driver, e-bike motor, battery and OLED display to develop the system. </a:t>
            </a:r>
            <a:endParaRPr lang="en-US"/>
          </a:p>
        </p:txBody>
      </p:sp>
      <p:pic>
        <p:nvPicPr>
          <p:cNvPr id="4" name="Picture 4"/>
          <p:cNvPicPr>
            <a:picLocks noChangeAspect="1"/>
          </p:cNvPicPr>
          <p:nvPr/>
        </p:nvPicPr>
        <p:blipFill rotWithShape="1">
          <a:blip r:embed="rId1"/>
          <a:srcRect l="18357" r="24895" b="-1"/>
          <a:stretch>
            <a:fillRect/>
          </a:stretch>
        </p:blipFill>
        <p:spPr>
          <a:xfrm>
            <a:off x="7537704" y="2264989"/>
            <a:ext cx="4654296" cy="459301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GB" sz="3200"/>
              <a:t> EXPECTED </a:t>
            </a:r>
            <a:r>
              <a:rPr lang="en-GB" sz="3200"/>
              <a:t>Components </a:t>
            </a:r>
            <a:endParaRPr lang="en-GB" sz="3200"/>
          </a:p>
        </p:txBody>
      </p:sp>
      <p:sp>
        <p:nvSpPr>
          <p:cNvPr id="3" name="Content Placeholder 2"/>
          <p:cNvSpPr>
            <a:spLocks noGrp="1"/>
          </p:cNvSpPr>
          <p:nvPr>
            <p:ph sz="half" idx="1"/>
          </p:nvPr>
        </p:nvSpPr>
        <p:spPr/>
        <p:txBody>
          <a:bodyPr vert="horz" lIns="91440" tIns="45720" rIns="91440" bIns="45720" rtlCol="0" anchor="t">
            <a:normAutofit fontScale="77500" lnSpcReduction="20000"/>
          </a:bodyPr>
          <a:lstStyle/>
          <a:p>
            <a:pPr marL="285750" indent="-285750">
              <a:buFont typeface="Arial" panose="020B0604020202020204"/>
              <a:buChar char="•"/>
            </a:pPr>
            <a:r>
              <a:rPr lang="en-GB">
                <a:ea typeface="+mn-lt"/>
                <a:cs typeface="+mn-lt"/>
              </a:rPr>
              <a:t>Stm32 Controller</a:t>
            </a:r>
            <a:endParaRPr lang="en-US"/>
          </a:p>
          <a:p>
            <a:pPr marL="285750" indent="-285750">
              <a:buFont typeface="Arial" panose="020B0604020202020204"/>
              <a:buChar char="•"/>
            </a:pPr>
            <a:r>
              <a:rPr lang="en-GB">
                <a:ea typeface="+mn-lt"/>
                <a:cs typeface="+mn-lt"/>
              </a:rPr>
              <a:t>Battery</a:t>
            </a:r>
            <a:endParaRPr lang="en-GB"/>
          </a:p>
          <a:p>
            <a:pPr marL="285750" indent="-285750">
              <a:buFont typeface="Arial" panose="020B0604020202020204"/>
              <a:buChar char="•"/>
            </a:pPr>
            <a:r>
              <a:rPr lang="en-GB">
                <a:ea typeface="+mn-lt"/>
                <a:cs typeface="+mn-lt"/>
              </a:rPr>
              <a:t>Throttle</a:t>
            </a:r>
            <a:endParaRPr lang="en-GB"/>
          </a:p>
          <a:p>
            <a:pPr marL="285750" indent="-285750">
              <a:buFont typeface="Arial" panose="020B0604020202020204"/>
              <a:buChar char="•"/>
            </a:pPr>
            <a:r>
              <a:rPr lang="en-GB">
                <a:ea typeface="+mn-lt"/>
                <a:cs typeface="+mn-lt"/>
              </a:rPr>
              <a:t>Speed Sensor</a:t>
            </a:r>
            <a:endParaRPr lang="en-GB"/>
          </a:p>
          <a:p>
            <a:pPr marL="285750" indent="-285750">
              <a:buFont typeface="Arial" panose="020B0604020202020204"/>
              <a:buChar char="•"/>
            </a:pPr>
            <a:r>
              <a:rPr lang="en-GB">
                <a:ea typeface="+mn-lt"/>
                <a:cs typeface="+mn-lt"/>
              </a:rPr>
              <a:t>OLED Display</a:t>
            </a:r>
            <a:endParaRPr lang="en-GB"/>
          </a:p>
          <a:p>
            <a:pPr marL="285750" indent="-285750">
              <a:buFont typeface="Arial" panose="020B0604020202020204"/>
              <a:buChar char="•"/>
            </a:pPr>
            <a:r>
              <a:rPr lang="en-GB">
                <a:ea typeface="+mn-lt"/>
                <a:cs typeface="+mn-lt"/>
              </a:rPr>
              <a:t>E-bike Motor</a:t>
            </a:r>
            <a:endParaRPr lang="en-GB"/>
          </a:p>
          <a:p>
            <a:pPr marL="285750" indent="-285750">
              <a:buFont typeface="Arial" panose="020B0604020202020204"/>
              <a:buChar char="•"/>
            </a:pPr>
            <a:r>
              <a:rPr lang="en-GB">
                <a:ea typeface="+mn-lt"/>
                <a:cs typeface="+mn-lt"/>
              </a:rPr>
              <a:t>Motor Driver</a:t>
            </a:r>
            <a:endParaRPr lang="en-GB"/>
          </a:p>
          <a:p>
            <a:endParaRPr lang="en-GB"/>
          </a:p>
        </p:txBody>
      </p:sp>
      <p:sp>
        <p:nvSpPr>
          <p:cNvPr id="4" name="Content Placeholder 3"/>
          <p:cNvSpPr>
            <a:spLocks noGrp="1"/>
          </p:cNvSpPr>
          <p:nvPr>
            <p:ph sz="half" idx="2"/>
          </p:nvPr>
        </p:nvSpPr>
        <p:spPr/>
        <p:txBody>
          <a:bodyPr vert="horz" lIns="91440" tIns="45720" rIns="91440" bIns="45720" rtlCol="0" anchor="t">
            <a:normAutofit fontScale="87500" lnSpcReduction="10000"/>
          </a:bodyPr>
          <a:lstStyle/>
          <a:p>
            <a:pPr marL="285750" indent="-285750">
              <a:buFont typeface="Arial" panose="020B0604020202020204"/>
              <a:buChar char="•"/>
            </a:pPr>
            <a:r>
              <a:rPr lang="en-GB">
                <a:ea typeface="+mn-lt"/>
                <a:cs typeface="+mn-lt"/>
              </a:rPr>
              <a:t>Buzzer</a:t>
            </a:r>
            <a:endParaRPr lang="en-US"/>
          </a:p>
          <a:p>
            <a:pPr marL="285750" indent="-285750">
              <a:buFont typeface="Arial" panose="020B0604020202020204"/>
              <a:buChar char="•"/>
            </a:pPr>
            <a:r>
              <a:rPr lang="en-GB">
                <a:ea typeface="+mn-lt"/>
                <a:cs typeface="+mn-lt"/>
              </a:rPr>
              <a:t>LED’s</a:t>
            </a:r>
            <a:endParaRPr lang="en-GB"/>
          </a:p>
          <a:p>
            <a:pPr marL="285750" indent="-285750">
              <a:buFont typeface="Arial" panose="020B0604020202020204"/>
              <a:buChar char="•"/>
            </a:pPr>
            <a:r>
              <a:rPr lang="en-GB">
                <a:ea typeface="+mn-lt"/>
                <a:cs typeface="+mn-lt"/>
              </a:rPr>
              <a:t>PCB Board</a:t>
            </a:r>
            <a:endParaRPr lang="en-GB"/>
          </a:p>
          <a:p>
            <a:pPr marL="285750" indent="-285750">
              <a:buFont typeface="Arial" panose="020B0604020202020204"/>
              <a:buChar char="•"/>
            </a:pPr>
            <a:r>
              <a:rPr lang="en-GB">
                <a:ea typeface="+mn-lt"/>
                <a:cs typeface="+mn-lt"/>
              </a:rPr>
              <a:t>Resistors</a:t>
            </a:r>
            <a:endParaRPr lang="en-GB"/>
          </a:p>
          <a:p>
            <a:pPr marL="285750" indent="-285750">
              <a:buFont typeface="Arial" panose="020B0604020202020204"/>
              <a:buChar char="•"/>
            </a:pPr>
            <a:r>
              <a:rPr lang="en-GB">
                <a:ea typeface="+mn-lt"/>
                <a:cs typeface="+mn-lt"/>
              </a:rPr>
              <a:t>Capacitors</a:t>
            </a:r>
            <a:endParaRPr lang="en-GB"/>
          </a:p>
          <a:p>
            <a:pPr marL="285750" indent="-285750">
              <a:buFont typeface="Arial" panose="020B0604020202020204"/>
              <a:buChar char="•"/>
            </a:pPr>
            <a:r>
              <a:rPr lang="en-GB">
                <a:ea typeface="+mn-lt"/>
                <a:cs typeface="+mn-lt"/>
              </a:rPr>
              <a:t>Transistors</a:t>
            </a:r>
            <a:endParaRPr lang="en-GB"/>
          </a:p>
          <a:p>
            <a:pPr marL="285750" indent="-285750">
              <a:buFont typeface="Arial" panose="020B0604020202020204"/>
              <a:buChar char="•"/>
            </a:pPr>
            <a:r>
              <a:rPr lang="en-GB">
                <a:ea typeface="+mn-lt"/>
                <a:cs typeface="+mn-lt"/>
              </a:rPr>
              <a:t>Cables and Connectors</a:t>
            </a:r>
            <a:endParaRPr lang="en-GB"/>
          </a:p>
          <a:p>
            <a:pPr>
              <a:buFont typeface="Arial" panose="020B0604020202020204"/>
            </a:pPr>
            <a:endParaRPr lang="en-GB"/>
          </a:p>
          <a:p>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p:cNvPicPr>
            <a:picLocks noGrp="1" noChangeAspect="1"/>
          </p:cNvPicPr>
          <p:nvPr>
            <p:ph idx="1"/>
          </p:nvPr>
        </p:nvPicPr>
        <p:blipFill>
          <a:blip r:embed="rId1"/>
          <a:stretch>
            <a:fillRect/>
          </a:stretch>
        </p:blipFill>
        <p:spPr>
          <a:xfrm>
            <a:off x="2667651" y="643467"/>
            <a:ext cx="6856698" cy="5571066"/>
          </a:xfrm>
          <a:prstGeom prst="rect">
            <a:avLst/>
          </a:prstGeom>
        </p:spPr>
      </p:pic>
      <p:sp>
        <p:nvSpPr>
          <p:cNvPr id="2" name="Rectangles 1"/>
          <p:cNvSpPr/>
          <p:nvPr/>
        </p:nvSpPr>
        <p:spPr>
          <a:xfrm>
            <a:off x="4495165" y="2522220"/>
            <a:ext cx="2049145" cy="219329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en-US"/>
          </a:p>
        </p:txBody>
      </p:sp>
      <p:sp>
        <p:nvSpPr>
          <p:cNvPr id="3" name="Text Box 2"/>
          <p:cNvSpPr txBox="1"/>
          <p:nvPr/>
        </p:nvSpPr>
        <p:spPr>
          <a:xfrm>
            <a:off x="4686300" y="3411220"/>
            <a:ext cx="1667510" cy="275590"/>
          </a:xfrm>
          <a:prstGeom prst="rect">
            <a:avLst/>
          </a:prstGeom>
          <a:noFill/>
        </p:spPr>
        <p:txBody>
          <a:bodyPr wrap="square" rtlCol="0">
            <a:spAutoFit/>
          </a:bodyPr>
          <a:p>
            <a:r>
              <a:rPr lang="en-US" sz="1200"/>
              <a:t>MICROCONTROLLER</a:t>
            </a:r>
            <a:endParaRPr lang="en-US"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p:cNvSpPr>
            <a:spLocks noGrp="1" noRot="1" noChangeAspect="1" noMove="1" noResize="1" noEditPoints="1" noAdjustHandles="1" noChangeArrowheads="1" noChangeShapeType="1" noTextEdit="1"/>
          </p:cNvSpPr>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a:spLocks noGrp="1" noRot="1" noChangeAspect="1" noMove="1" noResize="1" noEditPoints="1" noAdjustHandles="1" noChangeArrowheads="1" noChangeShapeType="1" noTextEdit="1"/>
          </p:cNvSpPr>
          <p:nvPr/>
        </p:nvSpPr>
        <p:spPr>
          <a:xfrm>
            <a:off x="78740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0120" y="317814"/>
            <a:ext cx="10268712" cy="1700784"/>
          </a:xfrm>
        </p:spPr>
        <p:txBody>
          <a:bodyPr>
            <a:normAutofit/>
          </a:bodyPr>
          <a:lstStyle/>
          <a:p>
            <a:r>
              <a:rPr lang="en-GB" sz="4000"/>
              <a:t>Identification and tracking system</a:t>
            </a:r>
            <a:endParaRPr lang="en-GB" sz="4000"/>
          </a:p>
        </p:txBody>
      </p:sp>
      <p:sp>
        <p:nvSpPr>
          <p:cNvPr id="3" name="Content Placeholder 2"/>
          <p:cNvSpPr>
            <a:spLocks noGrp="1"/>
          </p:cNvSpPr>
          <p:nvPr>
            <p:ph idx="1"/>
          </p:nvPr>
        </p:nvSpPr>
        <p:spPr>
          <a:xfrm>
            <a:off x="960120" y="2587752"/>
            <a:ext cx="5869303" cy="3593592"/>
          </a:xfrm>
        </p:spPr>
        <p:txBody>
          <a:bodyPr vert="horz" lIns="91440" tIns="45720" rIns="91440" bIns="45720" rtlCol="0">
            <a:normAutofit/>
          </a:bodyPr>
          <a:lstStyle/>
          <a:p>
            <a:pPr marL="457200" indent="-457200">
              <a:lnSpc>
                <a:spcPct val="91000"/>
              </a:lnSpc>
              <a:buFont typeface="Wingdings" panose="05000000000000000000" pitchFamily="34" charset="0"/>
              <a:buChar char="§"/>
            </a:pPr>
            <a:r>
              <a:rPr lang="en-GB" sz="2200">
                <a:ea typeface="+mn-lt"/>
                <a:cs typeface="+mn-lt"/>
              </a:rPr>
              <a:t>When an individual riding his/her bike, meets with an accident, there is a chance that the individual may suffer from a serious injury or expire instantaneously and there is no one around to help him. </a:t>
            </a:r>
            <a:endParaRPr lang="en-US" sz="2200"/>
          </a:p>
          <a:p>
            <a:pPr marL="457200" indent="-457200">
              <a:lnSpc>
                <a:spcPct val="91000"/>
              </a:lnSpc>
              <a:buFont typeface="Wingdings" panose="05000000000000000000" pitchFamily="34" charset="0"/>
              <a:buChar char="§"/>
            </a:pPr>
            <a:r>
              <a:rPr lang="en-GB" sz="2200">
                <a:ea typeface="+mn-lt"/>
                <a:cs typeface="+mn-lt"/>
              </a:rPr>
              <a:t>The system acts as an accident identification system that gathers and sends this vehicle information that met with an accident, and conveys it to the nearest control room.</a:t>
            </a:r>
            <a:endParaRPr lang="en-GB" sz="2200"/>
          </a:p>
        </p:txBody>
      </p:sp>
      <p:pic>
        <p:nvPicPr>
          <p:cNvPr id="4" name="Picture 4"/>
          <p:cNvPicPr>
            <a:picLocks noChangeAspect="1"/>
          </p:cNvPicPr>
          <p:nvPr/>
        </p:nvPicPr>
        <p:blipFill rotWithShape="1">
          <a:blip r:embed="rId1"/>
          <a:srcRect l="23396" r="19856" b="-1"/>
          <a:stretch>
            <a:fillRect/>
          </a:stretch>
        </p:blipFill>
        <p:spPr>
          <a:xfrm>
            <a:off x="7537704" y="2264989"/>
            <a:ext cx="4654296" cy="459301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a:spLocks noGrp="1" noRot="1" noChangeAspect="1" noMove="1" noResize="1" noEditPoints="1" noAdjustHandles="1" noChangeArrowheads="1" noChangeShapeType="1" noTextEdit="1"/>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0120" y="317814"/>
            <a:ext cx="10268712" cy="1700784"/>
          </a:xfrm>
        </p:spPr>
        <p:txBody>
          <a:bodyPr>
            <a:normAutofit/>
          </a:bodyPr>
          <a:lstStyle/>
          <a:p>
            <a:r>
              <a:rPr lang="en-GB"/>
              <a:t>WORKING PRINCIPLE</a:t>
            </a:r>
            <a:endParaRPr lang="en-GB"/>
          </a:p>
        </p:txBody>
      </p:sp>
      <p:sp>
        <p:nvSpPr>
          <p:cNvPr id="3" name="Content Placeholder 2"/>
          <p:cNvSpPr>
            <a:spLocks noGrp="1"/>
          </p:cNvSpPr>
          <p:nvPr>
            <p:ph idx="1"/>
          </p:nvPr>
        </p:nvSpPr>
        <p:spPr>
          <a:xfrm>
            <a:off x="702024" y="2587752"/>
            <a:ext cx="6127399" cy="3593592"/>
          </a:xfrm>
        </p:spPr>
        <p:txBody>
          <a:bodyPr vert="horz" lIns="91440" tIns="45720" rIns="91440" bIns="45720" rtlCol="0" anchor="t">
            <a:normAutofit/>
          </a:bodyPr>
          <a:lstStyle/>
          <a:p>
            <a:pPr marL="342900" indent="-342900">
              <a:buChar char="•"/>
            </a:pPr>
            <a:r>
              <a:rPr lang="en-GB" sz="2400" dirty="0">
                <a:ea typeface="+mn-lt"/>
                <a:cs typeface="+mn-lt"/>
              </a:rPr>
              <a:t>Vehicle is fixed with an RF transmitter circuit that has a vibration sensor along with microcontroller, RF encoder and also fitted with an RF transmitter</a:t>
            </a:r>
            <a:endParaRPr lang="en-US" dirty="0"/>
          </a:p>
          <a:p>
            <a:pPr marL="342900" indent="-342900">
              <a:buChar char="•"/>
            </a:pPr>
            <a:r>
              <a:rPr lang="en-GB" sz="2400" dirty="0">
                <a:ea typeface="+mn-lt"/>
                <a:cs typeface="+mn-lt"/>
              </a:rPr>
              <a:t>Each and every control room must have an RF receiver fitted to receive the transmission. Whenever a user vehicle meets with any accident, the vibration sensor detects and gives its output</a:t>
            </a:r>
            <a:endParaRPr lang="en-GB"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p:cNvSpPr>
            <a:spLocks noGrp="1" noRot="1" noChangeAspect="1" noMove="1" noResize="1" noEditPoints="1" noAdjustHandles="1" noChangeArrowheads="1" noChangeShapeType="1" noTextEdit="1"/>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a:spLocks noGrp="1" noRot="1" noChangeAspect="1" noMove="1" noResize="1" noEditPoints="1" noAdjustHandles="1" noChangeArrowheads="1" noChangeShapeType="1" noTextEdit="1"/>
          </p:cNvSpPr>
          <p:nvPr/>
        </p:nvSpPr>
        <p:spPr>
          <a:xfrm>
            <a:off x="0" y="4212708"/>
            <a:ext cx="12192000" cy="2645291"/>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1644" y="4572003"/>
            <a:ext cx="10268712" cy="1169121"/>
          </a:xfrm>
        </p:spPr>
        <p:txBody>
          <a:bodyPr vert="horz" lIns="91440" tIns="45720" rIns="91440" bIns="45720" rtlCol="0" anchor="ctr">
            <a:normAutofit/>
          </a:bodyPr>
          <a:lstStyle/>
          <a:p>
            <a:pPr algn="ctr"/>
            <a:r>
              <a:rPr lang="en-US" sz="7200"/>
              <a:t>Block diagram</a:t>
            </a:r>
            <a:endParaRPr lang="en-US" sz="7200"/>
          </a:p>
        </p:txBody>
      </p:sp>
      <p:pic>
        <p:nvPicPr>
          <p:cNvPr id="4" name="Picture 4" descr="Diagram&#10;&#10;Description automatically generated"/>
          <p:cNvPicPr>
            <a:picLocks noGrp="1" noChangeAspect="1"/>
          </p:cNvPicPr>
          <p:nvPr>
            <p:ph idx="1"/>
          </p:nvPr>
        </p:nvPicPr>
        <p:blipFill rotWithShape="1">
          <a:blip r:embed="rId1"/>
          <a:srcRect b="23729"/>
          <a:stretch>
            <a:fillRect/>
          </a:stretch>
        </p:blipFill>
        <p:spPr>
          <a:xfrm>
            <a:off x="1905589" y="183338"/>
            <a:ext cx="8012112" cy="3746341"/>
          </a:xfrm>
          <a:prstGeom prst="rect">
            <a:avLst/>
          </a:prstGeom>
        </p:spPr>
      </p:pic>
      <p:sp>
        <p:nvSpPr>
          <p:cNvPr id="3" name="Rectangles 2"/>
          <p:cNvSpPr/>
          <p:nvPr/>
        </p:nvSpPr>
        <p:spPr>
          <a:xfrm>
            <a:off x="5252085" y="1779905"/>
            <a:ext cx="1686560" cy="233489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en-US"/>
          </a:p>
        </p:txBody>
      </p:sp>
      <p:sp>
        <p:nvSpPr>
          <p:cNvPr id="5" name="Text Box 4"/>
          <p:cNvSpPr txBox="1"/>
          <p:nvPr/>
        </p:nvSpPr>
        <p:spPr>
          <a:xfrm>
            <a:off x="5619750" y="2169160"/>
            <a:ext cx="1037590" cy="398780"/>
          </a:xfrm>
          <a:prstGeom prst="rect">
            <a:avLst/>
          </a:prstGeom>
          <a:noFill/>
        </p:spPr>
        <p:txBody>
          <a:bodyPr wrap="square" rtlCol="0">
            <a:spAutoFit/>
          </a:bodyPr>
          <a:p>
            <a:r>
              <a:rPr lang="en-US" sz="1000"/>
              <a:t>MICROCONTROLLER</a:t>
            </a:r>
            <a:endParaRPr lang="en-US"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p:cNvSpPr>
            <a:spLocks noGrp="1" noRot="1" noChangeAspect="1" noMove="1" noResize="1" noEditPoints="1" noAdjustHandles="1" noChangeArrowheads="1" noChangeShapeType="1" noTextEdit="1"/>
          </p:cNvSpPr>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0120" y="317814"/>
            <a:ext cx="10268712" cy="1700784"/>
          </a:xfrm>
        </p:spPr>
        <p:txBody>
          <a:bodyPr>
            <a:normAutofit/>
          </a:bodyPr>
          <a:lstStyle/>
          <a:p>
            <a:r>
              <a:rPr lang="en-GB"/>
              <a:t>INTRODUCTION</a:t>
            </a:r>
            <a:endParaRPr lang="en-GB"/>
          </a:p>
        </p:txBody>
      </p:sp>
      <p:sp>
        <p:nvSpPr>
          <p:cNvPr id="14" name="Rectangle 9"/>
          <p:cNvSpPr>
            <a:spLocks noGrp="1" noRot="1" noChangeAspect="1" noMove="1" noResize="1" noEditPoints="1" noAdjustHandles="1" noChangeArrowheads="1" noChangeShapeType="1" noTextEdit="1"/>
          </p:cNvSpPr>
          <p:nvPr/>
        </p:nvSpPr>
        <p:spPr>
          <a:xfrm>
            <a:off x="1524"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p:cNvSpPr>
            <a:spLocks noGrp="1"/>
          </p:cNvSpPr>
          <p:nvPr>
            <p:ph idx="1"/>
          </p:nvPr>
        </p:nvSpPr>
        <p:spPr>
          <a:xfrm>
            <a:off x="960120" y="2587752"/>
            <a:ext cx="10268712" cy="3258102"/>
          </a:xfrm>
        </p:spPr>
        <p:txBody>
          <a:bodyPr vert="horz" lIns="91440" tIns="45720" rIns="91440" bIns="45720" rtlCol="0" anchor="t">
            <a:normAutofit/>
          </a:bodyPr>
          <a:lstStyle/>
          <a:p>
            <a:pPr marL="342900" indent="-342900">
              <a:buFont typeface="Wingdings" panose="05000000000000000000" pitchFamily="34" charset="0"/>
              <a:buChar char="§"/>
            </a:pPr>
            <a:r>
              <a:rPr lang="en-GB" sz="2400" dirty="0"/>
              <a:t>In India a lot of road accident are occur. Bike accident play a major role in the accidents. </a:t>
            </a:r>
            <a:endParaRPr lang="en-US" sz="2400"/>
          </a:p>
          <a:p>
            <a:pPr marL="342900" indent="-342900">
              <a:buFont typeface="Wingdings" panose="05000000000000000000" pitchFamily="34" charset="0"/>
              <a:buChar char="§"/>
            </a:pPr>
            <a:r>
              <a:rPr lang="en-GB" sz="2400" dirty="0"/>
              <a:t>The bike riders are more affected in the accidents . So we planned to set airbag on the bike that also includes speed controller and if somehow accident occur than identification and alerting system help nearby hospital and police station to reached out and save the life.</a:t>
            </a:r>
            <a:endParaRPr lang="en-GB" sz="2400" dirty="0"/>
          </a:p>
          <a:p>
            <a:pPr marL="342900" indent="-342900">
              <a:buFont typeface="Wingdings" panose="05000000000000000000" pitchFamily="34" charset="0"/>
              <a:buChar char="§"/>
            </a:pPr>
            <a:r>
              <a:rPr lang="en-GB" sz="2400" dirty="0"/>
              <a:t>It really reduce the injuries that occurred due to bike accident.</a:t>
            </a:r>
            <a:endParaRPr lang="en-GB" sz="2400" dirty="0"/>
          </a:p>
          <a:p>
            <a:endParaRPr lang="en-GB" sz="2400"/>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a typeface="+mj-lt"/>
                <a:cs typeface="+mj-lt"/>
              </a:rPr>
              <a:t>Hardware specifications</a:t>
            </a:r>
            <a:endParaRPr lang="en-US" dirty="0"/>
          </a:p>
        </p:txBody>
      </p:sp>
      <p:sp>
        <p:nvSpPr>
          <p:cNvPr id="3" name="Content Placeholder 2"/>
          <p:cNvSpPr>
            <a:spLocks noGrp="1"/>
          </p:cNvSpPr>
          <p:nvPr>
            <p:ph sz="half" idx="1"/>
          </p:nvPr>
        </p:nvSpPr>
        <p:spPr/>
        <p:txBody>
          <a:bodyPr vert="horz" lIns="91440" tIns="45720" rIns="91440" bIns="45720" rtlCol="0" anchor="t">
            <a:normAutofit fontScale="77500" lnSpcReduction="20000"/>
          </a:bodyPr>
          <a:lstStyle/>
          <a:p>
            <a:pPr marL="285750" indent="-285750">
              <a:buFont typeface="Arial" panose="020B0604020202020204"/>
              <a:buChar char="•"/>
            </a:pPr>
            <a:r>
              <a:rPr lang="en-GB" dirty="0" err="1">
                <a:ea typeface="+mn-lt"/>
                <a:cs typeface="+mn-lt"/>
              </a:rPr>
              <a:t>Atmega</a:t>
            </a:r>
            <a:r>
              <a:rPr lang="en-GB" dirty="0">
                <a:ea typeface="+mn-lt"/>
                <a:cs typeface="+mn-lt"/>
              </a:rPr>
              <a:t> Microcontroller</a:t>
            </a:r>
            <a:endParaRPr lang="en-US" dirty="0"/>
          </a:p>
          <a:p>
            <a:pPr marL="285750" indent="-285750">
              <a:buFont typeface="Arial" panose="020B0604020202020204"/>
              <a:buChar char="•"/>
            </a:pPr>
            <a:r>
              <a:rPr lang="en-GB" dirty="0">
                <a:ea typeface="+mn-lt"/>
                <a:cs typeface="+mn-lt"/>
              </a:rPr>
              <a:t>SIM 800 GSM Module</a:t>
            </a:r>
            <a:endParaRPr lang="en-GB" dirty="0"/>
          </a:p>
          <a:p>
            <a:pPr marL="285750" indent="-285750">
              <a:buFont typeface="Arial" panose="020B0604020202020204"/>
              <a:buChar char="•"/>
            </a:pPr>
            <a:r>
              <a:rPr lang="en-GB" dirty="0">
                <a:ea typeface="+mn-lt"/>
                <a:cs typeface="+mn-lt"/>
              </a:rPr>
              <a:t>Neo6mv2 GPS Module</a:t>
            </a:r>
            <a:endParaRPr lang="en-GB" dirty="0"/>
          </a:p>
          <a:p>
            <a:pPr marL="285750" indent="-285750">
              <a:buFont typeface="Arial" panose="020B0604020202020204"/>
              <a:buChar char="•"/>
            </a:pPr>
            <a:r>
              <a:rPr lang="en-GB" dirty="0">
                <a:ea typeface="+mn-lt"/>
                <a:cs typeface="+mn-lt"/>
              </a:rPr>
              <a:t>Crystal Oscillator</a:t>
            </a:r>
            <a:endParaRPr lang="en-GB" dirty="0"/>
          </a:p>
          <a:p>
            <a:pPr marL="285750" indent="-285750">
              <a:buFont typeface="Arial" panose="020B0604020202020204"/>
              <a:buChar char="•"/>
            </a:pPr>
            <a:r>
              <a:rPr lang="en-GB" dirty="0">
                <a:ea typeface="+mn-lt"/>
                <a:cs typeface="+mn-lt"/>
              </a:rPr>
              <a:t>Resistors</a:t>
            </a:r>
            <a:endParaRPr lang="en-GB" dirty="0"/>
          </a:p>
          <a:p>
            <a:pPr marL="285750" indent="-285750">
              <a:buFont typeface="Arial" panose="020B0604020202020204"/>
              <a:buChar char="•"/>
            </a:pPr>
            <a:r>
              <a:rPr lang="en-GB" dirty="0">
                <a:ea typeface="+mn-lt"/>
                <a:cs typeface="+mn-lt"/>
              </a:rPr>
              <a:t>Capacitors</a:t>
            </a:r>
            <a:endParaRPr lang="en-GB" dirty="0"/>
          </a:p>
          <a:p>
            <a:pPr marL="285750" indent="-285750">
              <a:buFont typeface="Arial" panose="020B0604020202020204"/>
              <a:buChar char="•"/>
            </a:pPr>
            <a:r>
              <a:rPr lang="en-GB" dirty="0">
                <a:ea typeface="+mn-lt"/>
                <a:cs typeface="+mn-lt"/>
              </a:rPr>
              <a:t>Transistors</a:t>
            </a:r>
            <a:endParaRPr lang="en-GB" dirty="0"/>
          </a:p>
          <a:p>
            <a:pPr marL="285750" indent="-285750">
              <a:buFont typeface="Arial" panose="020B0604020202020204"/>
              <a:buChar char="•"/>
            </a:pPr>
            <a:r>
              <a:rPr lang="en-GB" dirty="0">
                <a:ea typeface="+mn-lt"/>
                <a:cs typeface="+mn-lt"/>
              </a:rPr>
              <a:t>Cables and Connectors</a:t>
            </a:r>
            <a:endParaRPr lang="en-GB" dirty="0"/>
          </a:p>
          <a:p>
            <a:endParaRPr lang="en-GB" dirty="0"/>
          </a:p>
        </p:txBody>
      </p:sp>
      <p:sp>
        <p:nvSpPr>
          <p:cNvPr id="4" name="Content Placeholder 3"/>
          <p:cNvSpPr>
            <a:spLocks noGrp="1"/>
          </p:cNvSpPr>
          <p:nvPr>
            <p:ph sz="half" idx="2"/>
          </p:nvPr>
        </p:nvSpPr>
        <p:spPr/>
        <p:txBody>
          <a:bodyPr vert="horz" lIns="91440" tIns="45720" rIns="91440" bIns="45720" rtlCol="0" anchor="t">
            <a:normAutofit fontScale="77500" lnSpcReduction="20000"/>
          </a:bodyPr>
          <a:lstStyle/>
          <a:p>
            <a:pPr marL="285750" indent="-285750">
              <a:buFont typeface="Arial" panose="020B0604020202020204"/>
              <a:buChar char="•"/>
            </a:pPr>
            <a:r>
              <a:rPr lang="en-GB" dirty="0">
                <a:ea typeface="+mn-lt"/>
                <a:cs typeface="+mn-lt"/>
              </a:rPr>
              <a:t>Diodes</a:t>
            </a:r>
            <a:endParaRPr lang="en-US" dirty="0"/>
          </a:p>
          <a:p>
            <a:pPr marL="285750" indent="-285750">
              <a:buFont typeface="Arial" panose="020B0604020202020204"/>
              <a:buChar char="•"/>
            </a:pPr>
            <a:r>
              <a:rPr lang="en-GB" dirty="0">
                <a:ea typeface="+mn-lt"/>
                <a:cs typeface="+mn-lt"/>
              </a:rPr>
              <a:t>PCB and Breadboards</a:t>
            </a:r>
            <a:endParaRPr lang="en-GB" dirty="0"/>
          </a:p>
          <a:p>
            <a:pPr marL="285750" indent="-285750">
              <a:buFont typeface="Arial" panose="020B0604020202020204"/>
              <a:buChar char="•"/>
            </a:pPr>
            <a:r>
              <a:rPr lang="en-GB" dirty="0">
                <a:ea typeface="+mn-lt"/>
                <a:cs typeface="+mn-lt"/>
              </a:rPr>
              <a:t>LED</a:t>
            </a:r>
            <a:endParaRPr lang="en-GB" dirty="0"/>
          </a:p>
          <a:p>
            <a:pPr marL="285750" indent="-285750">
              <a:buFont typeface="Arial" panose="020B0604020202020204"/>
              <a:buChar char="•"/>
            </a:pPr>
            <a:r>
              <a:rPr lang="en-GB" dirty="0">
                <a:ea typeface="+mn-lt"/>
                <a:cs typeface="+mn-lt"/>
              </a:rPr>
              <a:t>Transformer/Adapter</a:t>
            </a:r>
            <a:endParaRPr lang="en-GB" dirty="0"/>
          </a:p>
          <a:p>
            <a:pPr marL="285750" indent="-285750">
              <a:buFont typeface="Arial" panose="020B0604020202020204"/>
              <a:buChar char="•"/>
            </a:pPr>
            <a:r>
              <a:rPr lang="en-GB" dirty="0">
                <a:ea typeface="+mn-lt"/>
                <a:cs typeface="+mn-lt"/>
              </a:rPr>
              <a:t>Push Buttons</a:t>
            </a:r>
            <a:endParaRPr lang="en-GB" dirty="0"/>
          </a:p>
          <a:p>
            <a:pPr marL="285750" indent="-285750">
              <a:buFont typeface="Arial" panose="020B0604020202020204"/>
              <a:buChar char="•"/>
            </a:pPr>
            <a:r>
              <a:rPr lang="en-GB" dirty="0">
                <a:ea typeface="+mn-lt"/>
                <a:cs typeface="+mn-lt"/>
              </a:rPr>
              <a:t>Switch</a:t>
            </a:r>
            <a:endParaRPr lang="en-GB" dirty="0"/>
          </a:p>
          <a:p>
            <a:pPr marL="285750" indent="-285750">
              <a:buFont typeface="Arial" panose="020B0604020202020204"/>
              <a:buChar char="•"/>
            </a:pPr>
            <a:r>
              <a:rPr lang="en-GB" dirty="0">
                <a:ea typeface="+mn-lt"/>
                <a:cs typeface="+mn-lt"/>
              </a:rPr>
              <a:t>IC</a:t>
            </a:r>
            <a:endParaRPr lang="en-GB" dirty="0"/>
          </a:p>
          <a:p>
            <a:pPr marL="285750" indent="-285750">
              <a:buFont typeface="Arial" panose="020B0604020202020204"/>
              <a:buChar char="•"/>
            </a:pPr>
            <a:r>
              <a:rPr lang="en-GB" dirty="0">
                <a:ea typeface="+mn-lt"/>
                <a:cs typeface="+mn-lt"/>
              </a:rPr>
              <a:t>IC Sockets</a:t>
            </a:r>
            <a:endParaRPr lang="en-GB" dirty="0"/>
          </a:p>
          <a:p>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74980" y="471805"/>
            <a:ext cx="4420235" cy="645160"/>
          </a:xfrm>
          <a:prstGeom prst="rect">
            <a:avLst/>
          </a:prstGeom>
          <a:noFill/>
        </p:spPr>
        <p:txBody>
          <a:bodyPr wrap="square" rtlCol="0">
            <a:spAutoFit/>
          </a:bodyPr>
          <a:p>
            <a:pPr marL="571500" indent="-571500">
              <a:buFont typeface="Wingdings" panose="05000000000000000000" pitchFamily="34" charset="0"/>
              <a:buChar char="Ø"/>
            </a:pPr>
            <a:r>
              <a:rPr lang="en-US" sz="3600" b="1"/>
              <a:t>CONCLUSION</a:t>
            </a:r>
            <a:endParaRPr lang="en-US" sz="3600" b="1"/>
          </a:p>
        </p:txBody>
      </p:sp>
      <p:sp>
        <p:nvSpPr>
          <p:cNvPr id="6" name="Text Box 5"/>
          <p:cNvSpPr txBox="1"/>
          <p:nvPr/>
        </p:nvSpPr>
        <p:spPr>
          <a:xfrm>
            <a:off x="1404620" y="1758315"/>
            <a:ext cx="10106025" cy="1383665"/>
          </a:xfrm>
          <a:prstGeom prst="rect">
            <a:avLst/>
          </a:prstGeom>
          <a:noFill/>
        </p:spPr>
        <p:txBody>
          <a:bodyPr wrap="square" rtlCol="0">
            <a:spAutoFit/>
          </a:bodyPr>
          <a:p>
            <a:r>
              <a:rPr lang="en-US" sz="2800">
                <a:sym typeface="+mn-ea"/>
              </a:rPr>
              <a:t>After completing this project it help to reduce the accident that occur due to bike accident</a:t>
            </a:r>
            <a:endParaRPr lang="en-US" sz="2800">
              <a:solidFill>
                <a:schemeClr val="tx1"/>
              </a:solidFill>
            </a:endParaRPr>
          </a:p>
          <a:p>
            <a:endParaRPr lang="en-US" sz="2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a:spLocks noGrp="1" noRot="1" noChangeAspect="1" noMove="1" noResize="1" noEditPoints="1" noAdjustHandles="1" noChangeArrowheads="1" noChangeShapeType="1" noTextEdit="1"/>
          </p:cNvSpPr>
          <p:nvPr/>
        </p:nvSpPr>
        <p:spPr>
          <a:xfrm>
            <a:off x="0" y="4212708"/>
            <a:ext cx="12192000" cy="2645291"/>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61644" y="4582798"/>
            <a:ext cx="10268712" cy="1169121"/>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gn="ctr" defTabSz="914400">
              <a:lnSpc>
                <a:spcPct val="90000"/>
              </a:lnSpc>
              <a:spcBef>
                <a:spcPct val="0"/>
              </a:spcBef>
              <a:spcAft>
                <a:spcPts val="600"/>
              </a:spcAft>
            </a:pPr>
            <a:r>
              <a:rPr lang="en-US" sz="3400" cap="all" spc="120">
                <a:solidFill>
                  <a:schemeClr val="bg1"/>
                </a:solidFill>
                <a:latin typeface="+mj-lt"/>
                <a:ea typeface="+mj-ea"/>
                <a:cs typeface="+mj-cs"/>
              </a:rPr>
              <a:t>Graph&gt;&gt; Accidents occurred due to bike accidents</a:t>
            </a:r>
            <a:endParaRPr lang="en-US" sz="3400" cap="all" spc="120">
              <a:solidFill>
                <a:schemeClr val="bg1"/>
              </a:solidFill>
              <a:latin typeface="+mj-lt"/>
              <a:ea typeface="+mj-ea"/>
              <a:cs typeface="+mj-cs"/>
            </a:endParaRPr>
          </a:p>
        </p:txBody>
      </p:sp>
      <p:pic>
        <p:nvPicPr>
          <p:cNvPr id="6" name="Picture 6" descr="Chart, diagram&#10;&#10;Description automatically generated"/>
          <p:cNvPicPr>
            <a:picLocks noChangeAspect="1"/>
          </p:cNvPicPr>
          <p:nvPr/>
        </p:nvPicPr>
        <p:blipFill>
          <a:blip r:embed="rId1"/>
          <a:stretch>
            <a:fillRect/>
          </a:stretch>
        </p:blipFill>
        <p:spPr>
          <a:xfrm>
            <a:off x="187232" y="701027"/>
            <a:ext cx="3493103" cy="3082663"/>
          </a:xfrm>
          <a:prstGeom prst="rect">
            <a:avLst/>
          </a:prstGeom>
        </p:spPr>
      </p:pic>
      <p:pic>
        <p:nvPicPr>
          <p:cNvPr id="5" name="Picture 5" descr="Chart, line chart&#10;&#10;Description automatically generated"/>
          <p:cNvPicPr>
            <a:picLocks noChangeAspect="1"/>
          </p:cNvPicPr>
          <p:nvPr/>
        </p:nvPicPr>
        <p:blipFill>
          <a:blip r:embed="rId2"/>
          <a:stretch>
            <a:fillRect/>
          </a:stretch>
        </p:blipFill>
        <p:spPr>
          <a:xfrm>
            <a:off x="4273542" y="824411"/>
            <a:ext cx="7225284" cy="278673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p:cNvSpPr>
            <a:spLocks noGrp="1" noRot="1" noChangeAspect="1" noMove="1" noResize="1" noEditPoints="1" noAdjustHandles="1" noChangeArrowheads="1" noChangeShapeType="1" noTextEdit="1"/>
          </p:cNvSpPr>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4"/>
          <p:cNvSpPr>
            <a:spLocks noGrp="1" noRot="1" noChangeAspect="1" noMove="1" noResize="1" noEditPoints="1" noAdjustHandles="1" noChangeArrowheads="1" noChangeShapeType="1" noTextEdit="1"/>
          </p:cNvSpPr>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6"/>
          <p:cNvSpPr>
            <a:spLocks noGrp="1" noRot="1" noChangeAspect="1" noMove="1" noResize="1" noEditPoints="1" noAdjustHandles="1" noChangeArrowheads="1" noChangeShapeType="1" noTextEdit="1"/>
          </p:cNvSpPr>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0438" y="640080"/>
            <a:ext cx="4500737" cy="2194560"/>
          </a:xfrm>
        </p:spPr>
        <p:txBody>
          <a:bodyPr>
            <a:normAutofit/>
          </a:bodyPr>
          <a:lstStyle/>
          <a:p>
            <a:r>
              <a:rPr lang="en-GB" sz="5100"/>
              <a:t>Applications :-</a:t>
            </a:r>
            <a:br>
              <a:rPr lang="en-GB" sz="5100"/>
            </a:br>
            <a:endParaRPr lang="en-GB" sz="5100"/>
          </a:p>
        </p:txBody>
      </p:sp>
      <p:sp>
        <p:nvSpPr>
          <p:cNvPr id="3" name="Content Placeholder 2"/>
          <p:cNvSpPr>
            <a:spLocks noGrp="1"/>
          </p:cNvSpPr>
          <p:nvPr>
            <p:ph idx="1"/>
          </p:nvPr>
        </p:nvSpPr>
        <p:spPr>
          <a:xfrm>
            <a:off x="508001" y="2916936"/>
            <a:ext cx="4953174" cy="3264408"/>
          </a:xfrm>
        </p:spPr>
        <p:txBody>
          <a:bodyPr vert="horz" lIns="91440" tIns="45720" rIns="91440" bIns="45720" rtlCol="0" anchor="t">
            <a:normAutofit/>
          </a:bodyPr>
          <a:lstStyle/>
          <a:p>
            <a:r>
              <a:rPr lang="en-GB" dirty="0">
                <a:solidFill>
                  <a:schemeClr val="bg1"/>
                </a:solidFill>
              </a:rPr>
              <a:t>This project divided into three types:-</a:t>
            </a:r>
            <a:endParaRPr lang="en-GB" dirty="0">
              <a:solidFill>
                <a:schemeClr val="bg1"/>
              </a:solidFill>
            </a:endParaRPr>
          </a:p>
          <a:p>
            <a:pPr marL="514350" indent="-514350">
              <a:buAutoNum type="arabicPeriod"/>
            </a:pPr>
            <a:r>
              <a:rPr lang="en-GB" dirty="0">
                <a:solidFill>
                  <a:schemeClr val="bg1"/>
                </a:solidFill>
                <a:ea typeface="+mn-lt"/>
                <a:cs typeface="+mn-lt"/>
              </a:rPr>
              <a:t>Airbag System for bike</a:t>
            </a:r>
            <a:endParaRPr lang="en-US" dirty="0">
              <a:ea typeface="+mn-lt"/>
              <a:cs typeface="+mn-lt"/>
            </a:endParaRPr>
          </a:p>
          <a:p>
            <a:pPr marL="514350" indent="-514350">
              <a:buAutoNum type="arabicPeriod"/>
            </a:pPr>
            <a:r>
              <a:rPr lang="en-GB" dirty="0">
                <a:solidFill>
                  <a:schemeClr val="bg1"/>
                </a:solidFill>
              </a:rPr>
              <a:t>Speed controller in E-bike</a:t>
            </a:r>
            <a:endParaRPr lang="en-GB" dirty="0">
              <a:solidFill>
                <a:schemeClr val="bg1"/>
              </a:solidFill>
            </a:endParaRPr>
          </a:p>
          <a:p>
            <a:pPr marL="514350" indent="-514350">
              <a:buAutoNum type="arabicPeriod"/>
            </a:pPr>
            <a:r>
              <a:rPr lang="en-GB" dirty="0">
                <a:solidFill>
                  <a:schemeClr val="bg1"/>
                </a:solidFill>
              </a:rPr>
              <a:t>Identification and Alerting </a:t>
            </a:r>
            <a:endParaRPr lang="en-GB" dirty="0">
              <a:solidFill>
                <a:schemeClr val="bg1"/>
              </a:solidFill>
            </a:endParaRPr>
          </a:p>
          <a:p>
            <a:pPr marL="514350" indent="-514350">
              <a:buAutoNum type="arabicPeriod"/>
            </a:pPr>
            <a:endParaRPr lang="en-GB">
              <a:solidFill>
                <a:schemeClr val="bg1"/>
              </a:solidFill>
            </a:endParaRPr>
          </a:p>
        </p:txBody>
      </p:sp>
      <p:pic>
        <p:nvPicPr>
          <p:cNvPr id="4" name="Picture 5" descr="Diagram&#10;&#10;Description automatically generated"/>
          <p:cNvPicPr>
            <a:picLocks noChangeAspect="1"/>
          </p:cNvPicPr>
          <p:nvPr/>
        </p:nvPicPr>
        <p:blipFill>
          <a:blip r:embed="rId1"/>
          <a:stretch>
            <a:fillRect/>
          </a:stretch>
        </p:blipFill>
        <p:spPr>
          <a:xfrm>
            <a:off x="6741822" y="1750744"/>
            <a:ext cx="4795019" cy="335651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t>AIRBAG SYSTEM OF BIKE</a:t>
            </a:r>
            <a:endParaRPr lang="en-GB" sz="3200"/>
          </a:p>
        </p:txBody>
      </p:sp>
      <p:sp>
        <p:nvSpPr>
          <p:cNvPr id="3" name="Content Placeholder 2"/>
          <p:cNvSpPr>
            <a:spLocks noGrp="1"/>
          </p:cNvSpPr>
          <p:nvPr>
            <p:ph idx="1"/>
          </p:nvPr>
        </p:nvSpPr>
        <p:spPr/>
        <p:txBody>
          <a:bodyPr vert="horz" lIns="91440" tIns="45720" rIns="91440" bIns="45720" rtlCol="0" anchor="t">
            <a:normAutofit fontScale="92500" lnSpcReduction="20000"/>
          </a:bodyPr>
          <a:lstStyle/>
          <a:p>
            <a:pPr marL="457200" indent="-457200">
              <a:buFont typeface="Wingdings" panose="05000000000000000000" pitchFamily="34" charset="0"/>
              <a:buChar char="§"/>
            </a:pPr>
            <a:r>
              <a:rPr lang="en-GB" dirty="0">
                <a:ea typeface="+mn-lt"/>
                <a:cs typeface="+mn-lt"/>
              </a:rPr>
              <a:t>Airbag for Bike is a revolutionary motorcycle safety system which deploys an airbag that surrounds the rider. </a:t>
            </a:r>
            <a:endParaRPr lang="en-US" dirty="0"/>
          </a:p>
          <a:p>
            <a:pPr marL="457200" indent="-457200">
              <a:buFont typeface="Wingdings" panose="05000000000000000000" pitchFamily="34" charset="0"/>
              <a:buChar char="§"/>
            </a:pPr>
            <a:r>
              <a:rPr lang="en-GB" dirty="0">
                <a:ea typeface="+mn-lt"/>
                <a:cs typeface="+mn-lt"/>
              </a:rPr>
              <a:t>The motorcycle ejection airbag incorporates a belt system that is designed to be less intrusive than a seatbelt in a car. There's no need for a special jacket or complicated gear. The rider simply attaches the lap belt on the motorcycle and is ready to ride safely. Using smart electromagnetic technology, the buckles on the rider automatically release if the rider wants to jump off of the motorcycle in a low risk scenario. The motorcycle ejection airbag system also knows not to deploy if the rider is not in serious danger. </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10795"/>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960120" y="2784143"/>
            <a:ext cx="5782586" cy="3433031"/>
          </a:xfrm>
        </p:spPr>
        <p:txBody>
          <a:bodyPr vert="horz" lIns="91440" tIns="45720" rIns="91440" bIns="45720" rtlCol="0" anchor="t">
            <a:normAutofit/>
          </a:bodyPr>
          <a:lstStyle/>
          <a:p>
            <a:pPr>
              <a:lnSpc>
                <a:spcPct val="91000"/>
              </a:lnSpc>
            </a:pPr>
            <a:r>
              <a:rPr lang="en-GB" sz="2400">
                <a:ea typeface="+mn-lt"/>
                <a:cs typeface="+mn-lt"/>
              </a:rPr>
              <a:t>The buckle does not strap the rider to the seat, but rather, in case of an accident, the straps gently hold the airbag to the rider while it forms a protective cocoon around him. </a:t>
            </a:r>
            <a:endParaRPr lang="en-GB" sz="2400">
              <a:ea typeface="+mn-lt"/>
              <a:cs typeface="+mn-lt"/>
            </a:endParaRPr>
          </a:p>
          <a:p>
            <a:pPr>
              <a:lnSpc>
                <a:spcPct val="91000"/>
              </a:lnSpc>
            </a:pPr>
            <a:r>
              <a:rPr lang="en-GB" sz="2400">
                <a:ea typeface="+mn-lt"/>
                <a:cs typeface="+mn-lt"/>
              </a:rPr>
              <a:t>The airbag stays inflated for a couple of seconds after the accident and then deflates to allow the passenger to move to a safe location.</a:t>
            </a:r>
            <a:endParaRPr lang="en-GB" sz="2400"/>
          </a:p>
        </p:txBody>
      </p:sp>
      <p:pic>
        <p:nvPicPr>
          <p:cNvPr id="4" name="Picture 4" descr="Diagram, engineering drawing&#10;&#10;Description automatically generated"/>
          <p:cNvPicPr>
            <a:picLocks noChangeAspect="1"/>
          </p:cNvPicPr>
          <p:nvPr/>
        </p:nvPicPr>
        <p:blipFill>
          <a:blip r:embed="rId1"/>
          <a:srcRect l="-811" t="-1179" b="8032"/>
          <a:stretch>
            <a:fillRect/>
          </a:stretch>
        </p:blipFill>
        <p:spPr>
          <a:xfrm>
            <a:off x="6667500" y="2380615"/>
            <a:ext cx="5449570" cy="37630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296670" y="709930"/>
            <a:ext cx="9521825" cy="368300"/>
          </a:xfrm>
          <a:prstGeom prst="rect">
            <a:avLst/>
          </a:prstGeom>
          <a:noFill/>
        </p:spPr>
        <p:txBody>
          <a:bodyPr wrap="square" rtlCol="0">
            <a:spAutoFit/>
          </a:bodyPr>
          <a:p>
            <a:endParaRPr lang="en-US"/>
          </a:p>
        </p:txBody>
      </p:sp>
      <p:sp>
        <p:nvSpPr>
          <p:cNvPr id="5" name="Text Box 4"/>
          <p:cNvSpPr txBox="1"/>
          <p:nvPr/>
        </p:nvSpPr>
        <p:spPr>
          <a:xfrm>
            <a:off x="767080" y="277495"/>
            <a:ext cx="8787130" cy="1445260"/>
          </a:xfrm>
          <a:prstGeom prst="rect">
            <a:avLst/>
          </a:prstGeom>
          <a:noFill/>
        </p:spPr>
        <p:txBody>
          <a:bodyPr wrap="square" rtlCol="0">
            <a:spAutoFit/>
          </a:bodyPr>
          <a:p>
            <a:pPr marL="571500" indent="-571500">
              <a:buFont typeface="Wingdings" panose="05000000000000000000" pitchFamily="34" charset="0"/>
              <a:buChar char="Ø"/>
            </a:pPr>
            <a:r>
              <a:rPr lang="en-GB" sz="4400">
                <a:solidFill>
                  <a:schemeClr val="tx1"/>
                </a:solidFill>
                <a:sym typeface="+mn-ea"/>
              </a:rPr>
              <a:t>Sensors used and its application</a:t>
            </a:r>
            <a:endParaRPr lang="en-GB" sz="4400">
              <a:solidFill>
                <a:schemeClr val="tx1"/>
              </a:solidFill>
            </a:endParaRPr>
          </a:p>
          <a:p>
            <a:pPr marL="571500" indent="-571500"/>
            <a:endParaRPr lang="en-GB" sz="4400">
              <a:solidFill>
                <a:schemeClr val="tx1"/>
              </a:solidFill>
            </a:endParaRPr>
          </a:p>
        </p:txBody>
      </p:sp>
      <p:sp>
        <p:nvSpPr>
          <p:cNvPr id="6" name="Text Box 5"/>
          <p:cNvSpPr txBox="1"/>
          <p:nvPr/>
        </p:nvSpPr>
        <p:spPr>
          <a:xfrm>
            <a:off x="1058545" y="2093595"/>
            <a:ext cx="9241155" cy="368300"/>
          </a:xfrm>
          <a:prstGeom prst="rect">
            <a:avLst/>
          </a:prstGeom>
          <a:noFill/>
        </p:spPr>
        <p:txBody>
          <a:bodyPr wrap="square" rtlCol="0">
            <a:spAutoFit/>
          </a:bodyPr>
          <a:p>
            <a:endParaRPr lang="en-US"/>
          </a:p>
        </p:txBody>
      </p:sp>
      <p:sp>
        <p:nvSpPr>
          <p:cNvPr id="7" name="Text Box 6"/>
          <p:cNvSpPr txBox="1"/>
          <p:nvPr/>
        </p:nvSpPr>
        <p:spPr>
          <a:xfrm>
            <a:off x="961390" y="1722755"/>
            <a:ext cx="10106025" cy="4164330"/>
          </a:xfrm>
          <a:prstGeom prst="rect">
            <a:avLst/>
          </a:prstGeom>
          <a:noFill/>
        </p:spPr>
        <p:txBody>
          <a:bodyPr wrap="square" rtlCol="0">
            <a:spAutoFit/>
          </a:bodyPr>
          <a:p>
            <a:pPr marL="285750" indent="-285750">
              <a:lnSpc>
                <a:spcPct val="91000"/>
              </a:lnSpc>
              <a:buFont typeface="Wingdings" panose="05000000000000000000" pitchFamily="34" charset="0"/>
              <a:buChar char="§"/>
            </a:pPr>
            <a:r>
              <a:rPr lang="en-GB" sz="3200" b="1">
                <a:solidFill>
                  <a:schemeClr val="tx2">
                    <a:lumMod val="75000"/>
                    <a:lumOff val="25000"/>
                  </a:schemeClr>
                </a:solidFill>
                <a:sym typeface="+mn-ea"/>
              </a:rPr>
              <a:t>Crash sensors:-</a:t>
            </a:r>
            <a:r>
              <a:rPr lang="en-GB" sz="3200">
                <a:sym typeface="+mn-ea"/>
              </a:rPr>
              <a:t> Its located on front mudguard and back mudguard</a:t>
            </a:r>
            <a:endParaRPr lang="en-GB" sz="3200">
              <a:sym typeface="+mn-ea"/>
            </a:endParaRPr>
          </a:p>
          <a:p>
            <a:pPr indent="0">
              <a:lnSpc>
                <a:spcPct val="91000"/>
              </a:lnSpc>
              <a:buFont typeface="Wingdings" panose="05000000000000000000" pitchFamily="34" charset="0"/>
              <a:buNone/>
            </a:pPr>
            <a:endParaRPr lang="en-GB" sz="3200"/>
          </a:p>
          <a:p>
            <a:pPr marL="285750" indent="-285750">
              <a:lnSpc>
                <a:spcPct val="91000"/>
              </a:lnSpc>
              <a:buFont typeface="Wingdings" panose="05000000000000000000" pitchFamily="34" charset="0"/>
              <a:buChar char="§"/>
            </a:pPr>
            <a:r>
              <a:rPr lang="en-GB" sz="3200" b="1">
                <a:solidFill>
                  <a:schemeClr val="tx2">
                    <a:lumMod val="75000"/>
                    <a:lumOff val="25000"/>
                  </a:schemeClr>
                </a:solidFill>
                <a:sym typeface="+mn-ea"/>
              </a:rPr>
              <a:t>Seat occupy sensors:-</a:t>
            </a:r>
            <a:r>
              <a:rPr lang="en-GB" sz="3200">
                <a:sym typeface="+mn-ea"/>
              </a:rPr>
              <a:t> </a:t>
            </a:r>
            <a:r>
              <a:rPr lang="en-US" altLang="en-GB" sz="3200">
                <a:sym typeface="+mn-ea"/>
              </a:rPr>
              <a:t>I</a:t>
            </a:r>
            <a:r>
              <a:rPr lang="en-GB" sz="3200">
                <a:sym typeface="+mn-ea"/>
              </a:rPr>
              <a:t>ts located on seat</a:t>
            </a:r>
            <a:endParaRPr lang="en-GB" sz="3200">
              <a:sym typeface="+mn-ea"/>
            </a:endParaRPr>
          </a:p>
          <a:p>
            <a:pPr indent="0">
              <a:lnSpc>
                <a:spcPct val="91000"/>
              </a:lnSpc>
              <a:buFont typeface="Wingdings" panose="05000000000000000000" pitchFamily="34" charset="0"/>
              <a:buNone/>
            </a:pPr>
            <a:endParaRPr lang="en-GB" sz="3200"/>
          </a:p>
          <a:p>
            <a:pPr marL="285750" indent="-285750">
              <a:lnSpc>
                <a:spcPct val="91000"/>
              </a:lnSpc>
              <a:buFont typeface="Wingdings" panose="05000000000000000000" pitchFamily="34" charset="0"/>
              <a:buChar char="§"/>
            </a:pPr>
            <a:r>
              <a:rPr lang="en-GB" sz="3200" b="1">
                <a:solidFill>
                  <a:schemeClr val="tx2">
                    <a:lumMod val="75000"/>
                    <a:lumOff val="25000"/>
                  </a:schemeClr>
                </a:solidFill>
                <a:sym typeface="+mn-ea"/>
              </a:rPr>
              <a:t> </a:t>
            </a:r>
            <a:r>
              <a:rPr lang="en-US" altLang="en-GB" sz="3200" b="1">
                <a:solidFill>
                  <a:schemeClr val="tx2">
                    <a:lumMod val="75000"/>
                    <a:lumOff val="25000"/>
                  </a:schemeClr>
                </a:solidFill>
                <a:sym typeface="+mn-ea"/>
              </a:rPr>
              <a:t>P</a:t>
            </a:r>
            <a:r>
              <a:rPr lang="en-GB" sz="3200" b="1">
                <a:solidFill>
                  <a:schemeClr val="tx2">
                    <a:lumMod val="75000"/>
                    <a:lumOff val="25000"/>
                  </a:schemeClr>
                </a:solidFill>
                <a:sym typeface="+mn-ea"/>
              </a:rPr>
              <a:t>ressure sensor:-</a:t>
            </a:r>
            <a:r>
              <a:rPr lang="en-GB" sz="3200">
                <a:sym typeface="+mn-ea"/>
              </a:rPr>
              <a:t> Front wheel </a:t>
            </a:r>
            <a:r>
              <a:rPr lang="en-GB" sz="3200" err="1">
                <a:sym typeface="+mn-ea"/>
              </a:rPr>
              <a:t>center</a:t>
            </a:r>
            <a:endParaRPr lang="en-GB" sz="3200" err="1">
              <a:sym typeface="+mn-ea"/>
            </a:endParaRPr>
          </a:p>
          <a:p>
            <a:pPr indent="0">
              <a:lnSpc>
                <a:spcPct val="91000"/>
              </a:lnSpc>
              <a:buFont typeface="Wingdings" panose="05000000000000000000" pitchFamily="34" charset="0"/>
              <a:buNone/>
            </a:pPr>
            <a:endParaRPr lang="en-GB" sz="3200" err="1"/>
          </a:p>
          <a:p>
            <a:pPr marL="285750" indent="-285750">
              <a:lnSpc>
                <a:spcPct val="91000"/>
              </a:lnSpc>
              <a:buFont typeface="Wingdings" panose="05000000000000000000" pitchFamily="34" charset="0"/>
              <a:buChar char="§"/>
            </a:pPr>
            <a:r>
              <a:rPr lang="en-GB" sz="3200" b="1">
                <a:solidFill>
                  <a:schemeClr val="tx2">
                    <a:lumMod val="75000"/>
                    <a:lumOff val="25000"/>
                  </a:schemeClr>
                </a:solidFill>
                <a:sym typeface="+mn-ea"/>
              </a:rPr>
              <a:t>Ultrasonic  Sensor:-</a:t>
            </a:r>
            <a:r>
              <a:rPr lang="en-GB" sz="3200">
                <a:sym typeface="+mn-ea"/>
              </a:rPr>
              <a:t> </a:t>
            </a:r>
            <a:r>
              <a:rPr lang="en-US" altLang="en-GB" sz="3200">
                <a:sym typeface="+mn-ea"/>
              </a:rPr>
              <a:t>H</a:t>
            </a:r>
            <a:r>
              <a:rPr lang="en-GB" sz="3200">
                <a:sym typeface="+mn-ea"/>
              </a:rPr>
              <a:t>andlebar of the bike</a:t>
            </a:r>
            <a:endParaRPr lang="en-GB" sz="3200"/>
          </a:p>
          <a:p>
            <a:pPr marL="285750" indent="-285750">
              <a:buFont typeface="Wingdings" panose="05000000000000000000" pitchFamily="34" charset="0"/>
              <a:buChar char="§"/>
            </a:pPr>
            <a:endParaRPr lang="en-US" sz="3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Grp="1" noChangeAspect="1"/>
          </p:cNvPicPr>
          <p:nvPr>
            <p:ph idx="1"/>
          </p:nvPr>
        </p:nvPicPr>
        <p:blipFill>
          <a:blip r:embed="rId1"/>
          <a:stretch>
            <a:fillRect/>
          </a:stretch>
        </p:blipFill>
        <p:spPr>
          <a:xfrm>
            <a:off x="3112" y="6785"/>
            <a:ext cx="12121274" cy="6850526"/>
          </a:xfrm>
        </p:spPr>
      </p:pic>
      <p:sp>
        <p:nvSpPr>
          <p:cNvPr id="4" name="TextBox 3"/>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buAutoNum type="arabicPeriod"/>
            </a:pPr>
            <a:r>
              <a:rPr lang="en-GB">
                <a:solidFill>
                  <a:srgbClr val="FFFFFF"/>
                </a:solidFill>
                <a:cs typeface="Arial" panose="020B0604020202020204"/>
              </a:rPr>
              <a:t>Airbag System for bike</a:t>
            </a:r>
            <a:r>
              <a:rPr lang="en-US">
                <a:cs typeface="Arial" panose="020B0604020202020204"/>
              </a:rPr>
              <a:t>​</a:t>
            </a:r>
            <a:endParaRPr lang="en-US">
              <a:cs typeface="Arial" panose="020B0604020202020204"/>
            </a:endParaRPr>
          </a:p>
        </p:txBody>
      </p:sp>
    </p:spTree>
  </p:cSld>
  <p:clrMapOvr>
    <a:masterClrMapping/>
  </p:clrMapOvr>
</p:sld>
</file>

<file path=ppt/theme/theme1.xml><?xml version="1.0" encoding="utf-8"?>
<a:theme xmlns:a="http://schemas.openxmlformats.org/drawingml/2006/main" name="JuxtaposeVTI">
  <a:themeElements>
    <a:clrScheme name="AnalogousFromDarkSeedRightStep">
      <a:dk1>
        <a:srgbClr val="000000"/>
      </a:dk1>
      <a:lt1>
        <a:srgbClr val="FFFFFF"/>
      </a:lt1>
      <a:dk2>
        <a:srgbClr val="1B2F2D"/>
      </a:dk2>
      <a:lt2>
        <a:srgbClr val="F2F3F0"/>
      </a:lt2>
      <a:accent1>
        <a:srgbClr val="6B2CE7"/>
      </a:accent1>
      <a:accent2>
        <a:srgbClr val="A617D5"/>
      </a:accent2>
      <a:accent3>
        <a:srgbClr val="E729C6"/>
      </a:accent3>
      <a:accent4>
        <a:srgbClr val="D51766"/>
      </a:accent4>
      <a:accent5>
        <a:srgbClr val="E72A29"/>
      </a:accent5>
      <a:accent6>
        <a:srgbClr val="D56717"/>
      </a:accent6>
      <a:hlink>
        <a:srgbClr val="339B8B"/>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0</TotalTime>
  <Words>4211</Words>
  <Application>WPS Presentation</Application>
  <PresentationFormat>Widescreen</PresentationFormat>
  <Paragraphs>138</Paragraphs>
  <Slides>22</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22</vt:i4>
      </vt:variant>
    </vt:vector>
  </HeadingPairs>
  <TitlesOfParts>
    <vt:vector size="36" baseType="lpstr">
      <vt:lpstr>Arial</vt:lpstr>
      <vt:lpstr>SimSun</vt:lpstr>
      <vt:lpstr>Wingdings</vt:lpstr>
      <vt:lpstr>Calibri Light</vt:lpstr>
      <vt:lpstr>Segoe UI</vt:lpstr>
      <vt:lpstr>Wingdings</vt:lpstr>
      <vt:lpstr>Arial</vt:lpstr>
      <vt:lpstr>Wingdings</vt:lpstr>
      <vt:lpstr>Franklin Gothic Medium</vt:lpstr>
      <vt:lpstr>Microsoft YaHei</vt:lpstr>
      <vt:lpstr>Arial Unicode MS</vt:lpstr>
      <vt:lpstr>Calibri</vt:lpstr>
      <vt:lpstr>Franklin Gothic Demi Cond</vt:lpstr>
      <vt:lpstr>JuxtaposeVTI</vt:lpstr>
      <vt:lpstr>PowerPoint 演示文稿</vt:lpstr>
      <vt:lpstr>INTRODUCTION</vt:lpstr>
      <vt:lpstr>PowerPoint 演示文稿</vt:lpstr>
      <vt:lpstr>PowerPoint 演示文稿</vt:lpstr>
      <vt:lpstr>Applications :- </vt:lpstr>
      <vt:lpstr>AIRBAG SYSTEM OF BIKE</vt:lpstr>
      <vt:lpstr>PowerPoint 演示文稿</vt:lpstr>
      <vt:lpstr>PowerPoint 演示文稿</vt:lpstr>
      <vt:lpstr>PowerPoint 演示文稿</vt:lpstr>
      <vt:lpstr>Condition for opening the airbag</vt:lpstr>
      <vt:lpstr>PowerPoint 演示文稿</vt:lpstr>
      <vt:lpstr>PowerPoint 演示文稿</vt:lpstr>
      <vt:lpstr>Speed controller in E-bike</vt:lpstr>
      <vt:lpstr>Working principle</vt:lpstr>
      <vt:lpstr> EXPECTED Components </vt:lpstr>
      <vt:lpstr>PowerPoint 演示文稿</vt:lpstr>
      <vt:lpstr>Identification and tracking system</vt:lpstr>
      <vt:lpstr>WORKING PRINCIPLE</vt:lpstr>
      <vt:lpstr>Block diagram</vt:lpstr>
      <vt:lpstr>Hardware specifications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KIIT</cp:lastModifiedBy>
  <cp:revision>174</cp:revision>
  <dcterms:created xsi:type="dcterms:W3CDTF">2023-02-26T10:59:00Z</dcterms:created>
  <dcterms:modified xsi:type="dcterms:W3CDTF">2023-02-27T16:59:34Z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6F86EE5CAF7A4201A1B643C4216C5715</vt:lpwstr>
  </property>
  <property fmtid="{D5CDD505-2E9C-101B-9397-08002B2CF9AE}" pid="3" name="KSOProductBuildVer">
    <vt:lpwstr>1033-11.2.0.11486</vt:lpwstr>
  </property>
</Properties>
</file>