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lstStyle/>
          <a:p>
            <a:pPr>
              <a:defRPr/>
            </a:pPr>
            <a:r>
              <a:rPr lang="en-US" sz="3200" b="1" u="sng" dirty="0" smtClean="0">
                <a:solidFill>
                  <a:schemeClr val="accent6">
                    <a:lumMod val="50000"/>
                  </a:schemeClr>
                </a:solidFill>
              </a:rPr>
              <a:t>FREQUENTLY ASKED QUESTIONS</a:t>
            </a:r>
            <a:endParaRPr lang="en-US" sz="3200" b="1" u="sng" dirty="0">
              <a:solidFill>
                <a:schemeClr val="accent6">
                  <a:lumMod val="50000"/>
                </a:schemeClr>
              </a:solidFill>
            </a:endParaRPr>
          </a:p>
        </p:txBody>
      </p:sp>
      <p:sp>
        <p:nvSpPr>
          <p:cNvPr id="35843" name="Content Placeholder 2"/>
          <p:cNvSpPr>
            <a:spLocks noGrp="1"/>
          </p:cNvSpPr>
          <p:nvPr>
            <p:ph idx="1"/>
          </p:nvPr>
        </p:nvSpPr>
        <p:spPr>
          <a:xfrm>
            <a:off x="457200" y="1143000"/>
            <a:ext cx="8229600" cy="5105400"/>
          </a:xfrm>
        </p:spPr>
        <p:txBody>
          <a:bodyPr/>
          <a:lstStyle/>
          <a:p>
            <a:pPr marL="0" indent="0" algn="just">
              <a:buFont typeface="Wingdings" pitchFamily="2" charset="2"/>
              <a:buNone/>
              <a:defRPr/>
            </a:pPr>
            <a:r>
              <a:rPr lang="en-US" sz="2000" b="1" dirty="0">
                <a:solidFill>
                  <a:schemeClr val="accent5">
                    <a:lumMod val="10000"/>
                  </a:schemeClr>
                </a:solidFill>
                <a:latin typeface="+mj-lt"/>
              </a:rPr>
              <a:t>Question 1: Tell me something about yourself. Possible solutions:</a:t>
            </a:r>
            <a:endParaRPr lang="en-US" sz="2000" dirty="0">
              <a:solidFill>
                <a:schemeClr val="accent5">
                  <a:lumMod val="10000"/>
                </a:schemeClr>
              </a:solidFill>
              <a:latin typeface="+mj-lt"/>
            </a:endParaRPr>
          </a:p>
          <a:p>
            <a:pPr algn="just">
              <a:defRPr/>
            </a:pPr>
            <a:r>
              <a:rPr lang="en-US" sz="2000" dirty="0" smtClean="0">
                <a:solidFill>
                  <a:schemeClr val="accent5">
                    <a:lumMod val="10000"/>
                  </a:schemeClr>
                </a:solidFill>
                <a:latin typeface="+mj-lt"/>
              </a:rPr>
              <a:t>My </a:t>
            </a:r>
            <a:r>
              <a:rPr lang="en-US" sz="2000" dirty="0">
                <a:solidFill>
                  <a:schemeClr val="accent5">
                    <a:lumMod val="10000"/>
                  </a:schemeClr>
                </a:solidFill>
                <a:latin typeface="+mj-lt"/>
              </a:rPr>
              <a:t>name is </a:t>
            </a:r>
            <a:r>
              <a:rPr lang="en-US" sz="2000" dirty="0" err="1">
                <a:solidFill>
                  <a:schemeClr val="accent5">
                    <a:lumMod val="10000"/>
                  </a:schemeClr>
                </a:solidFill>
                <a:latin typeface="+mj-lt"/>
              </a:rPr>
              <a:t>Anjana</a:t>
            </a:r>
            <a:r>
              <a:rPr lang="en-US" sz="2000" dirty="0">
                <a:solidFill>
                  <a:schemeClr val="accent5">
                    <a:lumMod val="10000"/>
                  </a:schemeClr>
                </a:solidFill>
                <a:latin typeface="+mj-lt"/>
              </a:rPr>
              <a:t> Sharma, born and brought up in </a:t>
            </a:r>
            <a:r>
              <a:rPr lang="en-US" sz="2000" dirty="0" err="1">
                <a:solidFill>
                  <a:schemeClr val="accent5">
                    <a:lumMod val="10000"/>
                  </a:schemeClr>
                </a:solidFill>
                <a:latin typeface="+mj-lt"/>
              </a:rPr>
              <a:t>Vijayvada</a:t>
            </a:r>
            <a:r>
              <a:rPr lang="en-US" sz="2000" dirty="0">
                <a:solidFill>
                  <a:schemeClr val="accent5">
                    <a:lumMod val="10000"/>
                  </a:schemeClr>
                </a:solidFill>
                <a:latin typeface="+mj-lt"/>
              </a:rPr>
              <a:t>. I am currently </a:t>
            </a:r>
            <a:r>
              <a:rPr lang="en-US" sz="2000" dirty="0" smtClean="0">
                <a:solidFill>
                  <a:schemeClr val="accent5">
                    <a:lumMod val="10000"/>
                  </a:schemeClr>
                </a:solidFill>
                <a:latin typeface="+mj-lt"/>
              </a:rPr>
              <a:t>pursuing B</a:t>
            </a:r>
            <a:r>
              <a:rPr lang="en-US" sz="2000" dirty="0">
                <a:solidFill>
                  <a:schemeClr val="accent5">
                    <a:lumMod val="10000"/>
                  </a:schemeClr>
                </a:solidFill>
                <a:latin typeface="+mj-lt"/>
              </a:rPr>
              <a:t>. Tech 7th semester </a:t>
            </a:r>
            <a:r>
              <a:rPr lang="en-US" sz="2000" dirty="0" smtClean="0">
                <a:solidFill>
                  <a:schemeClr val="accent5">
                    <a:lumMod val="10000"/>
                  </a:schemeClr>
                </a:solidFill>
                <a:latin typeface="+mj-lt"/>
              </a:rPr>
              <a:t>from SVIET</a:t>
            </a:r>
            <a:r>
              <a:rPr lang="en-US" sz="2000" b="1" dirty="0" smtClean="0">
                <a:solidFill>
                  <a:schemeClr val="accent5">
                    <a:lumMod val="10000"/>
                  </a:schemeClr>
                </a:solidFill>
                <a:latin typeface="+mj-lt"/>
              </a:rPr>
              <a:t>. </a:t>
            </a:r>
            <a:r>
              <a:rPr lang="en-US" sz="2000" dirty="0">
                <a:solidFill>
                  <a:schemeClr val="accent5">
                    <a:lumMod val="10000"/>
                  </a:schemeClr>
                </a:solidFill>
                <a:latin typeface="+mj-lt"/>
              </a:rPr>
              <a:t>I have also done certification in ORACLE J2EE with 86% from NIIT </a:t>
            </a:r>
            <a:r>
              <a:rPr lang="en-US" sz="2000" dirty="0" smtClean="0">
                <a:solidFill>
                  <a:schemeClr val="accent5">
                    <a:lumMod val="10000"/>
                  </a:schemeClr>
                </a:solidFill>
                <a:latin typeface="+mj-lt"/>
              </a:rPr>
              <a:t>Technologies</a:t>
            </a:r>
            <a:r>
              <a:rPr lang="en-US" sz="2000" dirty="0">
                <a:solidFill>
                  <a:schemeClr val="accent5">
                    <a:lumMod val="10000"/>
                  </a:schemeClr>
                </a:solidFill>
                <a:latin typeface="+mj-lt"/>
              </a:rPr>
              <a:t>. My areas of interest are networking and Database Management System. My academic career has been characterized by my ability to work well with diverse teams and on diverse projects. Qualities of being a quick learner, extrovert, confidence and persistence have got me noticed during my academic years.</a:t>
            </a:r>
          </a:p>
          <a:p>
            <a:pPr algn="just">
              <a:defRPr/>
            </a:pPr>
            <a:r>
              <a:rPr lang="en-US" sz="2000" dirty="0" smtClean="0">
                <a:solidFill>
                  <a:schemeClr val="accent5">
                    <a:lumMod val="10000"/>
                  </a:schemeClr>
                </a:solidFill>
                <a:latin typeface="+mj-lt"/>
              </a:rPr>
              <a:t>I</a:t>
            </a:r>
            <a:r>
              <a:rPr lang="en-US" sz="2000" b="1" dirty="0" smtClean="0">
                <a:solidFill>
                  <a:schemeClr val="accent5">
                    <a:lumMod val="10000"/>
                  </a:schemeClr>
                </a:solidFill>
                <a:latin typeface="+mj-lt"/>
              </a:rPr>
              <a:t> </a:t>
            </a:r>
            <a:r>
              <a:rPr lang="en-US" sz="2000" dirty="0">
                <a:solidFill>
                  <a:schemeClr val="accent5">
                    <a:lumMod val="10000"/>
                  </a:schemeClr>
                </a:solidFill>
                <a:latin typeface="+mj-lt"/>
              </a:rPr>
              <a:t>am an extrovert who interacts well with people. I like to set goals for myself and accomplish them. I am very persistent. These qualities have got me particularly well noticed during my college years. I have had a good academic record so far and scored above average in my </a:t>
            </a:r>
            <a:r>
              <a:rPr lang="en-US" sz="2000" dirty="0" smtClean="0">
                <a:solidFill>
                  <a:schemeClr val="accent5">
                    <a:lumMod val="10000"/>
                  </a:schemeClr>
                </a:solidFill>
                <a:latin typeface="+mj-lt"/>
              </a:rPr>
              <a:t>10</a:t>
            </a:r>
            <a:r>
              <a:rPr lang="en-US" sz="2000" baseline="30000" dirty="0" smtClean="0">
                <a:solidFill>
                  <a:schemeClr val="accent5">
                    <a:lumMod val="10000"/>
                  </a:schemeClr>
                </a:solidFill>
                <a:latin typeface="+mj-lt"/>
              </a:rPr>
              <a:t>th</a:t>
            </a:r>
            <a:r>
              <a:rPr lang="en-US" sz="2000" dirty="0" smtClean="0">
                <a:solidFill>
                  <a:schemeClr val="accent5">
                    <a:lumMod val="10000"/>
                  </a:schemeClr>
                </a:solidFill>
                <a:latin typeface="+mj-lt"/>
              </a:rPr>
              <a:t>, 12</a:t>
            </a:r>
            <a:r>
              <a:rPr lang="en-US" sz="2000" baseline="30000" dirty="0" smtClean="0">
                <a:solidFill>
                  <a:schemeClr val="accent5">
                    <a:lumMod val="10000"/>
                  </a:schemeClr>
                </a:solidFill>
                <a:latin typeface="+mj-lt"/>
              </a:rPr>
              <a:t>th</a:t>
            </a:r>
            <a:r>
              <a:rPr lang="en-US" sz="2000" dirty="0" smtClean="0">
                <a:solidFill>
                  <a:schemeClr val="accent5">
                    <a:lumMod val="10000"/>
                  </a:schemeClr>
                </a:solidFill>
                <a:latin typeface="+mj-lt"/>
              </a:rPr>
              <a:t>  </a:t>
            </a:r>
            <a:r>
              <a:rPr lang="en-US" sz="2000" dirty="0">
                <a:solidFill>
                  <a:schemeClr val="accent5">
                    <a:lumMod val="10000"/>
                  </a:schemeClr>
                </a:solidFill>
                <a:latin typeface="+mj-lt"/>
              </a:rPr>
              <a:t>and college years.</a:t>
            </a:r>
          </a:p>
          <a:p>
            <a:pPr algn="just">
              <a:defRPr/>
            </a:pPr>
            <a:endParaRPr lang="en-US" sz="2000" dirty="0" smtClean="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7772400" cy="4114800"/>
          </a:xfrm>
        </p:spPr>
        <p:txBody>
          <a:bodyPr/>
          <a:lstStyle/>
          <a:p>
            <a:pPr algn="just">
              <a:defRPr/>
            </a:pPr>
            <a:r>
              <a:rPr lang="en-US" sz="1800" b="1" dirty="0">
                <a:solidFill>
                  <a:schemeClr val="accent5">
                    <a:lumMod val="10000"/>
                  </a:schemeClr>
                </a:solidFill>
                <a:latin typeface="+mj-lt"/>
              </a:rPr>
              <a:t>Question 13: Why were you not selected by the previous companies that have visited your campus? Possible Solutions:</a:t>
            </a:r>
            <a:endParaRPr lang="en-US" sz="1800" dirty="0">
              <a:solidFill>
                <a:schemeClr val="accent5">
                  <a:lumMod val="10000"/>
                </a:schemeClr>
              </a:solidFill>
              <a:latin typeface="+mj-lt"/>
            </a:endParaRP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could not clear the written test. Then I worked on my fundamentals and revised them thoroughly. I practiced more and increased my speed for completing the paper on time</a:t>
            </a:r>
          </a:p>
          <a:p>
            <a:pPr algn="just">
              <a:defRPr/>
            </a:pPr>
            <a:r>
              <a:rPr lang="en-US" sz="1800" b="1" dirty="0">
                <a:solidFill>
                  <a:schemeClr val="accent5">
                    <a:lumMod val="10000"/>
                  </a:schemeClr>
                </a:solidFill>
                <a:latin typeface="+mj-lt"/>
              </a:rPr>
              <a:t>(IF THIS IS </a:t>
            </a:r>
            <a:r>
              <a:rPr lang="en-US" sz="1800" dirty="0">
                <a:solidFill>
                  <a:schemeClr val="accent5">
                    <a:lumMod val="10000"/>
                  </a:schemeClr>
                </a:solidFill>
                <a:latin typeface="+mj-lt"/>
              </a:rPr>
              <a:t>YOUR FIRST COMPANY) I did not apply to any other company since I was not interested in the profiles that they were offering.</a:t>
            </a: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could not find out any particular reason for my rejection. So, I took a holistic approach &amp; worked hard on my overall development to clear all the parameters of the placement process.</a:t>
            </a:r>
          </a:p>
          <a:p>
            <a:pPr algn="just">
              <a:defRPr/>
            </a:pPr>
            <a:r>
              <a:rPr lang="en-US" sz="1800" b="1" dirty="0">
                <a:solidFill>
                  <a:schemeClr val="accent5">
                    <a:lumMod val="10000"/>
                  </a:schemeClr>
                </a:solidFill>
                <a:latin typeface="+mj-lt"/>
              </a:rPr>
              <a:t>Question 14: Is there anything that you will like to ask us?</a:t>
            </a:r>
            <a:endParaRPr lang="en-US" sz="1800" dirty="0">
              <a:solidFill>
                <a:schemeClr val="accent5">
                  <a:lumMod val="10000"/>
                </a:schemeClr>
              </a:solidFill>
              <a:latin typeface="+mj-lt"/>
            </a:endParaRPr>
          </a:p>
          <a:p>
            <a:pPr algn="just">
              <a:defRPr/>
            </a:pPr>
            <a:r>
              <a:rPr lang="en-US" sz="1800" b="1" dirty="0">
                <a:solidFill>
                  <a:schemeClr val="accent5">
                    <a:lumMod val="10000"/>
                  </a:schemeClr>
                </a:solidFill>
                <a:latin typeface="+mj-lt"/>
              </a:rPr>
              <a:t>Possible solutions:</a:t>
            </a:r>
            <a:endParaRPr lang="en-US" sz="1800" dirty="0">
              <a:solidFill>
                <a:schemeClr val="accent5">
                  <a:lumMod val="10000"/>
                </a:schemeClr>
              </a:solidFill>
              <a:latin typeface="+mj-lt"/>
            </a:endParaRPr>
          </a:p>
          <a:p>
            <a:pPr algn="just">
              <a:defRPr/>
            </a:pPr>
            <a:r>
              <a:rPr lang="en-US" sz="1800" dirty="0">
                <a:solidFill>
                  <a:schemeClr val="accent5">
                    <a:lumMod val="10000"/>
                  </a:schemeClr>
                </a:solidFill>
                <a:latin typeface="+mj-lt"/>
              </a:rPr>
              <a:t>What might a typical day be like for me, if </a:t>
            </a:r>
            <a:r>
              <a:rPr lang="en-US" sz="1800" b="1" dirty="0">
                <a:solidFill>
                  <a:schemeClr val="accent5">
                    <a:lumMod val="10000"/>
                  </a:schemeClr>
                </a:solidFill>
                <a:latin typeface="+mj-lt"/>
              </a:rPr>
              <a:t>I </a:t>
            </a:r>
            <a:r>
              <a:rPr lang="en-US" sz="1800" dirty="0">
                <a:solidFill>
                  <a:schemeClr val="accent5">
                    <a:lumMod val="10000"/>
                  </a:schemeClr>
                </a:solidFill>
                <a:latin typeface="+mj-lt"/>
              </a:rPr>
              <a:t>were to obtain this position? What type of training would I receive?</a:t>
            </a:r>
          </a:p>
          <a:p>
            <a:pPr algn="just">
              <a:defRPr/>
            </a:pPr>
            <a:r>
              <a:rPr lang="en-US" sz="1800" dirty="0">
                <a:solidFill>
                  <a:schemeClr val="accent5">
                    <a:lumMod val="10000"/>
                  </a:schemeClr>
                </a:solidFill>
                <a:latin typeface="+mj-lt"/>
              </a:rPr>
              <a:t>Do I get on the job training and external/professional training? What does it involve?</a:t>
            </a:r>
          </a:p>
          <a:p>
            <a:pPr algn="just">
              <a:defRPr/>
            </a:pPr>
            <a:endParaRPr lang="en-US" sz="18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7772400" cy="4114800"/>
          </a:xfrm>
        </p:spPr>
        <p:txBody>
          <a:bodyPr/>
          <a:lstStyle/>
          <a:p>
            <a:pPr>
              <a:defRPr/>
            </a:pPr>
            <a:r>
              <a:rPr lang="en-US" sz="1800" dirty="0" smtClean="0">
                <a:solidFill>
                  <a:schemeClr val="accent5">
                    <a:lumMod val="10000"/>
                  </a:schemeClr>
                </a:solidFill>
                <a:latin typeface="+mj-lt"/>
              </a:rPr>
              <a:t>How </a:t>
            </a:r>
            <a:r>
              <a:rPr lang="en-US" sz="1800" dirty="0">
                <a:solidFill>
                  <a:schemeClr val="accent5">
                    <a:lumMod val="10000"/>
                  </a:schemeClr>
                </a:solidFill>
                <a:latin typeface="+mj-lt"/>
              </a:rPr>
              <a:t>much travel is required for this position?</a:t>
            </a:r>
          </a:p>
          <a:p>
            <a:pPr>
              <a:defRPr/>
            </a:pPr>
            <a:r>
              <a:rPr lang="en-US" sz="1800" dirty="0">
                <a:solidFill>
                  <a:schemeClr val="accent5">
                    <a:lumMod val="10000"/>
                  </a:schemeClr>
                </a:solidFill>
                <a:latin typeface="+mj-lt"/>
              </a:rPr>
              <a:t>What is the typical career path for this position within the company?</a:t>
            </a:r>
          </a:p>
          <a:p>
            <a:pPr>
              <a:defRPr/>
            </a:pPr>
            <a:r>
              <a:rPr lang="en-US" sz="1800" dirty="0">
                <a:solidFill>
                  <a:schemeClr val="accent5">
                    <a:lumMod val="10000"/>
                  </a:schemeClr>
                </a:solidFill>
                <a:latin typeface="+mj-lt"/>
              </a:rPr>
              <a:t>What will be the next step in this process? When will a hiring decision be made? When do you expect to make a hiring decision?</a:t>
            </a:r>
          </a:p>
          <a:p>
            <a:pPr>
              <a:defRPr/>
            </a:pPr>
            <a:r>
              <a:rPr lang="en-US" sz="1800" b="1" dirty="0">
                <a:solidFill>
                  <a:schemeClr val="accent5">
                    <a:lumMod val="10000"/>
                  </a:schemeClr>
                </a:solidFill>
                <a:latin typeface="+mj-lt"/>
              </a:rPr>
              <a:t>Question 15: Are you preparing for any competitive examination </a:t>
            </a:r>
            <a:r>
              <a:rPr lang="en-US" sz="1800" b="1" dirty="0" smtClean="0">
                <a:solidFill>
                  <a:schemeClr val="accent5">
                    <a:lumMod val="10000"/>
                  </a:schemeClr>
                </a:solidFill>
                <a:latin typeface="+mj-lt"/>
              </a:rPr>
              <a:t> </a:t>
            </a:r>
            <a:r>
              <a:rPr lang="en-US" sz="1800" b="1" dirty="0">
                <a:solidFill>
                  <a:schemeClr val="accent5">
                    <a:lumMod val="10000"/>
                  </a:schemeClr>
                </a:solidFill>
                <a:latin typeface="+mj-lt"/>
              </a:rPr>
              <a:t>CAT, GATE etc?</a:t>
            </a:r>
            <a:endParaRPr lang="en-US" sz="1800" dirty="0">
              <a:solidFill>
                <a:schemeClr val="accent5">
                  <a:lumMod val="10000"/>
                </a:schemeClr>
              </a:solidFill>
              <a:latin typeface="+mj-lt"/>
            </a:endParaRPr>
          </a:p>
          <a:p>
            <a:pPr>
              <a:defRPr/>
            </a:pPr>
            <a:r>
              <a:rPr lang="en-US" sz="1800" b="1" dirty="0">
                <a:solidFill>
                  <a:schemeClr val="accent5">
                    <a:lumMod val="10000"/>
                  </a:schemeClr>
                </a:solidFill>
                <a:latin typeface="+mj-lt"/>
              </a:rPr>
              <a:t>Possible Solution:</a:t>
            </a:r>
            <a:endParaRPr lang="en-US" sz="1800" dirty="0">
              <a:solidFill>
                <a:schemeClr val="accent5">
                  <a:lumMod val="10000"/>
                </a:schemeClr>
              </a:solidFill>
              <a:latin typeface="+mj-lt"/>
            </a:endParaRPr>
          </a:p>
          <a:p>
            <a:pPr>
              <a:defRPr/>
            </a:pPr>
            <a:r>
              <a:rPr lang="en-US" sz="1800" dirty="0">
                <a:solidFill>
                  <a:schemeClr val="accent5">
                    <a:lumMod val="10000"/>
                  </a:schemeClr>
                </a:solidFill>
                <a:latin typeface="+mj-lt"/>
              </a:rPr>
              <a:t>No Sir, right now my sole focus is to work for a reputed organization and gain practical experience. After a few years, if I </a:t>
            </a:r>
            <a:r>
              <a:rPr lang="en-US" sz="1800" dirty="0" smtClean="0">
                <a:solidFill>
                  <a:schemeClr val="accent5">
                    <a:lumMod val="10000"/>
                  </a:schemeClr>
                </a:solidFill>
                <a:latin typeface="+mj-lt"/>
              </a:rPr>
              <a:t>feel the need I would give it a try.</a:t>
            </a:r>
            <a:endParaRPr lang="en-US" sz="18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lstStyle/>
          <a:p>
            <a:pPr marL="0" indent="0" algn="just">
              <a:buFont typeface="Wingdings" pitchFamily="2" charset="2"/>
              <a:buNone/>
              <a:defRPr/>
            </a:pPr>
            <a:r>
              <a:rPr lang="en-US" sz="1800" b="1" dirty="0" smtClean="0">
                <a:solidFill>
                  <a:schemeClr val="accent5">
                    <a:lumMod val="10000"/>
                  </a:schemeClr>
                </a:solidFill>
                <a:latin typeface="+mj-lt"/>
              </a:rPr>
              <a:t>Questions that can come out of your answer:</a:t>
            </a:r>
            <a:endParaRPr lang="en-US" sz="1800" dirty="0" smtClean="0">
              <a:solidFill>
                <a:schemeClr val="accent5">
                  <a:lumMod val="10000"/>
                </a:schemeClr>
              </a:solidFill>
              <a:latin typeface="+mj-lt"/>
            </a:endParaRPr>
          </a:p>
          <a:p>
            <a:pPr algn="just">
              <a:buFont typeface="Wingdings" pitchFamily="2" charset="2"/>
              <a:buChar char="Ø"/>
              <a:defRPr/>
            </a:pPr>
            <a:r>
              <a:rPr lang="en-US" sz="1800" b="1" dirty="0" smtClean="0">
                <a:solidFill>
                  <a:schemeClr val="accent5">
                    <a:lumMod val="10000"/>
                  </a:schemeClr>
                </a:solidFill>
                <a:latin typeface="+mj-lt"/>
              </a:rPr>
              <a:t>What goals have you set for yourself?</a:t>
            </a:r>
          </a:p>
          <a:p>
            <a:pPr algn="just">
              <a:buFont typeface="Wingdings" pitchFamily="2" charset="2"/>
              <a:buChar char="Ø"/>
              <a:defRPr/>
            </a:pPr>
            <a:r>
              <a:rPr lang="en-US" sz="1800" b="1" dirty="0" smtClean="0">
                <a:solidFill>
                  <a:schemeClr val="accent5">
                    <a:lumMod val="10000"/>
                  </a:schemeClr>
                </a:solidFill>
                <a:latin typeface="+mj-lt"/>
              </a:rPr>
              <a:t>Can you give a concrete instance where you have displayed persistence?</a:t>
            </a:r>
          </a:p>
          <a:p>
            <a:pPr algn="just">
              <a:buFont typeface="Wingdings" pitchFamily="2" charset="2"/>
              <a:buChar char="Ø"/>
              <a:defRPr/>
            </a:pPr>
            <a:r>
              <a:rPr lang="en-US" sz="1800" b="1" dirty="0" smtClean="0">
                <a:solidFill>
                  <a:schemeClr val="accent5">
                    <a:lumMod val="10000"/>
                  </a:schemeClr>
                </a:solidFill>
                <a:latin typeface="+mj-lt"/>
              </a:rPr>
              <a:t>Can you give a demonstrative example of your interpersonal skills?</a:t>
            </a:r>
          </a:p>
          <a:p>
            <a:pPr algn="just">
              <a:defRPr/>
            </a:pPr>
            <a:r>
              <a:rPr lang="en-US" sz="1800" dirty="0" smtClean="0">
                <a:solidFill>
                  <a:schemeClr val="accent5">
                    <a:lumMod val="10000"/>
                  </a:schemeClr>
                </a:solidFill>
                <a:latin typeface="+mj-lt"/>
              </a:rPr>
              <a:t>My focus to date has been centered on preparing myself to become the very best. I show complete sincerity in whatever I am involved in, be it studies, my family, friends, or my extracurricular activities. People around me say that my optimism and the way that I deal with situations helps me stay calm and collected. Just like it happened when I... (GIVE EXAMPLE)</a:t>
            </a:r>
          </a:p>
          <a:p>
            <a:pPr algn="just">
              <a:defRPr/>
            </a:pPr>
            <a:r>
              <a:rPr lang="en-US" sz="1800" dirty="0" smtClean="0">
                <a:solidFill>
                  <a:schemeClr val="accent5">
                    <a:lumMod val="10000"/>
                  </a:schemeClr>
                </a:solidFill>
                <a:latin typeface="+mj-lt"/>
              </a:rPr>
              <a:t>My academic career has been characterized by my ability to work well with diverse teams and on diverse projects. I seek out opportunities to involve others in the decision-making process. This collaboration and communication is what has enabled me to achieve success in my college years. Substantiate with an example.</a:t>
            </a:r>
          </a:p>
          <a:p>
            <a:pPr algn="just">
              <a:defRPr/>
            </a:pPr>
            <a:r>
              <a:rPr lang="en-US" sz="1800" dirty="0" smtClean="0">
                <a:solidFill>
                  <a:schemeClr val="accent5">
                    <a:lumMod val="10000"/>
                  </a:schemeClr>
                </a:solidFill>
                <a:latin typeface="+mj-lt"/>
              </a:rPr>
              <a:t>I am a person who does not fear mistakes and I have used my past experiences as stepping stones for my growth. This is also reflected in the consistent progress that </a:t>
            </a:r>
            <a:r>
              <a:rPr lang="en-US" sz="1800" dirty="0">
                <a:solidFill>
                  <a:schemeClr val="accent5">
                    <a:lumMod val="10000"/>
                  </a:schemeClr>
                </a:solidFill>
                <a:latin typeface="+mj-lt"/>
              </a:rPr>
              <a:t>I</a:t>
            </a:r>
            <a:r>
              <a:rPr lang="en-US" sz="1800" dirty="0" smtClean="0">
                <a:solidFill>
                  <a:schemeClr val="accent5">
                    <a:lumMod val="10000"/>
                  </a:schemeClr>
                </a:solidFill>
                <a:latin typeface="+mj-lt"/>
              </a:rPr>
              <a:t> have shown in my academic grades over the past years. Along with doing well in academics, </a:t>
            </a:r>
            <a:r>
              <a:rPr lang="en-US" sz="1800" dirty="0">
                <a:solidFill>
                  <a:schemeClr val="accent5">
                    <a:lumMod val="10000"/>
                  </a:schemeClr>
                </a:solidFill>
                <a:latin typeface="+mj-lt"/>
              </a:rPr>
              <a:t>I</a:t>
            </a:r>
            <a:r>
              <a:rPr lang="en-US" sz="1800" b="1" dirty="0" smtClean="0">
                <a:solidFill>
                  <a:schemeClr val="accent5">
                    <a:lumMod val="10000"/>
                  </a:schemeClr>
                </a:solidFill>
                <a:latin typeface="+mj-lt"/>
              </a:rPr>
              <a:t> </a:t>
            </a:r>
            <a:r>
              <a:rPr lang="en-US" sz="1800" dirty="0" smtClean="0">
                <a:solidFill>
                  <a:schemeClr val="accent5">
                    <a:lumMod val="10000"/>
                  </a:schemeClr>
                </a:solidFill>
                <a:latin typeface="+mj-lt"/>
              </a:rPr>
              <a:t>also believe that for holistic growth it is very important that we have diverse interests besides academics. Some of the diverse interests that I have include (GIVE EXAMPLES).</a:t>
            </a:r>
          </a:p>
          <a:p>
            <a:pPr algn="just">
              <a:defRPr/>
            </a:pPr>
            <a:r>
              <a:rPr lang="en-US" sz="1800" dirty="0" smtClean="0">
                <a:solidFill>
                  <a:schemeClr val="accent5">
                    <a:lumMod val="10000"/>
                  </a:schemeClr>
                </a:solidFill>
                <a:latin typeface="+mj-lt"/>
              </a:rPr>
              <a:t>Some possible questions from this answer: What mistakes have you made; what have you learnt from them?</a:t>
            </a:r>
          </a:p>
          <a:p>
            <a:pPr algn="just">
              <a:defRPr/>
            </a:pPr>
            <a:endParaRPr lang="en-US" sz="18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lstStyle/>
          <a:p>
            <a:pPr marL="0" indent="0" algn="just">
              <a:buFont typeface="Wingdings" pitchFamily="2" charset="2"/>
              <a:buNone/>
              <a:defRPr/>
            </a:pPr>
            <a:r>
              <a:rPr lang="en-US" sz="1800" b="1" dirty="0">
                <a:solidFill>
                  <a:schemeClr val="accent5">
                    <a:lumMod val="10000"/>
                  </a:schemeClr>
                </a:solidFill>
                <a:latin typeface="+mj-lt"/>
              </a:rPr>
              <a:t>Question 2: What are your greatest strengths?</a:t>
            </a:r>
            <a:endParaRPr lang="en-US" sz="1800" dirty="0">
              <a:solidFill>
                <a:schemeClr val="accent5">
                  <a:lumMod val="10000"/>
                </a:schemeClr>
              </a:solidFill>
              <a:latin typeface="+mj-lt"/>
            </a:endParaRPr>
          </a:p>
          <a:p>
            <a:pPr algn="just">
              <a:defRPr/>
            </a:pPr>
            <a:r>
              <a:rPr lang="en-US" sz="1800" dirty="0" smtClean="0">
                <a:solidFill>
                  <a:schemeClr val="accent5">
                    <a:lumMod val="10000"/>
                  </a:schemeClr>
                </a:solidFill>
                <a:latin typeface="+mj-lt"/>
              </a:rPr>
              <a:t>Think </a:t>
            </a:r>
            <a:r>
              <a:rPr lang="en-US" sz="1800" dirty="0">
                <a:solidFill>
                  <a:schemeClr val="accent5">
                    <a:lumMod val="10000"/>
                  </a:schemeClr>
                </a:solidFill>
                <a:latin typeface="+mj-lt"/>
              </a:rPr>
              <a:t>of examples you can give instead of just saying words.</a:t>
            </a:r>
          </a:p>
          <a:p>
            <a:pPr algn="just">
              <a:defRPr/>
            </a:pPr>
            <a:r>
              <a:rPr lang="en-US" sz="1800" dirty="0" smtClean="0">
                <a:solidFill>
                  <a:schemeClr val="accent5">
                    <a:lumMod val="10000"/>
                  </a:schemeClr>
                </a:solidFill>
                <a:latin typeface="+mj-lt"/>
              </a:rPr>
              <a:t>With </a:t>
            </a:r>
            <a:r>
              <a:rPr lang="en-US" sz="1800" dirty="0">
                <a:solidFill>
                  <a:schemeClr val="accent5">
                    <a:lumMod val="10000"/>
                  </a:schemeClr>
                </a:solidFill>
                <a:latin typeface="+mj-lt"/>
              </a:rPr>
              <a:t>the help of </a:t>
            </a:r>
            <a:r>
              <a:rPr lang="en-US" sz="1800" dirty="0" smtClean="0">
                <a:solidFill>
                  <a:schemeClr val="accent5">
                    <a:lumMod val="10000"/>
                  </a:schemeClr>
                </a:solidFill>
                <a:latin typeface="+mj-lt"/>
              </a:rPr>
              <a:t>examples </a:t>
            </a:r>
            <a:r>
              <a:rPr lang="en-US" sz="1800" dirty="0">
                <a:solidFill>
                  <a:schemeClr val="accent5">
                    <a:lumMod val="10000"/>
                  </a:schemeClr>
                </a:solidFill>
                <a:latin typeface="+mj-lt"/>
              </a:rPr>
              <a:t>stick in interviewer's minds, prove to them you have the </a:t>
            </a:r>
            <a:r>
              <a:rPr lang="en-US" sz="1800" dirty="0" smtClean="0">
                <a:solidFill>
                  <a:schemeClr val="accent5">
                    <a:lumMod val="10000"/>
                  </a:schemeClr>
                </a:solidFill>
                <a:latin typeface="+mj-lt"/>
              </a:rPr>
              <a:t>ability.</a:t>
            </a:r>
            <a:endParaRPr lang="en-US" sz="1800" dirty="0">
              <a:solidFill>
                <a:schemeClr val="accent5">
                  <a:lumMod val="10000"/>
                </a:schemeClr>
              </a:solidFill>
              <a:latin typeface="+mj-lt"/>
            </a:endParaRPr>
          </a:p>
          <a:p>
            <a:pPr algn="just">
              <a:defRPr/>
            </a:pPr>
            <a:r>
              <a:rPr lang="en-US" sz="1800" dirty="0" smtClean="0">
                <a:solidFill>
                  <a:schemeClr val="accent5">
                    <a:lumMod val="10000"/>
                  </a:schemeClr>
                </a:solidFill>
                <a:latin typeface="+mj-lt"/>
              </a:rPr>
              <a:t>ALWAYS </a:t>
            </a:r>
            <a:r>
              <a:rPr lang="en-US" sz="1800" dirty="0">
                <a:solidFill>
                  <a:schemeClr val="accent5">
                    <a:lumMod val="10000"/>
                  </a:schemeClr>
                </a:solidFill>
                <a:latin typeface="+mj-lt"/>
              </a:rPr>
              <a:t>BACK UP YOUR QUALITIES/STRENGTHS WITH EXAMPLES. EVEN WITHOUT BEING ASKED TO</a:t>
            </a:r>
            <a:r>
              <a:rPr lang="en-US" sz="1800" b="1" dirty="0">
                <a:solidFill>
                  <a:schemeClr val="accent5">
                    <a:lumMod val="10000"/>
                  </a:schemeClr>
                </a:solidFill>
                <a:latin typeface="+mj-lt"/>
              </a:rPr>
              <a:t>.</a:t>
            </a:r>
            <a:endParaRPr lang="en-US" sz="1800" dirty="0">
              <a:solidFill>
                <a:schemeClr val="accent5">
                  <a:lumMod val="10000"/>
                </a:schemeClr>
              </a:solidFill>
              <a:latin typeface="+mj-lt"/>
            </a:endParaRPr>
          </a:p>
          <a:p>
            <a:pPr marL="0" indent="0" algn="just">
              <a:buFont typeface="Wingdings" pitchFamily="2" charset="2"/>
              <a:buNone/>
              <a:defRPr/>
            </a:pPr>
            <a:r>
              <a:rPr lang="en-US" sz="1800" b="1" dirty="0">
                <a:solidFill>
                  <a:schemeClr val="accent5">
                    <a:lumMod val="10000"/>
                  </a:schemeClr>
                </a:solidFill>
                <a:latin typeface="+mj-lt"/>
              </a:rPr>
              <a:t>Possible solutions:</a:t>
            </a:r>
            <a:endParaRPr lang="en-US" sz="1800" dirty="0">
              <a:solidFill>
                <a:schemeClr val="accent5">
                  <a:lumMod val="10000"/>
                </a:schemeClr>
              </a:solidFill>
              <a:latin typeface="+mj-lt"/>
            </a:endParaRP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think I have excellent leadership skills which I have acquired through a combination of effective communication, delegation, and personal interaction.</a:t>
            </a:r>
          </a:p>
          <a:p>
            <a:pPr algn="just">
              <a:defRPr/>
            </a:pPr>
            <a:r>
              <a:rPr lang="en-US" sz="1800" dirty="0">
                <a:solidFill>
                  <a:schemeClr val="accent5">
                    <a:lumMod val="10000"/>
                  </a:schemeClr>
                </a:solidFill>
                <a:latin typeface="+mj-lt"/>
              </a:rPr>
              <a:t>My greatest strengths include my analytical approach, my strong logic, and my patience.</a:t>
            </a:r>
          </a:p>
          <a:p>
            <a:pPr algn="just">
              <a:defRPr/>
            </a:pPr>
            <a:r>
              <a:rPr lang="en-US" sz="1800" dirty="0">
                <a:solidFill>
                  <a:schemeClr val="accent5">
                    <a:lumMod val="10000"/>
                  </a:schemeClr>
                </a:solidFill>
                <a:latin typeface="+mj-lt"/>
              </a:rPr>
              <a:t>I have excellent co-ordination skills.</a:t>
            </a: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have very good interpersonal skills wherein I can persuade </a:t>
            </a:r>
            <a:r>
              <a:rPr lang="en-US" sz="1800" dirty="0" smtClean="0">
                <a:solidFill>
                  <a:schemeClr val="accent5">
                    <a:lumMod val="10000"/>
                  </a:schemeClr>
                </a:solidFill>
                <a:latin typeface="+mj-lt"/>
              </a:rPr>
              <a:t>people </a:t>
            </a:r>
            <a:r>
              <a:rPr lang="en-US" sz="1800" dirty="0">
                <a:solidFill>
                  <a:schemeClr val="accent5">
                    <a:lumMod val="10000"/>
                  </a:schemeClr>
                </a:solidFill>
                <a:latin typeface="+mj-lt"/>
              </a:rPr>
              <a:t>to see my point of view, and get the work done.</a:t>
            </a:r>
          </a:p>
          <a:p>
            <a:pPr algn="just">
              <a:defRPr/>
            </a:pPr>
            <a:r>
              <a:rPr lang="en-US" sz="1800" dirty="0">
                <a:solidFill>
                  <a:schemeClr val="accent5">
                    <a:lumMod val="10000"/>
                  </a:schemeClr>
                </a:solidFill>
                <a:latin typeface="+mj-lt"/>
              </a:rPr>
              <a:t>My greatest asset is my ability to motivate people.</a:t>
            </a: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am a very calm person and I don't get ruffled easily. Even during emergencies, I do not lose my cool.</a:t>
            </a:r>
          </a:p>
          <a:p>
            <a:pPr algn="just">
              <a:defRPr/>
            </a:pPr>
            <a:r>
              <a:rPr lang="en-US" sz="1800" dirty="0">
                <a:solidFill>
                  <a:schemeClr val="accent5">
                    <a:lumMod val="10000"/>
                  </a:schemeClr>
                </a:solidFill>
                <a:latin typeface="+mj-lt"/>
              </a:rPr>
              <a:t>I have good entrepreneurial skills.</a:t>
            </a:r>
          </a:p>
          <a:p>
            <a:pPr algn="just">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am a very sincere person &amp; have consistently met my deadlines and targets.</a:t>
            </a:r>
          </a:p>
          <a:p>
            <a:pPr algn="just">
              <a:defRPr/>
            </a:pPr>
            <a:r>
              <a:rPr lang="en-US" sz="1800" dirty="0">
                <a:solidFill>
                  <a:schemeClr val="accent5">
                    <a:lumMod val="10000"/>
                  </a:schemeClr>
                </a:solidFill>
                <a:latin typeface="+mj-lt"/>
              </a:rPr>
              <a:t>Can say "no" to people when required to do so.</a:t>
            </a:r>
          </a:p>
          <a:p>
            <a:pPr algn="just">
              <a:defRPr/>
            </a:pPr>
            <a:r>
              <a:rPr lang="en-US" sz="1800" dirty="0" smtClean="0">
                <a:solidFill>
                  <a:schemeClr val="accent5">
                    <a:lumMod val="10000"/>
                  </a:schemeClr>
                </a:solidFill>
                <a:latin typeface="+mj-lt"/>
              </a:rPr>
              <a:t>I </a:t>
            </a:r>
            <a:r>
              <a:rPr lang="en-US" sz="1800" dirty="0">
                <a:solidFill>
                  <a:schemeClr val="accent5">
                    <a:lumMod val="10000"/>
                  </a:schemeClr>
                </a:solidFill>
                <a:latin typeface="+mj-lt"/>
              </a:rPr>
              <a:t>have the knowledge relevant to this job (Here, give appropriate details and examples)</a:t>
            </a:r>
          </a:p>
          <a:p>
            <a:pPr algn="just">
              <a:defRPr/>
            </a:pPr>
            <a:endParaRPr lang="en-US" sz="18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a:lstStyle/>
          <a:p>
            <a:pPr marL="0" indent="0" algn="just">
              <a:buFont typeface="Wingdings" pitchFamily="2" charset="2"/>
              <a:buNone/>
              <a:defRPr/>
            </a:pPr>
            <a:r>
              <a:rPr lang="en-US" sz="2000" b="1" dirty="0">
                <a:solidFill>
                  <a:schemeClr val="accent5">
                    <a:lumMod val="10000"/>
                  </a:schemeClr>
                </a:solidFill>
                <a:latin typeface="+mj-lt"/>
              </a:rPr>
              <a:t>Question 3: What are your weaknesses? Possible solutions:</a:t>
            </a:r>
            <a:endParaRPr lang="en-US" sz="2000" dirty="0">
              <a:solidFill>
                <a:schemeClr val="accent5">
                  <a:lumMod val="10000"/>
                </a:schemeClr>
              </a:solidFill>
              <a:latin typeface="+mj-lt"/>
            </a:endParaRPr>
          </a:p>
          <a:p>
            <a:pPr algn="just">
              <a:defRPr/>
            </a:pPr>
            <a:r>
              <a:rPr lang="en-US" sz="2000" dirty="0">
                <a:solidFill>
                  <a:schemeClr val="accent5">
                    <a:lumMod val="10000"/>
                  </a:schemeClr>
                </a:solidFill>
                <a:latin typeface="+mj-lt"/>
              </a:rPr>
              <a:t>Currently/Right now, I lack professional experience but I am hopeful that I will be able to resolve this in </a:t>
            </a:r>
            <a:r>
              <a:rPr lang="en-US" sz="2000" dirty="0" smtClean="0">
                <a:solidFill>
                  <a:schemeClr val="accent5">
                    <a:lumMod val="10000"/>
                  </a:schemeClr>
                </a:solidFill>
                <a:latin typeface="+mj-lt"/>
              </a:rPr>
              <a:t> </a:t>
            </a:r>
            <a:r>
              <a:rPr lang="en-US" sz="2000" dirty="0">
                <a:solidFill>
                  <a:schemeClr val="accent5">
                    <a:lumMod val="10000"/>
                  </a:schemeClr>
                </a:solidFill>
                <a:latin typeface="+mj-lt"/>
              </a:rPr>
              <a:t>near future.</a:t>
            </a:r>
          </a:p>
          <a:p>
            <a:pPr algn="just">
              <a:defRPr/>
            </a:pPr>
            <a:r>
              <a:rPr lang="en-US" sz="2000" dirty="0">
                <a:solidFill>
                  <a:schemeClr val="accent5">
                    <a:lumMod val="10000"/>
                  </a:schemeClr>
                </a:solidFill>
                <a:latin typeface="+mj-lt"/>
              </a:rPr>
              <a:t>One of </a:t>
            </a:r>
            <a:r>
              <a:rPr lang="en-US" sz="2000" dirty="0" smtClean="0">
                <a:solidFill>
                  <a:schemeClr val="accent5">
                    <a:lumMod val="10000"/>
                  </a:schemeClr>
                </a:solidFill>
                <a:latin typeface="+mj-lt"/>
              </a:rPr>
              <a:t>my </a:t>
            </a:r>
            <a:r>
              <a:rPr lang="en-US" sz="2000" dirty="0">
                <a:solidFill>
                  <a:schemeClr val="accent5">
                    <a:lumMod val="10000"/>
                  </a:schemeClr>
                </a:solidFill>
                <a:latin typeface="+mj-lt"/>
              </a:rPr>
              <a:t>greatest </a:t>
            </a:r>
            <a:r>
              <a:rPr lang="en-US" sz="2000" dirty="0" smtClean="0">
                <a:solidFill>
                  <a:schemeClr val="accent5">
                    <a:lumMod val="10000"/>
                  </a:schemeClr>
                </a:solidFill>
                <a:latin typeface="+mj-lt"/>
              </a:rPr>
              <a:t>weakness </a:t>
            </a:r>
            <a:r>
              <a:rPr lang="en-US" sz="2000" dirty="0">
                <a:solidFill>
                  <a:schemeClr val="accent5">
                    <a:lumMod val="10000"/>
                  </a:schemeClr>
                </a:solidFill>
                <a:latin typeface="+mj-lt"/>
              </a:rPr>
              <a:t>has been my difficulty in saying no. Sometimes I tend to over commit myself with too many variant tasks and then </a:t>
            </a:r>
            <a:r>
              <a:rPr lang="en-US" sz="2000" dirty="0" smtClean="0">
                <a:solidFill>
                  <a:schemeClr val="accent5">
                    <a:lumMod val="10000"/>
                  </a:schemeClr>
                </a:solidFill>
                <a:latin typeface="+mj-lt"/>
              </a:rPr>
              <a:t>am </a:t>
            </a:r>
            <a:r>
              <a:rPr lang="en-US" sz="2000" dirty="0">
                <a:solidFill>
                  <a:schemeClr val="accent5">
                    <a:lumMod val="10000"/>
                  </a:schemeClr>
                </a:solidFill>
                <a:latin typeface="+mj-lt"/>
              </a:rPr>
              <a:t>not able to fully accomplish each as I would like to. However, since </a:t>
            </a:r>
            <a:r>
              <a:rPr lang="en-US" sz="2000" b="1" dirty="0">
                <a:solidFill>
                  <a:schemeClr val="accent5">
                    <a:lumMod val="10000"/>
                  </a:schemeClr>
                </a:solidFill>
                <a:latin typeface="+mj-lt"/>
              </a:rPr>
              <a:t>I </a:t>
            </a:r>
            <a:r>
              <a:rPr lang="en-US" sz="2000" dirty="0">
                <a:solidFill>
                  <a:schemeClr val="accent5">
                    <a:lumMod val="10000"/>
                  </a:schemeClr>
                </a:solidFill>
                <a:latin typeface="+mj-lt"/>
              </a:rPr>
              <a:t>have come to recognize this weakness; I have taken steps to correct it. For example, I now have a planner so that I can plan all of my appointments and I also make a check list every day.</a:t>
            </a:r>
          </a:p>
          <a:p>
            <a:pPr marL="0" indent="0" algn="just">
              <a:buFont typeface="Wingdings" pitchFamily="2" charset="2"/>
              <a:buNone/>
              <a:defRPr/>
            </a:pPr>
            <a:r>
              <a:rPr lang="en-US" sz="2000" dirty="0">
                <a:solidFill>
                  <a:schemeClr val="accent5">
                    <a:lumMod val="10000"/>
                  </a:schemeClr>
                </a:solidFill>
                <a:latin typeface="+mj-lt"/>
              </a:rPr>
              <a:t>BE READYTO TALK ABOUT A FURTHER POSSIBLE QUESTION OF HOW YOU HAVE PLANNED THE WEEK AHEAD/MONTH AHEAD.</a:t>
            </a:r>
          </a:p>
          <a:p>
            <a:pPr algn="just">
              <a:defRPr/>
            </a:pPr>
            <a:r>
              <a:rPr lang="en-US" sz="2000" dirty="0">
                <a:solidFill>
                  <a:schemeClr val="accent5">
                    <a:lumMod val="10000"/>
                  </a:schemeClr>
                </a:solidFill>
                <a:latin typeface="+mj-lt"/>
              </a:rPr>
              <a:t>In the </a:t>
            </a:r>
            <a:r>
              <a:rPr lang="en-US" sz="2000" dirty="0" smtClean="0">
                <a:solidFill>
                  <a:schemeClr val="accent5">
                    <a:lumMod val="10000"/>
                  </a:schemeClr>
                </a:solidFill>
                <a:latin typeface="+mj-lt"/>
              </a:rPr>
              <a:t>past</a:t>
            </a:r>
            <a:r>
              <a:rPr lang="en-US" sz="2000" dirty="0">
                <a:solidFill>
                  <a:schemeClr val="accent5">
                    <a:lumMod val="10000"/>
                  </a:schemeClr>
                </a:solidFill>
                <a:latin typeface="+mj-lt"/>
              </a:rPr>
              <a:t>, I have had some trouble sharing responsibilities with others. I felt I could do things better and faster myself. This sometimes backfired because I would end up with more work than I could handle and the quality of my work would suffer. BACK UP WITH AN EXAMPLE. But I have learnt from my </a:t>
            </a:r>
            <a:r>
              <a:rPr lang="en-US" sz="2000" dirty="0" smtClean="0">
                <a:solidFill>
                  <a:schemeClr val="accent5">
                    <a:lumMod val="10000"/>
                  </a:schemeClr>
                </a:solidFill>
                <a:latin typeface="+mj-lt"/>
              </a:rPr>
              <a:t>mistakes </a:t>
            </a:r>
            <a:r>
              <a:rPr lang="en-US" sz="2000" dirty="0">
                <a:solidFill>
                  <a:schemeClr val="accent5">
                    <a:lumMod val="10000"/>
                  </a:schemeClr>
                </a:solidFill>
                <a:latin typeface="+mj-lt"/>
              </a:rPr>
              <a:t>and am consciously trying to be a team player. Other </a:t>
            </a:r>
            <a:r>
              <a:rPr lang="en-US" sz="2000" dirty="0" smtClean="0">
                <a:solidFill>
                  <a:schemeClr val="accent5">
                    <a:lumMod val="10000"/>
                  </a:schemeClr>
                </a:solidFill>
                <a:latin typeface="+mj-lt"/>
              </a:rPr>
              <a:t>possibilities:</a:t>
            </a:r>
          </a:p>
          <a:p>
            <a:pPr algn="just">
              <a:buFont typeface="Wingdings" pitchFamily="2" charset="2"/>
              <a:buChar char="Ø"/>
              <a:defRPr/>
            </a:pPr>
            <a:r>
              <a:rPr lang="en-US" sz="2000" dirty="0" smtClean="0">
                <a:solidFill>
                  <a:schemeClr val="accent5">
                    <a:lumMod val="10000"/>
                  </a:schemeClr>
                </a:solidFill>
                <a:latin typeface="+mj-lt"/>
              </a:rPr>
              <a:t>I </a:t>
            </a:r>
            <a:r>
              <a:rPr lang="en-US" sz="2000" dirty="0">
                <a:solidFill>
                  <a:schemeClr val="accent5">
                    <a:lumMod val="10000"/>
                  </a:schemeClr>
                </a:solidFill>
                <a:latin typeface="+mj-lt"/>
              </a:rPr>
              <a:t>tend to be a bit hard on myself, as I can be something of a perfectionist.</a:t>
            </a:r>
          </a:p>
          <a:p>
            <a:pPr algn="just">
              <a:buFont typeface="Wingdings" pitchFamily="2" charset="2"/>
              <a:buChar char="Ø"/>
              <a:defRPr/>
            </a:pPr>
            <a:r>
              <a:rPr lang="en-US" sz="2000" dirty="0">
                <a:solidFill>
                  <a:schemeClr val="accent5">
                    <a:lumMod val="10000"/>
                  </a:schemeClr>
                </a:solidFill>
                <a:latin typeface="+mj-lt"/>
              </a:rPr>
              <a:t>I am a perfectionist but some people look at it in a negative way.</a:t>
            </a:r>
          </a:p>
          <a:p>
            <a:pPr algn="just">
              <a:buFont typeface="Wingdings" pitchFamily="2" charset="2"/>
              <a:buChar char="Ø"/>
              <a:defRPr/>
            </a:pPr>
            <a:r>
              <a:rPr lang="en-US" sz="2000" dirty="0">
                <a:solidFill>
                  <a:schemeClr val="accent5">
                    <a:lumMod val="10000"/>
                  </a:schemeClr>
                </a:solidFill>
                <a:latin typeface="+mj-lt"/>
              </a:rPr>
              <a:t>I am not a very aggressive person, although I know I can quietly assert myself when needed. EXAMPLE.</a:t>
            </a:r>
          </a:p>
          <a:p>
            <a:pPr algn="just">
              <a:defRPr/>
            </a:pPr>
            <a:endParaRPr lang="en-US" sz="2000" dirty="0">
              <a:solidFill>
                <a:schemeClr val="accent5">
                  <a:lumMod val="10000"/>
                </a:schemeClr>
              </a:solidFill>
              <a:latin typeface="+mj-lt"/>
            </a:endParaRPr>
          </a:p>
          <a:p>
            <a:pPr algn="just">
              <a:defRPr/>
            </a:pPr>
            <a:endParaRPr lang="en-US" sz="20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9067800" cy="4267200"/>
          </a:xfrm>
        </p:spPr>
        <p:txBody>
          <a:bodyPr/>
          <a:lstStyle/>
          <a:p>
            <a:pPr marL="0" indent="0" algn="just">
              <a:buFont typeface="Wingdings" pitchFamily="2" charset="2"/>
              <a:buNone/>
              <a:defRPr/>
            </a:pPr>
            <a:r>
              <a:rPr lang="en-US" sz="1800" b="1" dirty="0">
                <a:solidFill>
                  <a:schemeClr val="accent5">
                    <a:lumMod val="10000"/>
                  </a:schemeClr>
                </a:solidFill>
                <a:latin typeface="+mj-lt"/>
              </a:rPr>
              <a:t>Question 4: Where do you see yourself five years from now?</a:t>
            </a:r>
            <a:endParaRPr lang="en-US" sz="1800" dirty="0">
              <a:solidFill>
                <a:schemeClr val="accent5">
                  <a:lumMod val="10000"/>
                </a:schemeClr>
              </a:solidFill>
              <a:latin typeface="+mj-lt"/>
            </a:endParaRPr>
          </a:p>
          <a:p>
            <a:pPr marL="0" indent="0" algn="just">
              <a:buFont typeface="Wingdings" pitchFamily="2" charset="2"/>
              <a:buNone/>
              <a:defRPr/>
            </a:pPr>
            <a:r>
              <a:rPr lang="en-US" sz="1800" b="1" dirty="0">
                <a:solidFill>
                  <a:schemeClr val="accent5">
                    <a:lumMod val="10000"/>
                  </a:schemeClr>
                </a:solidFill>
                <a:latin typeface="+mj-lt"/>
              </a:rPr>
              <a:t>Possible solutions</a:t>
            </a:r>
            <a:r>
              <a:rPr lang="en-US" sz="1800" b="1" dirty="0" smtClean="0">
                <a:solidFill>
                  <a:schemeClr val="accent5">
                    <a:lumMod val="10000"/>
                  </a:schemeClr>
                </a:solidFill>
                <a:latin typeface="+mj-lt"/>
              </a:rPr>
              <a:t>:</a:t>
            </a:r>
            <a:endParaRPr lang="en-US" sz="1800" dirty="0">
              <a:solidFill>
                <a:schemeClr val="accent5">
                  <a:lumMod val="10000"/>
                </a:schemeClr>
              </a:solidFill>
              <a:latin typeface="+mj-lt"/>
            </a:endParaRPr>
          </a:p>
          <a:p>
            <a:pPr algn="just">
              <a:defRPr/>
            </a:pPr>
            <a:r>
              <a:rPr lang="en-US" sz="1800" dirty="0" smtClean="0">
                <a:solidFill>
                  <a:schemeClr val="accent5">
                    <a:lumMod val="10000"/>
                  </a:schemeClr>
                </a:solidFill>
                <a:latin typeface="+mj-lt"/>
              </a:rPr>
              <a:t>IT </a:t>
            </a:r>
            <a:r>
              <a:rPr lang="en-US" sz="1800" dirty="0">
                <a:solidFill>
                  <a:schemeClr val="accent5">
                    <a:lumMod val="10000"/>
                  </a:schemeClr>
                </a:solidFill>
                <a:latin typeface="+mj-lt"/>
              </a:rPr>
              <a:t>professional, the answer can be</a:t>
            </a:r>
          </a:p>
          <a:p>
            <a:pPr algn="just">
              <a:defRPr/>
            </a:pPr>
            <a:r>
              <a:rPr lang="en-US" sz="1800" dirty="0" smtClean="0">
                <a:solidFill>
                  <a:schemeClr val="accent5">
                    <a:lumMod val="10000"/>
                  </a:schemeClr>
                </a:solidFill>
                <a:latin typeface="+mj-lt"/>
              </a:rPr>
              <a:t>Although </a:t>
            </a:r>
            <a:r>
              <a:rPr lang="en-US" sz="1800" dirty="0">
                <a:solidFill>
                  <a:schemeClr val="accent5">
                    <a:lumMod val="10000"/>
                  </a:schemeClr>
                </a:solidFill>
                <a:latin typeface="+mj-lt"/>
              </a:rPr>
              <a:t>it is difficult to predict things far into the future, I know the directions I </a:t>
            </a:r>
            <a:r>
              <a:rPr lang="en-US" sz="1800" dirty="0" smtClean="0">
                <a:solidFill>
                  <a:schemeClr val="accent5">
                    <a:lumMod val="10000"/>
                  </a:schemeClr>
                </a:solidFill>
                <a:latin typeface="+mj-lt"/>
              </a:rPr>
              <a:t>want to </a:t>
            </a:r>
            <a:r>
              <a:rPr lang="en-US" sz="1800" dirty="0">
                <a:solidFill>
                  <a:schemeClr val="accent5">
                    <a:lumMod val="10000"/>
                  </a:schemeClr>
                </a:solidFill>
                <a:latin typeface="+mj-lt"/>
              </a:rPr>
              <a:t>develop towards. Within </a:t>
            </a:r>
            <a:r>
              <a:rPr lang="en-US" sz="1800" dirty="0" smtClean="0">
                <a:solidFill>
                  <a:schemeClr val="accent5">
                    <a:lumMod val="10000"/>
                  </a:schemeClr>
                </a:solidFill>
                <a:latin typeface="+mj-lt"/>
              </a:rPr>
              <a:t>five years</a:t>
            </a:r>
            <a:r>
              <a:rPr lang="en-US" sz="1800" dirty="0">
                <a:solidFill>
                  <a:schemeClr val="accent5">
                    <a:lumMod val="10000"/>
                  </a:schemeClr>
                </a:solidFill>
                <a:latin typeface="+mj-lt"/>
              </a:rPr>
              <a:t>, I would like to become the very best (TALKABOUT THE </a:t>
            </a:r>
            <a:r>
              <a:rPr lang="en-US" sz="1800" dirty="0" smtClean="0">
                <a:solidFill>
                  <a:schemeClr val="accent5">
                    <a:lumMod val="10000"/>
                  </a:schemeClr>
                </a:solidFill>
                <a:latin typeface="+mj-lt"/>
              </a:rPr>
              <a:t>POSITION THAT YOU </a:t>
            </a:r>
            <a:r>
              <a:rPr lang="en-US" sz="1800" dirty="0">
                <a:solidFill>
                  <a:schemeClr val="accent5">
                    <a:lumMod val="10000"/>
                  </a:schemeClr>
                </a:solidFill>
                <a:latin typeface="+mj-lt"/>
              </a:rPr>
              <a:t>WANT TO BE JOINING IN </a:t>
            </a:r>
            <a:r>
              <a:rPr lang="en-US" sz="1800" dirty="0" smtClean="0">
                <a:solidFill>
                  <a:schemeClr val="accent5">
                    <a:lumMod val="10000"/>
                  </a:schemeClr>
                </a:solidFill>
                <a:latin typeface="+mj-lt"/>
              </a:rPr>
              <a:t>AS)</a:t>
            </a:r>
            <a:r>
              <a:rPr lang="en-US" sz="1800" dirty="0">
                <a:solidFill>
                  <a:schemeClr val="accent5">
                    <a:lumMod val="10000"/>
                  </a:schemeClr>
                </a:solidFill>
                <a:latin typeface="+mj-lt"/>
              </a:rPr>
              <a:t> </a:t>
            </a:r>
            <a:r>
              <a:rPr lang="en-US" sz="1800" dirty="0" smtClean="0">
                <a:solidFill>
                  <a:schemeClr val="accent5">
                    <a:lumMod val="10000"/>
                  </a:schemeClr>
                </a:solidFill>
                <a:latin typeface="+mj-lt"/>
              </a:rPr>
              <a:t>your </a:t>
            </a:r>
            <a:r>
              <a:rPr lang="en-US" sz="1800" dirty="0">
                <a:solidFill>
                  <a:schemeClr val="accent5">
                    <a:lumMod val="10000"/>
                  </a:schemeClr>
                </a:solidFill>
                <a:latin typeface="+mj-lt"/>
              </a:rPr>
              <a:t>company has. My goal is to become an expert that others </a:t>
            </a:r>
            <a:r>
              <a:rPr lang="en-US" sz="1800" dirty="0" smtClean="0">
                <a:solidFill>
                  <a:schemeClr val="accent5">
                    <a:lumMod val="10000"/>
                  </a:schemeClr>
                </a:solidFill>
                <a:latin typeface="+mj-lt"/>
              </a:rPr>
              <a:t>can rely upon. In </a:t>
            </a:r>
            <a:r>
              <a:rPr lang="en-US" sz="1800" dirty="0">
                <a:solidFill>
                  <a:schemeClr val="accent5">
                    <a:lumMod val="10000"/>
                  </a:schemeClr>
                </a:solidFill>
                <a:latin typeface="+mj-lt"/>
              </a:rPr>
              <a:t>making the most of the position </a:t>
            </a:r>
            <a:r>
              <a:rPr lang="en-US" sz="1800" dirty="0" smtClean="0">
                <a:solidFill>
                  <a:schemeClr val="accent5">
                    <a:lumMod val="10000"/>
                  </a:schemeClr>
                </a:solidFill>
                <a:latin typeface="+mj-lt"/>
              </a:rPr>
              <a:t>(</a:t>
            </a:r>
            <a:r>
              <a:rPr lang="en-US" sz="1800" dirty="0">
                <a:solidFill>
                  <a:schemeClr val="accent5">
                    <a:lumMod val="10000"/>
                  </a:schemeClr>
                </a:solidFill>
                <a:latin typeface="+mj-lt"/>
              </a:rPr>
              <a:t>POSITION OF INTEREST FOR YOU), my hope is that </a:t>
            </a:r>
            <a:r>
              <a:rPr lang="en-US" sz="1800" dirty="0" smtClean="0">
                <a:solidFill>
                  <a:schemeClr val="accent5">
                    <a:lumMod val="10000"/>
                  </a:schemeClr>
                </a:solidFill>
                <a:latin typeface="+mj-lt"/>
              </a:rPr>
              <a:t>I </a:t>
            </a:r>
            <a:r>
              <a:rPr lang="en-US" sz="1800" dirty="0">
                <a:solidFill>
                  <a:schemeClr val="accent5">
                    <a:lumMod val="10000"/>
                  </a:schemeClr>
                </a:solidFill>
                <a:latin typeface="+mj-lt"/>
              </a:rPr>
              <a:t>will be fully prepared to take on any challenges with greater responsibilities that might be presented in the long term.</a:t>
            </a:r>
          </a:p>
          <a:p>
            <a:pPr algn="just">
              <a:defRPr/>
            </a:pPr>
            <a:r>
              <a:rPr lang="en-US" sz="1800" dirty="0">
                <a:solidFill>
                  <a:schemeClr val="accent5">
                    <a:lumMod val="10000"/>
                  </a:schemeClr>
                </a:solidFill>
                <a:latin typeface="+mj-lt"/>
              </a:rPr>
              <a:t>I am looking to make a long term commitment at this stage in my career. As for my own growth, I am positive that opportunities will open up when I do my job very well and I am sure this company will have growth opportunities for me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629400"/>
          </a:xfrm>
        </p:spPr>
        <p:txBody>
          <a:bodyPr/>
          <a:lstStyle/>
          <a:p>
            <a:pPr marL="0" indent="0" algn="just">
              <a:buFont typeface="Wingdings" pitchFamily="2" charset="2"/>
              <a:buNone/>
              <a:defRPr/>
            </a:pPr>
            <a:r>
              <a:rPr lang="en-US" sz="1800" b="1" dirty="0">
                <a:solidFill>
                  <a:schemeClr val="accent5">
                    <a:lumMod val="10000"/>
                  </a:schemeClr>
                </a:solidFill>
                <a:latin typeface="+mj-lt"/>
              </a:rPr>
              <a:t>Question 5: Tell us why you want to work for our company?</a:t>
            </a:r>
            <a:endParaRPr lang="en-US" sz="1800" dirty="0">
              <a:solidFill>
                <a:schemeClr val="accent5">
                  <a:lumMod val="10000"/>
                </a:schemeClr>
              </a:solidFill>
              <a:latin typeface="+mj-lt"/>
            </a:endParaRPr>
          </a:p>
          <a:p>
            <a:pPr algn="just">
              <a:defRPr/>
            </a:pPr>
            <a:r>
              <a:rPr lang="en-US" sz="1800" dirty="0">
                <a:solidFill>
                  <a:schemeClr val="accent5">
                    <a:lumMod val="10000"/>
                  </a:schemeClr>
                </a:solidFill>
                <a:latin typeface="+mj-lt"/>
              </a:rPr>
              <a:t>Research properly and you should have all the necessary information about the company.</a:t>
            </a:r>
          </a:p>
          <a:p>
            <a:pPr marL="0" indent="0" algn="just">
              <a:buFont typeface="Wingdings" pitchFamily="2" charset="2"/>
              <a:buNone/>
              <a:defRPr/>
            </a:pPr>
            <a:r>
              <a:rPr lang="en-US" sz="1800" b="1" dirty="0">
                <a:solidFill>
                  <a:schemeClr val="accent5">
                    <a:lumMod val="10000"/>
                  </a:schemeClr>
                </a:solidFill>
                <a:latin typeface="+mj-lt"/>
              </a:rPr>
              <a:t>Possible solutions:</a:t>
            </a:r>
            <a:endParaRPr lang="en-US" sz="1800" dirty="0">
              <a:solidFill>
                <a:schemeClr val="accent5">
                  <a:lumMod val="10000"/>
                </a:schemeClr>
              </a:solidFill>
              <a:latin typeface="+mj-lt"/>
            </a:endParaRPr>
          </a:p>
          <a:p>
            <a:pPr algn="just">
              <a:defRPr/>
            </a:pPr>
            <a:r>
              <a:rPr lang="en-US" sz="1800" dirty="0">
                <a:solidFill>
                  <a:schemeClr val="accent5">
                    <a:lumMod val="10000"/>
                  </a:schemeClr>
                </a:solidFill>
                <a:latin typeface="+mj-lt"/>
              </a:rPr>
              <a:t>One needs to appear unselfish while at the same time learn and grow in one's career. So the answer can be framed like this:</a:t>
            </a:r>
          </a:p>
          <a:p>
            <a:pPr algn="just">
              <a:buFont typeface="Wingdings" pitchFamily="2" charset="2"/>
              <a:buChar char="Ø"/>
              <a:defRPr/>
            </a:pPr>
            <a:r>
              <a:rPr lang="en-US" sz="1800" dirty="0">
                <a:solidFill>
                  <a:schemeClr val="accent5">
                    <a:lumMod val="10000"/>
                  </a:schemeClr>
                </a:solidFill>
                <a:latin typeface="+mj-lt"/>
              </a:rPr>
              <a:t>"I think that great companies are made by great employees. Your company has a reputation in the market as one of the best. I would like to be a part of this company which will give me the opportunity to learn and grow and also give me the satisfaction of contributing to its growth"</a:t>
            </a:r>
          </a:p>
          <a:p>
            <a:pPr algn="just">
              <a:buFont typeface="Wingdings" pitchFamily="2" charset="2"/>
              <a:buChar char="Ø"/>
              <a:defRPr/>
            </a:pPr>
            <a:r>
              <a:rPr lang="en-US" sz="1800" dirty="0">
                <a:solidFill>
                  <a:schemeClr val="accent5">
                    <a:lumMod val="10000"/>
                  </a:schemeClr>
                </a:solidFill>
                <a:latin typeface="+mj-lt"/>
              </a:rPr>
              <a:t>Part of the reason I have applied for your company is that I know this company is recognized nationally and internationally for its progressive approach and service. In reviewing your website, I learned that.... (GIVE RELEVANT DATA).</a:t>
            </a:r>
          </a:p>
          <a:p>
            <a:pPr>
              <a:buFont typeface="Wingdings" pitchFamily="2" charset="2"/>
              <a:buChar char="Ø"/>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would </a:t>
            </a:r>
            <a:r>
              <a:rPr lang="en-US" sz="1800" dirty="0" smtClean="0">
                <a:solidFill>
                  <a:schemeClr val="accent5">
                    <a:lumMod val="10000"/>
                  </a:schemeClr>
                </a:solidFill>
                <a:latin typeface="+mj-lt"/>
              </a:rPr>
              <a:t>love </a:t>
            </a:r>
            <a:r>
              <a:rPr lang="en-US" sz="1800" dirty="0">
                <a:solidFill>
                  <a:schemeClr val="accent5">
                    <a:lumMod val="10000"/>
                  </a:schemeClr>
                </a:solidFill>
                <a:latin typeface="+mj-lt"/>
              </a:rPr>
              <a:t>to work for an organization that is so well respected in the </a:t>
            </a:r>
            <a:r>
              <a:rPr lang="en-US" sz="1800" dirty="0" smtClean="0">
                <a:solidFill>
                  <a:schemeClr val="accent5">
                    <a:lumMod val="10000"/>
                  </a:schemeClr>
                </a:solidFill>
                <a:latin typeface="+mj-lt"/>
              </a:rPr>
              <a:t>industry and be able </a:t>
            </a:r>
            <a:r>
              <a:rPr lang="en-US" sz="1800" dirty="0">
                <a:solidFill>
                  <a:schemeClr val="accent5">
                    <a:lumMod val="10000"/>
                  </a:schemeClr>
                </a:solidFill>
                <a:latin typeface="+mj-lt"/>
              </a:rPr>
              <a:t>to contribute in my own way.</a:t>
            </a:r>
          </a:p>
          <a:p>
            <a:pPr algn="just">
              <a:buFont typeface="Wingdings" pitchFamily="2" charset="2"/>
              <a:buChar char="Ø"/>
              <a:defRPr/>
            </a:pPr>
            <a:r>
              <a:rPr lang="en-US" sz="1800" dirty="0">
                <a:solidFill>
                  <a:schemeClr val="accent5">
                    <a:lumMod val="10000"/>
                  </a:schemeClr>
                </a:solidFill>
                <a:latin typeface="+mj-lt"/>
              </a:rPr>
              <a:t>Sir, you are one of the biggest brands in </a:t>
            </a:r>
            <a:r>
              <a:rPr lang="en-US" sz="1800" dirty="0" smtClean="0">
                <a:solidFill>
                  <a:schemeClr val="accent5">
                    <a:lumMod val="10000"/>
                  </a:schemeClr>
                </a:solidFill>
                <a:latin typeface="+mj-lt"/>
              </a:rPr>
              <a:t>the  industry </a:t>
            </a:r>
            <a:r>
              <a:rPr lang="en-US" sz="1800" dirty="0">
                <a:solidFill>
                  <a:schemeClr val="accent5">
                    <a:lumMod val="10000"/>
                  </a:schemeClr>
                </a:solidFill>
                <a:latin typeface="+mj-lt"/>
              </a:rPr>
              <a:t>today. It is a dream for a fresher like </a:t>
            </a:r>
            <a:r>
              <a:rPr lang="en-US" sz="1800" dirty="0" smtClean="0">
                <a:solidFill>
                  <a:schemeClr val="accent5">
                    <a:lumMod val="10000"/>
                  </a:schemeClr>
                </a:solidFill>
                <a:latin typeface="+mj-lt"/>
              </a:rPr>
              <a:t>me to </a:t>
            </a:r>
            <a:r>
              <a:rPr lang="en-US" sz="1800" dirty="0">
                <a:solidFill>
                  <a:schemeClr val="accent5">
                    <a:lumMod val="10000"/>
                  </a:schemeClr>
                </a:solidFill>
                <a:latin typeface="+mj-lt"/>
              </a:rPr>
              <a:t>start his career </a:t>
            </a:r>
            <a:r>
              <a:rPr lang="en-US" sz="1800" dirty="0" smtClean="0">
                <a:solidFill>
                  <a:schemeClr val="accent5">
                    <a:lumMod val="10000"/>
                  </a:schemeClr>
                </a:solidFill>
                <a:latin typeface="+mj-lt"/>
              </a:rPr>
              <a:t>with (Name </a:t>
            </a:r>
            <a:r>
              <a:rPr lang="en-US" sz="1800" dirty="0">
                <a:solidFill>
                  <a:schemeClr val="accent5">
                    <a:lumMod val="10000"/>
                  </a:schemeClr>
                </a:solidFill>
                <a:latin typeface="+mj-lt"/>
              </a:rPr>
              <a:t>of the company).</a:t>
            </a:r>
          </a:p>
          <a:p>
            <a:pPr algn="just">
              <a:buFont typeface="Wingdings" pitchFamily="2" charset="2"/>
              <a:buChar char="Ø"/>
              <a:defRPr/>
            </a:pPr>
            <a:r>
              <a:rPr lang="en-US" sz="1800" dirty="0">
                <a:solidFill>
                  <a:schemeClr val="accent5">
                    <a:lumMod val="10000"/>
                  </a:schemeClr>
                </a:solidFill>
                <a:latin typeface="+mj-lt"/>
              </a:rPr>
              <a:t>I want to work for this company because you are a leading and fast-expanding company </a:t>
            </a:r>
            <a:r>
              <a:rPr lang="en-US" sz="1800" dirty="0" smtClean="0">
                <a:solidFill>
                  <a:schemeClr val="accent5">
                    <a:lumMod val="10000"/>
                  </a:schemeClr>
                </a:solidFill>
                <a:latin typeface="+mj-lt"/>
              </a:rPr>
              <a:t>in </a:t>
            </a:r>
            <a:r>
              <a:rPr lang="en-US" sz="1800" dirty="0">
                <a:solidFill>
                  <a:schemeClr val="accent5">
                    <a:lumMod val="10000"/>
                  </a:schemeClr>
                </a:solidFill>
                <a:latin typeface="+mj-lt"/>
              </a:rPr>
              <a:t>AREA OF EXPERTISE). Hence, it is a logical progression for me to join this company with my abilities (BE READY TO BE ABLE TO NAME THE ABILITIES).</a:t>
            </a:r>
          </a:p>
          <a:p>
            <a:pPr marL="0" indent="0" algn="just">
              <a:buFont typeface="Wingdings" pitchFamily="2" charset="2"/>
              <a:buNone/>
              <a:defRPr/>
            </a:pPr>
            <a:r>
              <a:rPr lang="en-US" sz="1800" dirty="0">
                <a:solidFill>
                  <a:schemeClr val="accent5">
                    <a:lumMod val="10000"/>
                  </a:schemeClr>
                </a:solidFill>
                <a:latin typeface="+mj-lt"/>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7772400" cy="4114800"/>
          </a:xfrm>
        </p:spPr>
        <p:txBody>
          <a:bodyPr/>
          <a:lstStyle/>
          <a:p>
            <a:pPr>
              <a:defRPr/>
            </a:pPr>
            <a:r>
              <a:rPr lang="en-US" sz="1800" b="1" dirty="0" smtClean="0">
                <a:solidFill>
                  <a:schemeClr val="accent5">
                    <a:lumMod val="10000"/>
                  </a:schemeClr>
                </a:solidFill>
                <a:latin typeface="+mj-lt"/>
              </a:rPr>
              <a:t>Question </a:t>
            </a:r>
            <a:r>
              <a:rPr lang="en-US" sz="1800" b="1" dirty="0">
                <a:solidFill>
                  <a:schemeClr val="accent5">
                    <a:lumMod val="10000"/>
                  </a:schemeClr>
                </a:solidFill>
                <a:latin typeface="+mj-lt"/>
              </a:rPr>
              <a:t>6: How long will you be willing to work for us? Possible solution:</a:t>
            </a:r>
            <a:endParaRPr lang="en-US" sz="1800" dirty="0">
              <a:solidFill>
                <a:schemeClr val="accent5">
                  <a:lumMod val="10000"/>
                </a:schemeClr>
              </a:solidFill>
              <a:latin typeface="+mj-lt"/>
            </a:endParaRPr>
          </a:p>
          <a:p>
            <a:pPr>
              <a:defRPr/>
            </a:pPr>
            <a:r>
              <a:rPr lang="en-US" sz="1800" dirty="0">
                <a:solidFill>
                  <a:schemeClr val="accent5">
                    <a:lumMod val="10000"/>
                  </a:schemeClr>
                </a:solidFill>
                <a:latin typeface="+mj-lt"/>
              </a:rPr>
              <a:t>Sir/Ma'am, I am a stable person and don't like many changes. </a:t>
            </a:r>
            <a:r>
              <a:rPr lang="en-US" sz="1800" dirty="0" smtClean="0">
                <a:solidFill>
                  <a:schemeClr val="accent5">
                    <a:lumMod val="10000"/>
                  </a:schemeClr>
                </a:solidFill>
                <a:latin typeface="+mj-lt"/>
              </a:rPr>
              <a:t> </a:t>
            </a:r>
            <a:r>
              <a:rPr lang="en-US" sz="1800" dirty="0">
                <a:solidFill>
                  <a:schemeClr val="accent5">
                    <a:lumMod val="10000"/>
                  </a:schemeClr>
                </a:solidFill>
                <a:latin typeface="+mj-lt"/>
              </a:rPr>
              <a:t>I will be happy to work here. And I am very hopeful that I will be able to work with your </a:t>
            </a:r>
            <a:r>
              <a:rPr lang="en-US" sz="1800" dirty="0" smtClean="0">
                <a:solidFill>
                  <a:schemeClr val="accent5">
                    <a:lumMod val="10000"/>
                  </a:schemeClr>
                </a:solidFill>
                <a:latin typeface="+mj-lt"/>
              </a:rPr>
              <a:t>company </a:t>
            </a:r>
            <a:r>
              <a:rPr lang="en-US" sz="1800" dirty="0">
                <a:solidFill>
                  <a:schemeClr val="accent5">
                    <a:lumMod val="10000"/>
                  </a:schemeClr>
                </a:solidFill>
                <a:latin typeface="+mj-lt"/>
              </a:rPr>
              <a:t>for a long time</a:t>
            </a:r>
            <a:r>
              <a:rPr lang="en-US" sz="1800" dirty="0" smtClean="0">
                <a:solidFill>
                  <a:schemeClr val="accent5">
                    <a:lumMod val="10000"/>
                  </a:schemeClr>
                </a:solidFill>
                <a:latin typeface="+mj-lt"/>
              </a:rPr>
              <a:t>.</a:t>
            </a:r>
          </a:p>
          <a:p>
            <a:pPr>
              <a:defRPr/>
            </a:pPr>
            <a:endParaRPr lang="en-US" sz="1800" dirty="0">
              <a:solidFill>
                <a:schemeClr val="accent5">
                  <a:lumMod val="10000"/>
                </a:schemeClr>
              </a:solidFill>
              <a:latin typeface="+mj-lt"/>
            </a:endParaRPr>
          </a:p>
          <a:p>
            <a:pPr>
              <a:defRPr/>
            </a:pPr>
            <a:r>
              <a:rPr lang="en-US" sz="1800" b="1" dirty="0">
                <a:solidFill>
                  <a:schemeClr val="accent5">
                    <a:lumMod val="10000"/>
                  </a:schemeClr>
                </a:solidFill>
                <a:latin typeface="+mj-lt"/>
              </a:rPr>
              <a:t>Question 7: How will you make yourself indispensable to our company?</a:t>
            </a:r>
            <a:endParaRPr lang="en-US" sz="1800" dirty="0">
              <a:solidFill>
                <a:schemeClr val="accent5">
                  <a:lumMod val="10000"/>
                </a:schemeClr>
              </a:solidFill>
              <a:latin typeface="+mj-lt"/>
            </a:endParaRPr>
          </a:p>
          <a:p>
            <a:pPr>
              <a:defRPr/>
            </a:pPr>
            <a:r>
              <a:rPr lang="en-US" sz="1800" b="1" dirty="0">
                <a:solidFill>
                  <a:schemeClr val="accent5">
                    <a:lumMod val="10000"/>
                  </a:schemeClr>
                </a:solidFill>
                <a:latin typeface="+mj-lt"/>
              </a:rPr>
              <a:t>Possible solution:</a:t>
            </a:r>
            <a:endParaRPr lang="en-US" sz="1800" dirty="0">
              <a:solidFill>
                <a:schemeClr val="accent5">
                  <a:lumMod val="10000"/>
                </a:schemeClr>
              </a:solidFill>
              <a:latin typeface="+mj-lt"/>
            </a:endParaRPr>
          </a:p>
          <a:p>
            <a:pPr>
              <a:defRPr/>
            </a:pPr>
            <a:r>
              <a:rPr lang="en-US" sz="1800" b="1" dirty="0">
                <a:solidFill>
                  <a:schemeClr val="accent5">
                    <a:lumMod val="10000"/>
                  </a:schemeClr>
                </a:solidFill>
                <a:latin typeface="+mj-lt"/>
              </a:rPr>
              <a:t>I </a:t>
            </a:r>
            <a:r>
              <a:rPr lang="en-US" sz="1800" dirty="0">
                <a:solidFill>
                  <a:schemeClr val="accent5">
                    <a:lumMod val="10000"/>
                  </a:schemeClr>
                </a:solidFill>
                <a:latin typeface="+mj-lt"/>
              </a:rPr>
              <a:t>will make the company benefit from my technical competence and my skill at interpersonal relationships. </a:t>
            </a:r>
          </a:p>
          <a:p>
            <a:pPr>
              <a:defRPr/>
            </a:pPr>
            <a:endParaRPr lang="en-US" sz="1800" dirty="0">
              <a:solidFill>
                <a:schemeClr val="accent5">
                  <a:lumMod val="10000"/>
                </a:schemeClr>
              </a:solidFill>
              <a:latin typeface="+mj-lt"/>
            </a:endParaRPr>
          </a:p>
          <a:p>
            <a:pPr>
              <a:defRPr/>
            </a:pPr>
            <a:r>
              <a:rPr lang="en-US" sz="1800" b="1" dirty="0">
                <a:solidFill>
                  <a:schemeClr val="accent5">
                    <a:lumMod val="10000"/>
                  </a:schemeClr>
                </a:solidFill>
              </a:rPr>
              <a:t>Question 8: What do you know about </a:t>
            </a:r>
            <a:r>
              <a:rPr lang="en-US" sz="1800" dirty="0">
                <a:solidFill>
                  <a:schemeClr val="accent5">
                    <a:lumMod val="10000"/>
                  </a:schemeClr>
                </a:solidFill>
              </a:rPr>
              <a:t>our </a:t>
            </a:r>
            <a:r>
              <a:rPr lang="en-US" sz="1800" b="1" dirty="0">
                <a:solidFill>
                  <a:schemeClr val="accent5">
                    <a:lumMod val="10000"/>
                  </a:schemeClr>
                </a:solidFill>
              </a:rPr>
              <a:t>organization? Possible Solution:</a:t>
            </a:r>
            <a:endParaRPr lang="en-US" sz="1800" dirty="0">
              <a:solidFill>
                <a:schemeClr val="accent5">
                  <a:lumMod val="10000"/>
                </a:schemeClr>
              </a:solidFill>
            </a:endParaRPr>
          </a:p>
          <a:p>
            <a:pPr>
              <a:defRPr/>
            </a:pPr>
            <a:r>
              <a:rPr lang="en-US" sz="1800" dirty="0">
                <a:solidFill>
                  <a:schemeClr val="accent5">
                    <a:lumMod val="10000"/>
                  </a:schemeClr>
                </a:solidFill>
              </a:rPr>
              <a:t>From the pre-placement talk I have just attended/ I have gone through your website, in detail, last night/ through my seniors who joined your company last year  (TELL THEM ABOUT THE BEST THINGS ABOUT THEM. RESTRICT ITTO POSITIVE THINGS ONLY)</a:t>
            </a:r>
          </a:p>
          <a:p>
            <a:pPr>
              <a:defRPr/>
            </a:pPr>
            <a:endParaRPr lang="en-US" sz="18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7772400" cy="4114800"/>
          </a:xfrm>
        </p:spPr>
        <p:txBody>
          <a:bodyPr/>
          <a:lstStyle/>
          <a:p>
            <a:pPr algn="just">
              <a:defRPr/>
            </a:pPr>
            <a:r>
              <a:rPr lang="en-US" sz="1800" b="1" dirty="0">
                <a:solidFill>
                  <a:schemeClr val="accent5">
                    <a:lumMod val="10000"/>
                  </a:schemeClr>
                </a:solidFill>
                <a:latin typeface="+mj-lt"/>
              </a:rPr>
              <a:t>Question 9: What is more important to you: Money or work? Possible solution:</a:t>
            </a:r>
            <a:endParaRPr lang="en-US" sz="1800" dirty="0">
              <a:solidFill>
                <a:schemeClr val="accent5">
                  <a:lumMod val="10000"/>
                </a:schemeClr>
              </a:solidFill>
              <a:latin typeface="+mj-lt"/>
            </a:endParaRPr>
          </a:p>
          <a:p>
            <a:pPr algn="just">
              <a:defRPr/>
            </a:pPr>
            <a:r>
              <a:rPr lang="en-US" sz="1800" dirty="0">
                <a:solidFill>
                  <a:schemeClr val="accent5">
                    <a:lumMod val="10000"/>
                  </a:schemeClr>
                </a:solidFill>
                <a:latin typeface="+mj-lt"/>
              </a:rPr>
              <a:t>Money and work both are like </a:t>
            </a:r>
            <a:r>
              <a:rPr lang="en-US" sz="1800" dirty="0" smtClean="0">
                <a:solidFill>
                  <a:schemeClr val="accent5">
                    <a:lumMod val="10000"/>
                  </a:schemeClr>
                </a:solidFill>
                <a:latin typeface="+mj-lt"/>
              </a:rPr>
              <a:t>siblings ,money </a:t>
            </a:r>
            <a:r>
              <a:rPr lang="en-US" sz="1800" dirty="0">
                <a:solidFill>
                  <a:schemeClr val="accent5">
                    <a:lumMod val="10000"/>
                  </a:schemeClr>
                </a:solidFill>
                <a:latin typeface="+mj-lt"/>
              </a:rPr>
              <a:t>and work are both important. But I also believe when you work hard; money will flow to you. So work has a slightly greater edge than money. Hard work can help one achieve the success that one is looking for in life.</a:t>
            </a:r>
          </a:p>
          <a:p>
            <a:pPr algn="just">
              <a:defRPr/>
            </a:pPr>
            <a:r>
              <a:rPr lang="en-US" sz="1800" b="1" dirty="0">
                <a:solidFill>
                  <a:schemeClr val="accent5">
                    <a:lumMod val="10000"/>
                  </a:schemeClr>
                </a:solidFill>
                <a:latin typeface="+mj-lt"/>
              </a:rPr>
              <a:t>Question 10: Tell me about your dream job.</a:t>
            </a:r>
            <a:endParaRPr lang="en-US" sz="1800" dirty="0">
              <a:solidFill>
                <a:schemeClr val="accent5">
                  <a:lumMod val="10000"/>
                </a:schemeClr>
              </a:solidFill>
              <a:latin typeface="+mj-lt"/>
            </a:endParaRPr>
          </a:p>
          <a:p>
            <a:pPr algn="just">
              <a:defRPr/>
            </a:pPr>
            <a:r>
              <a:rPr lang="en-US" sz="1800" dirty="0">
                <a:solidFill>
                  <a:schemeClr val="accent5">
                    <a:lumMod val="10000"/>
                  </a:schemeClr>
                </a:solidFill>
                <a:latin typeface="+mj-lt"/>
              </a:rPr>
              <a:t>If your answer is the job that you are applying for, you will not be taken seriously. No one's dream job is the job they are getting, because there is always a more interesting opportunity elsewhere.</a:t>
            </a:r>
          </a:p>
          <a:p>
            <a:pPr algn="just">
              <a:defRPr/>
            </a:pPr>
            <a:r>
              <a:rPr lang="en-US" sz="1800" dirty="0">
                <a:solidFill>
                  <a:schemeClr val="accent5">
                    <a:lumMod val="10000"/>
                  </a:schemeClr>
                </a:solidFill>
                <a:latin typeface="+mj-lt"/>
              </a:rPr>
              <a:t>If your answer is a job that you cannot get, or one that is unrelated to the field, you accomplish very little with your answer. You may even make it sound as though you would leave the job for a different type of job, which is a bad answer in an interview.</a:t>
            </a:r>
          </a:p>
          <a:p>
            <a:pPr algn="just">
              <a:defRPr/>
            </a:pPr>
            <a:r>
              <a:rPr lang="en-US" sz="1800" dirty="0">
                <a:solidFill>
                  <a:schemeClr val="accent5">
                    <a:lumMod val="10000"/>
                  </a:schemeClr>
                </a:solidFill>
                <a:latin typeface="+mj-lt"/>
              </a:rPr>
              <a:t>Neither of these is very useful. Instead, your answer should be something about a job's environment, rather than the job itself.</a:t>
            </a:r>
          </a:p>
          <a:p>
            <a:pPr algn="just">
              <a:defRPr/>
            </a:pPr>
            <a:r>
              <a:rPr lang="en-US" sz="1800" b="1" dirty="0">
                <a:solidFill>
                  <a:schemeClr val="accent5">
                    <a:lumMod val="10000"/>
                  </a:schemeClr>
                </a:solidFill>
                <a:latin typeface="+mj-lt"/>
              </a:rPr>
              <a:t>Possible solution: </a:t>
            </a:r>
            <a:r>
              <a:rPr lang="en-US" sz="1800" dirty="0">
                <a:solidFill>
                  <a:schemeClr val="accent5">
                    <a:lumMod val="10000"/>
                  </a:schemeClr>
                </a:solidFill>
                <a:latin typeface="+mj-lt"/>
              </a:rPr>
              <a:t>"I don't necessarily have a specific job that I dream about. My dream job is to have a workplace that is welcoming and friendly, with ample growth opportunities and an appreciation of hard work. It's the environment that makes a job great, not the tasks that you undertake..."</a:t>
            </a:r>
          </a:p>
          <a:p>
            <a:pPr algn="just">
              <a:defRPr/>
            </a:pPr>
            <a:endParaRPr lang="en-US" sz="18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7772400" cy="4114800"/>
          </a:xfrm>
        </p:spPr>
        <p:txBody>
          <a:bodyPr/>
          <a:lstStyle/>
          <a:p>
            <a:pPr>
              <a:defRPr/>
            </a:pPr>
            <a:r>
              <a:rPr lang="en-US" sz="1600" b="1" dirty="0" smtClean="0">
                <a:solidFill>
                  <a:schemeClr val="accent5">
                    <a:lumMod val="10000"/>
                  </a:schemeClr>
                </a:solidFill>
                <a:latin typeface="+mj-lt"/>
              </a:rPr>
              <a:t>Questions </a:t>
            </a:r>
            <a:r>
              <a:rPr lang="en-US" sz="1600" b="1" dirty="0">
                <a:solidFill>
                  <a:schemeClr val="accent5">
                    <a:lumMod val="10000"/>
                  </a:schemeClr>
                </a:solidFill>
                <a:latin typeface="+mj-lt"/>
              </a:rPr>
              <a:t>11: How will you handle an ethical dilemma at work? Possible solution:</a:t>
            </a:r>
            <a:endParaRPr lang="en-US" sz="1600" dirty="0">
              <a:solidFill>
                <a:schemeClr val="accent5">
                  <a:lumMod val="10000"/>
                </a:schemeClr>
              </a:solidFill>
              <a:latin typeface="+mj-lt"/>
            </a:endParaRPr>
          </a:p>
          <a:p>
            <a:pPr>
              <a:defRPr/>
            </a:pPr>
            <a:r>
              <a:rPr lang="en-US" sz="1600" b="1" dirty="0">
                <a:solidFill>
                  <a:schemeClr val="accent5">
                    <a:lumMod val="10000"/>
                  </a:schemeClr>
                </a:solidFill>
                <a:latin typeface="+mj-lt"/>
              </a:rPr>
              <a:t>I </a:t>
            </a:r>
            <a:r>
              <a:rPr lang="en-US" sz="1600" dirty="0">
                <a:solidFill>
                  <a:schemeClr val="accent5">
                    <a:lumMod val="10000"/>
                  </a:schemeClr>
                </a:solidFill>
                <a:latin typeface="+mj-lt"/>
              </a:rPr>
              <a:t>would go to my supervisor, explain the situation, and ask for advice. I will try to give the best possible solution and in case I do make a mistake, I will definitely try to learn from it and not repeat it.</a:t>
            </a:r>
          </a:p>
          <a:p>
            <a:pPr>
              <a:defRPr/>
            </a:pPr>
            <a:r>
              <a:rPr lang="en-US" sz="1600" b="1" dirty="0">
                <a:solidFill>
                  <a:schemeClr val="accent5">
                    <a:lumMod val="10000"/>
                  </a:schemeClr>
                </a:solidFill>
                <a:latin typeface="+mj-lt"/>
              </a:rPr>
              <a:t>Question 12: Why should we hire you? Possible solutions:</a:t>
            </a:r>
            <a:endParaRPr lang="en-US" sz="1600" dirty="0">
              <a:solidFill>
                <a:schemeClr val="accent5">
                  <a:lumMod val="10000"/>
                </a:schemeClr>
              </a:solidFill>
              <a:latin typeface="+mj-lt"/>
            </a:endParaRPr>
          </a:p>
          <a:p>
            <a:pPr>
              <a:defRPr/>
            </a:pPr>
            <a:r>
              <a:rPr lang="en-US" sz="1600" b="1" dirty="0">
                <a:solidFill>
                  <a:schemeClr val="accent5">
                    <a:lumMod val="10000"/>
                  </a:schemeClr>
                </a:solidFill>
                <a:latin typeface="+mj-lt"/>
              </a:rPr>
              <a:t>I </a:t>
            </a:r>
            <a:r>
              <a:rPr lang="en-US" sz="1600" dirty="0">
                <a:solidFill>
                  <a:schemeClr val="accent5">
                    <a:lumMod val="10000"/>
                  </a:schemeClr>
                </a:solidFill>
                <a:latin typeface="+mj-lt"/>
              </a:rPr>
              <a:t>am a fresher and do not have much practical experience. But since I'm a quick learner, I focus on every opportunity given to me at work and deliver the best of the company's expectations. </a:t>
            </a:r>
            <a:r>
              <a:rPr lang="en-US" sz="1600" b="1" dirty="0">
                <a:solidFill>
                  <a:schemeClr val="accent5">
                    <a:lumMod val="10000"/>
                  </a:schemeClr>
                </a:solidFill>
                <a:latin typeface="+mj-lt"/>
              </a:rPr>
              <a:t>I </a:t>
            </a:r>
            <a:r>
              <a:rPr lang="en-US" sz="1600" dirty="0">
                <a:solidFill>
                  <a:schemeClr val="accent5">
                    <a:lumMod val="10000"/>
                  </a:schemeClr>
                </a:solidFill>
                <a:latin typeface="+mj-lt"/>
              </a:rPr>
              <a:t>was also appreciated for my performance during my internship. I have the intention to grow with the company.</a:t>
            </a:r>
          </a:p>
          <a:p>
            <a:pPr>
              <a:defRPr/>
            </a:pPr>
            <a:r>
              <a:rPr lang="en-US" sz="1600" dirty="0">
                <a:solidFill>
                  <a:schemeClr val="accent5">
                    <a:lumMod val="10000"/>
                  </a:schemeClr>
                </a:solidFill>
                <a:latin typeface="+mj-lt"/>
              </a:rPr>
              <a:t>Because I sincerely believe that I am well qualified for the job. I realize that there are many other college students who have the ability to do this job. Along with that ability, </a:t>
            </a:r>
            <a:r>
              <a:rPr lang="en-US" sz="1600" b="1" dirty="0">
                <a:solidFill>
                  <a:schemeClr val="accent5">
                    <a:lumMod val="10000"/>
                  </a:schemeClr>
                </a:solidFill>
                <a:latin typeface="+mj-lt"/>
              </a:rPr>
              <a:t>I </a:t>
            </a:r>
            <a:r>
              <a:rPr lang="en-US" sz="1600" dirty="0">
                <a:solidFill>
                  <a:schemeClr val="accent5">
                    <a:lumMod val="10000"/>
                  </a:schemeClr>
                </a:solidFill>
                <a:latin typeface="+mj-lt"/>
              </a:rPr>
              <a:t>also bring an additional quality that makes me the very best person for the job—my thirst for excellence. Not just striving, for excellence, but putting every part of myself into achieving it</a:t>
            </a:r>
          </a:p>
          <a:p>
            <a:pPr>
              <a:defRPr/>
            </a:pPr>
            <a:r>
              <a:rPr lang="en-US" sz="1600" dirty="0">
                <a:solidFill>
                  <a:schemeClr val="accent5">
                    <a:lumMod val="10000"/>
                  </a:schemeClr>
                </a:solidFill>
                <a:latin typeface="+mj-lt"/>
              </a:rPr>
              <a:t>BACK </a:t>
            </a:r>
            <a:r>
              <a:rPr lang="en-US" sz="1600" b="1" dirty="0">
                <a:solidFill>
                  <a:schemeClr val="accent5">
                    <a:lumMod val="10000"/>
                  </a:schemeClr>
                </a:solidFill>
                <a:latin typeface="+mj-lt"/>
              </a:rPr>
              <a:t>UP WITH EXAMPLE OF A PREVIOUS PROJECT/EXPERIENCE WHERE YOU DISPLAYED EXCELLENCE</a:t>
            </a:r>
            <a:endParaRPr lang="en-US" sz="1600" dirty="0">
              <a:solidFill>
                <a:schemeClr val="accent5">
                  <a:lumMod val="10000"/>
                </a:schemeClr>
              </a:solidFill>
              <a:latin typeface="+mj-lt"/>
            </a:endParaRPr>
          </a:p>
          <a:p>
            <a:pPr>
              <a:defRPr/>
            </a:pPr>
            <a:r>
              <a:rPr lang="en-US" sz="1600" b="1" dirty="0" smtClean="0">
                <a:solidFill>
                  <a:schemeClr val="accent5">
                    <a:lumMod val="10000"/>
                  </a:schemeClr>
                </a:solidFill>
                <a:latin typeface="+mj-lt"/>
              </a:rPr>
              <a:t> </a:t>
            </a:r>
            <a:r>
              <a:rPr lang="en-US" sz="1600" b="1" dirty="0">
                <a:solidFill>
                  <a:schemeClr val="accent5">
                    <a:lumMod val="10000"/>
                  </a:schemeClr>
                </a:solidFill>
                <a:latin typeface="+mj-lt"/>
              </a:rPr>
              <a:t>Being </a:t>
            </a:r>
            <a:r>
              <a:rPr lang="en-US" sz="1600" dirty="0">
                <a:solidFill>
                  <a:schemeClr val="accent5">
                    <a:lumMod val="10000"/>
                  </a:schemeClr>
                </a:solidFill>
                <a:latin typeface="+mj-lt"/>
              </a:rPr>
              <a:t>one amongst the best students of my college, I feel that I have the skill and ability required to work in your company.</a:t>
            </a:r>
          </a:p>
          <a:p>
            <a:pPr marL="0" indent="0">
              <a:buFont typeface="Wingdings" pitchFamily="2" charset="2"/>
              <a:buNone/>
              <a:defRPr/>
            </a:pPr>
            <a:r>
              <a:rPr lang="en-US" sz="1600" dirty="0">
                <a:solidFill>
                  <a:schemeClr val="accent5">
                    <a:lumMod val="10000"/>
                  </a:schemeClr>
                </a:solidFill>
                <a:latin typeface="+mj-lt"/>
              </a:rPr>
              <a:t> </a:t>
            </a:r>
          </a:p>
          <a:p>
            <a:pPr>
              <a:defRPr/>
            </a:pPr>
            <a:r>
              <a:rPr lang="en-US" sz="1600" b="1" dirty="0" smtClean="0">
                <a:solidFill>
                  <a:schemeClr val="accent5">
                    <a:lumMod val="10000"/>
                  </a:schemeClr>
                </a:solidFill>
                <a:latin typeface="+mj-lt"/>
              </a:rPr>
              <a:t> </a:t>
            </a:r>
            <a:r>
              <a:rPr lang="en-US" sz="1600" b="1" dirty="0">
                <a:solidFill>
                  <a:schemeClr val="accent5">
                    <a:lumMod val="10000"/>
                  </a:schemeClr>
                </a:solidFill>
                <a:latin typeface="+mj-lt"/>
              </a:rPr>
              <a:t>I </a:t>
            </a:r>
            <a:r>
              <a:rPr lang="en-US" sz="1600" dirty="0">
                <a:solidFill>
                  <a:schemeClr val="accent5">
                    <a:lumMod val="10000"/>
                  </a:schemeClr>
                </a:solidFill>
                <a:latin typeface="+mj-lt"/>
              </a:rPr>
              <a:t>truly believe that I am well suited for this job. My distinguishing quality is my work ethics. While attending classes, my study schedule demanded a lot of organization and positive attitude. Both are additional qualities I can and will bring to this position. Consistently, I have reached for becoming the very best; an excellent example of that is (Give Examples).</a:t>
            </a:r>
            <a:r>
              <a:rPr lang="en-US" sz="1600" dirty="0" smtClean="0">
                <a:solidFill>
                  <a:schemeClr val="accent5">
                    <a:lumMod val="10000"/>
                  </a:schemeClr>
                </a:solidFill>
                <a:latin typeface="+mj-lt"/>
              </a:rPr>
              <a:t> </a:t>
            </a:r>
            <a:endParaRPr lang="en-US" sz="1600" dirty="0">
              <a:solidFill>
                <a:schemeClr val="accent5">
                  <a:lumMod val="10000"/>
                </a:schemeClr>
              </a:solidFill>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2299</Words>
  <Application>Microsoft Office PowerPoint</Application>
  <PresentationFormat>On-screen Show (4:3)</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FREQUENTLY ASKED QUESTIONS</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FREQUENTLY ASKED QUESTIONS</dc:title>
  <dc:creator>Lenovo</dc:creator>
  <cp:lastModifiedBy>Lenovo</cp:lastModifiedBy>
  <cp:revision>1</cp:revision>
  <dcterms:created xsi:type="dcterms:W3CDTF">2006-08-16T00:00:00Z</dcterms:created>
  <dcterms:modified xsi:type="dcterms:W3CDTF">2019-01-17T16:48:30Z</dcterms:modified>
</cp:coreProperties>
</file>