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7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DB9E-19D7-4F25-9172-2F64C6132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AD0435-A547-4241-826F-C035B6A37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8A4D56-66DB-4599-810A-277CF7F5B798}"/>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2CFDAC77-FF7C-46A6-8480-AE8198313E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5C81E-73E0-45E3-A3B2-8360A0C84454}"/>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403036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4142-56EA-461E-9182-6A9E15B3C2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98F89B-65FA-4966-9AF0-FF62810E02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A6E45-762A-4A27-80A5-EF4E379FBC06}"/>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5B520372-5930-4B96-9888-51FB55AF4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A9C93-CEA0-4719-84E6-597E37F3674D}"/>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27303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BEE4A7-CDFD-41BA-9C7E-BAD3D49924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0DD69-1E8E-4C99-94C6-A32355AC156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0F6D37-2D87-4A2F-91E6-DB68517135F9}"/>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CD6C96B9-EB5B-467F-85C5-A652CDE9E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7D88E-95F5-404A-99B1-12793D61A2FF}"/>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111697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5094-68F1-4E9D-8829-E2E38D6485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B9CC39-EEC3-4948-A03E-22125D895E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432AC-9E62-437F-BD20-F3452A25CA08}"/>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8B4C7537-FF2A-4112-836B-1D5C07C3B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BB4BC-1AC0-40E1-BAB7-B188A1CFE84E}"/>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1096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A320-2711-410C-A325-54352E5F02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E9CC99-61AF-40AA-BF38-677974A591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42F032-4A98-48DD-9D5A-1626D80A2243}"/>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5172DB2B-549C-4D09-8B83-BBC629233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2DB05-3E53-4AD0-8D83-21B26EDFB5E2}"/>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235163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F12C-5D26-4105-9639-6949972006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1E8EF5-BA82-469F-9B4B-78EF6211B0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5B051E-5D2B-4A39-9674-FF56FB38D2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A9B21C-9944-40AD-8951-C47BB333069F}"/>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6" name="Footer Placeholder 5">
            <a:extLst>
              <a:ext uri="{FF2B5EF4-FFF2-40B4-BE49-F238E27FC236}">
                <a16:creationId xmlns:a16="http://schemas.microsoft.com/office/drawing/2014/main" id="{843748CC-EB59-4829-B474-150C49137C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7D48D-C826-4655-B4E0-E1811C882F87}"/>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72103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E62C-ECDD-45C2-AFDD-4AF6DA5352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CB6036-3725-4101-8632-37175E506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19023C-74A2-47BA-B623-B9F7254C35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CA7403-B723-4015-9C2B-0AD7E57DD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FE5A07-4DEF-413F-9936-BF305A83113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5966CA-631C-48F9-B213-8671F0641776}"/>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8" name="Footer Placeholder 7">
            <a:extLst>
              <a:ext uri="{FF2B5EF4-FFF2-40B4-BE49-F238E27FC236}">
                <a16:creationId xmlns:a16="http://schemas.microsoft.com/office/drawing/2014/main" id="{9351FDD9-6EDA-4BA8-8274-6D57273B08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71B087-D711-4F84-968D-64758EF615ED}"/>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20257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726C5-0D8C-4673-8C68-4D6507795D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D37011-86B6-4F38-A8CE-B9026DE9E058}"/>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4" name="Footer Placeholder 3">
            <a:extLst>
              <a:ext uri="{FF2B5EF4-FFF2-40B4-BE49-F238E27FC236}">
                <a16:creationId xmlns:a16="http://schemas.microsoft.com/office/drawing/2014/main" id="{A0D0A34E-BC21-491B-863C-DDE4D39FFC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79E425-853B-4627-B4AF-FB6444CF088F}"/>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295592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0828C1-86A3-4F9B-BCC6-E78F81F83562}"/>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3" name="Footer Placeholder 2">
            <a:extLst>
              <a:ext uri="{FF2B5EF4-FFF2-40B4-BE49-F238E27FC236}">
                <a16:creationId xmlns:a16="http://schemas.microsoft.com/office/drawing/2014/main" id="{A17AFBE9-C88F-49A8-A09B-DC654DC16A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FACDDC-6E37-4903-8F9D-73DC45B5B924}"/>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3828842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87C6-3C23-4D1C-BD0A-753FDAC1A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33D96B-AC13-45FE-A807-D85CCFB86D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96424D-FE45-488E-956D-39C090E6A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F796CF-9C23-4681-871D-19AF34965527}"/>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6" name="Footer Placeholder 5">
            <a:extLst>
              <a:ext uri="{FF2B5EF4-FFF2-40B4-BE49-F238E27FC236}">
                <a16:creationId xmlns:a16="http://schemas.microsoft.com/office/drawing/2014/main" id="{BBBE5A65-6961-4ACB-9479-5384A96BCF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979984-4A84-47ED-8ED5-AD618CE78B3B}"/>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425512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558F-3D3A-4A4B-8954-1A2A56CAE0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966F6A-5DCC-4C63-A972-4E2B6D494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704A29-F336-4B4E-B092-8F8F7A9F0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354A68-0181-46DC-84B0-F9CE17C3F04A}"/>
              </a:ext>
            </a:extLst>
          </p:cNvPr>
          <p:cNvSpPr>
            <a:spLocks noGrp="1"/>
          </p:cNvSpPr>
          <p:nvPr>
            <p:ph type="dt" sz="half" idx="10"/>
          </p:nvPr>
        </p:nvSpPr>
        <p:spPr/>
        <p:txBody>
          <a:bodyPr/>
          <a:lstStyle/>
          <a:p>
            <a:fld id="{1CF17F58-C9C0-4CE2-A7B4-52467EB1493B}" type="datetimeFigureOut">
              <a:rPr lang="en-IN" smtClean="0"/>
              <a:t>03-02-2019</a:t>
            </a:fld>
            <a:endParaRPr lang="en-IN"/>
          </a:p>
        </p:txBody>
      </p:sp>
      <p:sp>
        <p:nvSpPr>
          <p:cNvPr id="6" name="Footer Placeholder 5">
            <a:extLst>
              <a:ext uri="{FF2B5EF4-FFF2-40B4-BE49-F238E27FC236}">
                <a16:creationId xmlns:a16="http://schemas.microsoft.com/office/drawing/2014/main" id="{6C7D8993-D54E-4B5F-B44A-2B94A797D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48E26-B5C6-4306-9838-00385241CCDD}"/>
              </a:ext>
            </a:extLst>
          </p:cNvPr>
          <p:cNvSpPr>
            <a:spLocks noGrp="1"/>
          </p:cNvSpPr>
          <p:nvPr>
            <p:ph type="sldNum" sz="quarter" idx="12"/>
          </p:nvPr>
        </p:nvSpPr>
        <p:spPr/>
        <p:txBody>
          <a:bodyPr/>
          <a:lstStyle/>
          <a:p>
            <a:fld id="{6F7A0B7B-2143-403B-9A72-A7303235F91A}" type="slidenum">
              <a:rPr lang="en-IN" smtClean="0"/>
              <a:t>‹#›</a:t>
            </a:fld>
            <a:endParaRPr lang="en-IN"/>
          </a:p>
        </p:txBody>
      </p:sp>
    </p:spTree>
    <p:extLst>
      <p:ext uri="{BB962C8B-B14F-4D97-AF65-F5344CB8AC3E}">
        <p14:creationId xmlns:p14="http://schemas.microsoft.com/office/powerpoint/2010/main" val="2119344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87AC3F-3272-4B2E-8C35-E8AFEFC6AB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8D6D47-7A52-421B-A329-6C230FD44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3D99C-2A97-45E5-89C5-F85645386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17F58-C9C0-4CE2-A7B4-52467EB1493B}" type="datetimeFigureOut">
              <a:rPr lang="en-IN" smtClean="0"/>
              <a:t>03-02-2019</a:t>
            </a:fld>
            <a:endParaRPr lang="en-IN"/>
          </a:p>
        </p:txBody>
      </p:sp>
      <p:sp>
        <p:nvSpPr>
          <p:cNvPr id="5" name="Footer Placeholder 4">
            <a:extLst>
              <a:ext uri="{FF2B5EF4-FFF2-40B4-BE49-F238E27FC236}">
                <a16:creationId xmlns:a16="http://schemas.microsoft.com/office/drawing/2014/main" id="{51973976-1682-4550-AF25-0122FE1FE0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B5C7D4-C70E-4B5A-B4F7-699E003A94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A0B7B-2143-403B-9A72-A7303235F91A}" type="slidenum">
              <a:rPr lang="en-IN" smtClean="0"/>
              <a:t>‹#›</a:t>
            </a:fld>
            <a:endParaRPr lang="en-IN"/>
          </a:p>
        </p:txBody>
      </p:sp>
    </p:spTree>
    <p:extLst>
      <p:ext uri="{BB962C8B-B14F-4D97-AF65-F5344CB8AC3E}">
        <p14:creationId xmlns:p14="http://schemas.microsoft.com/office/powerpoint/2010/main" val="959477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tutorialspoint.com/java/" TargetMode="External"/><Relationship Id="rId7" Type="http://schemas.openxmlformats.org/officeDocument/2006/relationships/hyperlink" Target="https://www.amazon.in/Bert-Bates/e/B004APJL7O/ref=dp_byline_cont_book_2" TargetMode="External"/><Relationship Id="rId2" Type="http://schemas.openxmlformats.org/officeDocument/2006/relationships/hyperlink" Target="https://www.javatpoint.com/" TargetMode="External"/><Relationship Id="rId1" Type="http://schemas.openxmlformats.org/officeDocument/2006/relationships/slideLayout" Target="../slideLayouts/slideLayout2.xml"/><Relationship Id="rId6" Type="http://schemas.openxmlformats.org/officeDocument/2006/relationships/hyperlink" Target="https://www.amazon.in/Kathy-Sierra/e/B001H6U55G/ref=dp_byline_cont_book_1" TargetMode="External"/><Relationship Id="rId5" Type="http://schemas.openxmlformats.org/officeDocument/2006/relationships/hyperlink" Target="https://docs.oracle.com/javase/tutorial/reallybigindex.html" TargetMode="External"/><Relationship Id="rId4" Type="http://schemas.openxmlformats.org/officeDocument/2006/relationships/hyperlink" Target="https://www.w3schools.com/java/default.as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52D8-61DF-4344-871C-F375BD2DB4DF}"/>
              </a:ext>
            </a:extLst>
          </p:cNvPr>
          <p:cNvSpPr>
            <a:spLocks noGrp="1"/>
          </p:cNvSpPr>
          <p:nvPr>
            <p:ph type="ctrTitle"/>
          </p:nvPr>
        </p:nvSpPr>
        <p:spPr>
          <a:xfrm>
            <a:off x="1524000" y="2186609"/>
            <a:ext cx="9144000" cy="2358887"/>
          </a:xfrm>
        </p:spPr>
        <p:txBody>
          <a:bodyPr>
            <a:normAutofit/>
          </a:bodyPr>
          <a:lstStyle/>
          <a:p>
            <a:r>
              <a:rPr lang="en-IN" b="1" dirty="0"/>
              <a:t>Loops &amp; Control Statements</a:t>
            </a:r>
            <a:br>
              <a:rPr lang="en-IN" b="1" dirty="0"/>
            </a:br>
            <a:endParaRPr lang="en-IN" dirty="0"/>
          </a:p>
        </p:txBody>
      </p:sp>
    </p:spTree>
    <p:extLst>
      <p:ext uri="{BB962C8B-B14F-4D97-AF65-F5344CB8AC3E}">
        <p14:creationId xmlns:p14="http://schemas.microsoft.com/office/powerpoint/2010/main" val="27049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7109-07DB-4AD9-95DC-81C3D2C33743}"/>
              </a:ext>
            </a:extLst>
          </p:cNvPr>
          <p:cNvSpPr>
            <a:spLocks noGrp="1"/>
          </p:cNvSpPr>
          <p:nvPr>
            <p:ph type="title"/>
          </p:nvPr>
        </p:nvSpPr>
        <p:spPr>
          <a:xfrm>
            <a:off x="838200" y="1"/>
            <a:ext cx="10515600" cy="596347"/>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65D22BAF-3C04-46F6-B515-DDA9A1CAA6DF}"/>
              </a:ext>
            </a:extLst>
          </p:cNvPr>
          <p:cNvSpPr>
            <a:spLocks noGrp="1"/>
          </p:cNvSpPr>
          <p:nvPr>
            <p:ph idx="1"/>
          </p:nvPr>
        </p:nvSpPr>
        <p:spPr>
          <a:xfrm>
            <a:off x="838200" y="596348"/>
            <a:ext cx="10515600" cy="6261652"/>
          </a:xfrm>
        </p:spPr>
        <p:txBody>
          <a:bodyPr>
            <a:normAutofit fontScale="77500" lnSpcReduction="20000"/>
          </a:bodyPr>
          <a:lstStyle/>
          <a:p>
            <a:pPr marL="0" indent="0">
              <a:buNone/>
            </a:pPr>
            <a:r>
              <a:rPr lang="en-IN" b="1" dirty="0"/>
              <a:t>public</a:t>
            </a:r>
            <a:r>
              <a:rPr lang="en-IN" dirty="0"/>
              <a:t> </a:t>
            </a:r>
            <a:r>
              <a:rPr lang="en-IN" b="1" dirty="0"/>
              <a:t>class</a:t>
            </a:r>
            <a:r>
              <a:rPr lang="en-IN" dirty="0"/>
              <a:t> IfElseIfExample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b="1" dirty="0"/>
              <a:t>int</a:t>
            </a:r>
            <a:r>
              <a:rPr lang="en-IN" dirty="0"/>
              <a:t> marks=65;    </a:t>
            </a:r>
          </a:p>
          <a:p>
            <a:pPr marL="0" indent="0">
              <a:buNone/>
            </a:pPr>
            <a:r>
              <a:rPr lang="en-IN" dirty="0"/>
              <a:t>  </a:t>
            </a:r>
            <a:r>
              <a:rPr lang="en-IN" b="1" dirty="0"/>
              <a:t>if</a:t>
            </a:r>
            <a:r>
              <a:rPr lang="en-IN" dirty="0"/>
              <a:t>(marks&lt;50){  </a:t>
            </a:r>
          </a:p>
          <a:p>
            <a:pPr marL="0" indent="0">
              <a:buNone/>
            </a:pPr>
            <a:r>
              <a:rPr lang="en-IN" dirty="0"/>
              <a:t>        System.out.println("fail"); }  </a:t>
            </a:r>
          </a:p>
          <a:p>
            <a:pPr marL="0" indent="0">
              <a:buNone/>
            </a:pPr>
            <a:r>
              <a:rPr lang="en-IN" dirty="0"/>
              <a:t>    </a:t>
            </a:r>
            <a:r>
              <a:rPr lang="en-IN" b="1" dirty="0"/>
              <a:t>else</a:t>
            </a:r>
            <a:r>
              <a:rPr lang="en-IN" dirty="0"/>
              <a:t> </a:t>
            </a:r>
            <a:r>
              <a:rPr lang="en-IN" b="1" dirty="0"/>
              <a:t>if</a:t>
            </a:r>
            <a:r>
              <a:rPr lang="en-IN" dirty="0"/>
              <a:t>(marks&gt;=50 &amp;&amp; marks&lt;60){  </a:t>
            </a:r>
          </a:p>
          <a:p>
            <a:pPr marL="0" indent="0">
              <a:buNone/>
            </a:pPr>
            <a:r>
              <a:rPr lang="en-IN" dirty="0"/>
              <a:t>       System.out.println("D grade");  }  </a:t>
            </a:r>
          </a:p>
          <a:p>
            <a:pPr marL="0" indent="0">
              <a:buNone/>
            </a:pPr>
            <a:r>
              <a:rPr lang="en-IN" dirty="0"/>
              <a:t>    </a:t>
            </a:r>
            <a:r>
              <a:rPr lang="en-IN" b="1" dirty="0"/>
              <a:t>else</a:t>
            </a:r>
            <a:r>
              <a:rPr lang="en-IN" dirty="0"/>
              <a:t> </a:t>
            </a:r>
            <a:r>
              <a:rPr lang="en-IN" b="1" dirty="0"/>
              <a:t>if</a:t>
            </a:r>
            <a:r>
              <a:rPr lang="en-IN" dirty="0"/>
              <a:t>(marks&gt;=60 &amp;&amp; marks&lt;70){  </a:t>
            </a:r>
          </a:p>
          <a:p>
            <a:pPr marL="0" indent="0">
              <a:buNone/>
            </a:pPr>
            <a:r>
              <a:rPr lang="en-IN" dirty="0"/>
              <a:t>        System.out.println("C grade");   }  </a:t>
            </a:r>
          </a:p>
          <a:p>
            <a:pPr marL="0" indent="0">
              <a:buNone/>
            </a:pPr>
            <a:r>
              <a:rPr lang="en-IN" dirty="0"/>
              <a:t>    </a:t>
            </a:r>
            <a:r>
              <a:rPr lang="en-IN" b="1" dirty="0"/>
              <a:t>else</a:t>
            </a:r>
            <a:r>
              <a:rPr lang="en-IN" dirty="0"/>
              <a:t> </a:t>
            </a:r>
            <a:r>
              <a:rPr lang="en-IN" b="1" dirty="0"/>
              <a:t>if</a:t>
            </a:r>
            <a:r>
              <a:rPr lang="en-IN" dirty="0"/>
              <a:t>(marks&gt;=70 &amp;&amp; marks&lt;80){  </a:t>
            </a:r>
          </a:p>
          <a:p>
            <a:pPr marL="0" indent="0">
              <a:buNone/>
            </a:pPr>
            <a:r>
              <a:rPr lang="en-IN" dirty="0"/>
              <a:t>        System.out.println("B grade");   }  </a:t>
            </a:r>
          </a:p>
          <a:p>
            <a:pPr marL="0" indent="0">
              <a:buNone/>
            </a:pPr>
            <a:r>
              <a:rPr lang="en-IN" dirty="0"/>
              <a:t>    </a:t>
            </a:r>
            <a:r>
              <a:rPr lang="en-IN" b="1" dirty="0"/>
              <a:t>else</a:t>
            </a:r>
            <a:r>
              <a:rPr lang="en-IN" dirty="0"/>
              <a:t> </a:t>
            </a:r>
            <a:r>
              <a:rPr lang="en-IN" b="1" dirty="0"/>
              <a:t>if</a:t>
            </a:r>
            <a:r>
              <a:rPr lang="en-IN" dirty="0"/>
              <a:t>(marks&gt;=80 &amp;&amp; marks&lt;90){  </a:t>
            </a:r>
          </a:p>
          <a:p>
            <a:pPr marL="0" indent="0">
              <a:buNone/>
            </a:pPr>
            <a:r>
              <a:rPr lang="en-IN" dirty="0"/>
              <a:t>        System.out.println("A grade");  </a:t>
            </a:r>
          </a:p>
          <a:p>
            <a:pPr marL="0" indent="0">
              <a:buNone/>
            </a:pPr>
            <a:r>
              <a:rPr lang="en-IN" dirty="0"/>
              <a:t>    }</a:t>
            </a:r>
            <a:r>
              <a:rPr lang="en-IN" b="1" dirty="0"/>
              <a:t>else</a:t>
            </a:r>
            <a:r>
              <a:rPr lang="en-IN" dirty="0"/>
              <a:t> </a:t>
            </a:r>
            <a:r>
              <a:rPr lang="en-IN" b="1" dirty="0"/>
              <a:t>if</a:t>
            </a:r>
            <a:r>
              <a:rPr lang="en-IN" dirty="0"/>
              <a:t>(marks&gt;=90 &amp;&amp; marks&lt;100){  </a:t>
            </a:r>
          </a:p>
          <a:p>
            <a:pPr marL="0" indent="0">
              <a:buNone/>
            </a:pPr>
            <a:r>
              <a:rPr lang="en-IN" dirty="0"/>
              <a:t>        System.out.println("A+ grade");  </a:t>
            </a:r>
          </a:p>
          <a:p>
            <a:pPr marL="0" indent="0">
              <a:buNone/>
            </a:pPr>
            <a:r>
              <a:rPr lang="en-IN" dirty="0"/>
              <a:t>    }</a:t>
            </a:r>
            <a:r>
              <a:rPr lang="en-IN" b="1" dirty="0"/>
              <a:t>else</a:t>
            </a:r>
            <a:r>
              <a:rPr lang="en-IN" dirty="0"/>
              <a:t>{    System.out.println("Invalid!");   } </a:t>
            </a:r>
          </a:p>
          <a:p>
            <a:pPr marL="0" indent="0">
              <a:buNone/>
            </a:pPr>
            <a:r>
              <a:rPr lang="en-IN" dirty="0"/>
              <a:t>}  }  </a:t>
            </a:r>
          </a:p>
          <a:p>
            <a:pPr marL="0" indent="0">
              <a:buNone/>
            </a:pPr>
            <a:endParaRPr lang="en-IN" dirty="0"/>
          </a:p>
        </p:txBody>
      </p:sp>
    </p:spTree>
    <p:extLst>
      <p:ext uri="{BB962C8B-B14F-4D97-AF65-F5344CB8AC3E}">
        <p14:creationId xmlns:p14="http://schemas.microsoft.com/office/powerpoint/2010/main" val="1680244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29A7-9C32-43E6-8BFD-DA757827B89D}"/>
              </a:ext>
            </a:extLst>
          </p:cNvPr>
          <p:cNvSpPr>
            <a:spLocks noGrp="1"/>
          </p:cNvSpPr>
          <p:nvPr>
            <p:ph type="title"/>
          </p:nvPr>
        </p:nvSpPr>
        <p:spPr>
          <a:xfrm>
            <a:off x="648929" y="629266"/>
            <a:ext cx="5127031" cy="1058857"/>
          </a:xfrm>
        </p:spPr>
        <p:txBody>
          <a:bodyPr>
            <a:normAutofit fontScale="90000"/>
          </a:bodyPr>
          <a:lstStyle/>
          <a:p>
            <a:r>
              <a:rPr lang="en-IN" b="1" dirty="0"/>
              <a:t>Switch Statement</a:t>
            </a:r>
            <a:br>
              <a:rPr lang="en-IN" dirty="0"/>
            </a:br>
            <a:endParaRPr lang="en-IN" dirty="0"/>
          </a:p>
        </p:txBody>
      </p:sp>
      <p:sp>
        <p:nvSpPr>
          <p:cNvPr id="3" name="Content Placeholder 2">
            <a:extLst>
              <a:ext uri="{FF2B5EF4-FFF2-40B4-BE49-F238E27FC236}">
                <a16:creationId xmlns:a16="http://schemas.microsoft.com/office/drawing/2014/main" id="{989BDF7E-8423-46B0-8D82-126C044E305F}"/>
              </a:ext>
            </a:extLst>
          </p:cNvPr>
          <p:cNvSpPr>
            <a:spLocks noGrp="1"/>
          </p:cNvSpPr>
          <p:nvPr>
            <p:ph idx="1"/>
          </p:nvPr>
        </p:nvSpPr>
        <p:spPr>
          <a:xfrm>
            <a:off x="648930" y="1828800"/>
            <a:ext cx="5127029" cy="4395019"/>
          </a:xfrm>
        </p:spPr>
        <p:txBody>
          <a:bodyPr>
            <a:normAutofit/>
          </a:bodyPr>
          <a:lstStyle/>
          <a:p>
            <a:pPr marL="0" indent="0">
              <a:buNone/>
            </a:pPr>
            <a:r>
              <a:rPr lang="en-IN" sz="2600" i="1" dirty="0"/>
              <a:t>switch statement</a:t>
            </a:r>
            <a:r>
              <a:rPr lang="en-IN" sz="2600" dirty="0"/>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pPr marL="0" indent="0">
              <a:buNone/>
            </a:pPr>
            <a:endParaRPr lang="en-IN" sz="2600" dirty="0"/>
          </a:p>
          <a:p>
            <a:pPr marL="0" indent="0">
              <a:buNone/>
            </a:pPr>
            <a:endParaRPr lang="en-IN" sz="2600" dirty="0"/>
          </a:p>
        </p:txBody>
      </p:sp>
      <p:pic>
        <p:nvPicPr>
          <p:cNvPr id="5" name="Picture 4" descr="A close up of text on a black background&#10;&#10;Description automatically generated">
            <a:extLst>
              <a:ext uri="{FF2B5EF4-FFF2-40B4-BE49-F238E27FC236}">
                <a16:creationId xmlns:a16="http://schemas.microsoft.com/office/drawing/2014/main" id="{FD813E83-5302-475C-A570-6F9AF074C3E7}"/>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3" y="640082"/>
            <a:ext cx="5461724" cy="6028004"/>
          </a:xfrm>
          <a:prstGeom prst="rect">
            <a:avLst/>
          </a:prstGeom>
          <a:effectLst/>
        </p:spPr>
      </p:pic>
    </p:spTree>
    <p:extLst>
      <p:ext uri="{BB962C8B-B14F-4D97-AF65-F5344CB8AC3E}">
        <p14:creationId xmlns:p14="http://schemas.microsoft.com/office/powerpoint/2010/main" val="309092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8CBE-28EC-4128-8923-BD24E98A2E34}"/>
              </a:ext>
            </a:extLst>
          </p:cNvPr>
          <p:cNvSpPr>
            <a:spLocks noGrp="1"/>
          </p:cNvSpPr>
          <p:nvPr>
            <p:ph type="title"/>
          </p:nvPr>
        </p:nvSpPr>
        <p:spPr>
          <a:xfrm>
            <a:off x="838200" y="365125"/>
            <a:ext cx="10515600" cy="880579"/>
          </a:xfrm>
        </p:spPr>
        <p:txBody>
          <a:bodyPr/>
          <a:lstStyle/>
          <a:p>
            <a:r>
              <a:rPr lang="en-IN" b="1" dirty="0"/>
              <a:t>Count…</a:t>
            </a:r>
          </a:p>
        </p:txBody>
      </p:sp>
      <p:sp>
        <p:nvSpPr>
          <p:cNvPr id="3" name="Content Placeholder 2">
            <a:extLst>
              <a:ext uri="{FF2B5EF4-FFF2-40B4-BE49-F238E27FC236}">
                <a16:creationId xmlns:a16="http://schemas.microsoft.com/office/drawing/2014/main" id="{FE86A959-074D-48AF-B485-BECA2714415F}"/>
              </a:ext>
            </a:extLst>
          </p:cNvPr>
          <p:cNvSpPr>
            <a:spLocks noGrp="1"/>
          </p:cNvSpPr>
          <p:nvPr>
            <p:ph idx="1"/>
          </p:nvPr>
        </p:nvSpPr>
        <p:spPr>
          <a:xfrm>
            <a:off x="838200" y="1245704"/>
            <a:ext cx="10515600" cy="5247171"/>
          </a:xfrm>
        </p:spPr>
        <p:txBody>
          <a:bodyPr>
            <a:normAutofit/>
          </a:bodyPr>
          <a:lstStyle/>
          <a:p>
            <a:pPr marL="0" indent="0">
              <a:buNone/>
            </a:pPr>
            <a:r>
              <a:rPr lang="en-IN" b="1" dirty="0"/>
              <a:t>Few points about Switch Case</a:t>
            </a:r>
          </a:p>
          <a:p>
            <a:r>
              <a:rPr lang="en-IN" dirty="0"/>
              <a:t>Case doesn’t always need to have order 1, 2, 3 and so on. It can have any integer value after case keyword. Also, case doesn’t need to be in an ascending order always, you can specify them in any order based on the requirement.</a:t>
            </a:r>
            <a:endParaRPr lang="en-IN" b="1" dirty="0"/>
          </a:p>
          <a:p>
            <a:r>
              <a:rPr lang="en-IN" dirty="0"/>
              <a:t>You can also use characters in switch case. </a:t>
            </a:r>
          </a:p>
          <a:p>
            <a:r>
              <a:rPr lang="en-IN" dirty="0"/>
              <a:t>Each case statement can have a </a:t>
            </a:r>
            <a:r>
              <a:rPr lang="en-IN" i="1" dirty="0"/>
              <a:t>break statement</a:t>
            </a:r>
            <a:r>
              <a:rPr lang="en-IN" dirty="0"/>
              <a:t> which is optional. When control reaches to the break statement, it jumps the control after the switch expression. If a break statement is not found, it executes the next case.</a:t>
            </a:r>
          </a:p>
          <a:p>
            <a:endParaRPr lang="en-IN" dirty="0"/>
          </a:p>
        </p:txBody>
      </p:sp>
    </p:spTree>
    <p:extLst>
      <p:ext uri="{BB962C8B-B14F-4D97-AF65-F5344CB8AC3E}">
        <p14:creationId xmlns:p14="http://schemas.microsoft.com/office/powerpoint/2010/main" val="2711466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A827-521D-4B0E-8425-C85EBB0C1399}"/>
              </a:ext>
            </a:extLst>
          </p:cNvPr>
          <p:cNvSpPr>
            <a:spLocks noGrp="1"/>
          </p:cNvSpPr>
          <p:nvPr>
            <p:ph type="title"/>
          </p:nvPr>
        </p:nvSpPr>
        <p:spPr>
          <a:xfrm>
            <a:off x="838200" y="365126"/>
            <a:ext cx="10515600" cy="907084"/>
          </a:xfrm>
        </p:spPr>
        <p:txBody>
          <a:bodyPr/>
          <a:lstStyle/>
          <a:p>
            <a:r>
              <a:rPr lang="en-IN" b="1" dirty="0"/>
              <a:t>Syntax:</a:t>
            </a:r>
          </a:p>
        </p:txBody>
      </p:sp>
      <p:sp>
        <p:nvSpPr>
          <p:cNvPr id="3" name="Content Placeholder 2">
            <a:extLst>
              <a:ext uri="{FF2B5EF4-FFF2-40B4-BE49-F238E27FC236}">
                <a16:creationId xmlns:a16="http://schemas.microsoft.com/office/drawing/2014/main" id="{6EB2920A-1E66-49D1-9CA6-5F1497B576D9}"/>
              </a:ext>
            </a:extLst>
          </p:cNvPr>
          <p:cNvSpPr>
            <a:spLocks noGrp="1"/>
          </p:cNvSpPr>
          <p:nvPr>
            <p:ph idx="1"/>
          </p:nvPr>
        </p:nvSpPr>
        <p:spPr>
          <a:xfrm>
            <a:off x="838200" y="1497496"/>
            <a:ext cx="10515600" cy="5360504"/>
          </a:xfrm>
        </p:spPr>
        <p:txBody>
          <a:bodyPr>
            <a:normAutofit/>
          </a:bodyPr>
          <a:lstStyle/>
          <a:p>
            <a:pPr marL="0" indent="0">
              <a:buNone/>
            </a:pPr>
            <a:r>
              <a:rPr lang="en-IN" dirty="0"/>
              <a:t>switch (variable or an integer expression){</a:t>
            </a:r>
          </a:p>
          <a:p>
            <a:pPr marL="0" indent="0">
              <a:buNone/>
            </a:pPr>
            <a:r>
              <a:rPr lang="en-IN" dirty="0"/>
              <a:t>     case constant:   </a:t>
            </a:r>
            <a:r>
              <a:rPr lang="en-IN" sz="2000" dirty="0"/>
              <a:t>//constant is a variable whose value cannot change</a:t>
            </a:r>
          </a:p>
          <a:p>
            <a:pPr marL="0" indent="0">
              <a:buNone/>
            </a:pPr>
            <a:r>
              <a:rPr lang="en-IN" sz="2000" dirty="0"/>
              <a:t>     //Java code</a:t>
            </a:r>
          </a:p>
          <a:p>
            <a:pPr marL="0" indent="0">
              <a:buNone/>
            </a:pPr>
            <a:r>
              <a:rPr lang="en-IN" dirty="0"/>
              <a:t>     break;</a:t>
            </a:r>
          </a:p>
          <a:p>
            <a:pPr marL="0" indent="0">
              <a:buNone/>
            </a:pPr>
            <a:r>
              <a:rPr lang="en-IN" dirty="0"/>
              <a:t>     case constant:</a:t>
            </a:r>
          </a:p>
          <a:p>
            <a:pPr marL="0" indent="0">
              <a:buNone/>
            </a:pPr>
            <a:r>
              <a:rPr lang="en-IN" sz="2000" dirty="0"/>
              <a:t>     //Java code</a:t>
            </a:r>
          </a:p>
          <a:p>
            <a:pPr marL="0" indent="0">
              <a:buNone/>
            </a:pPr>
            <a:r>
              <a:rPr lang="en-IN" dirty="0"/>
              <a:t>     break;</a:t>
            </a:r>
          </a:p>
          <a:p>
            <a:pPr marL="0" indent="0">
              <a:buNone/>
            </a:pPr>
            <a:r>
              <a:rPr lang="en-IN" dirty="0"/>
              <a:t>     default:</a:t>
            </a:r>
          </a:p>
          <a:p>
            <a:pPr marL="0" indent="0">
              <a:buNone/>
            </a:pPr>
            <a:r>
              <a:rPr lang="en-IN" sz="2000" dirty="0"/>
              <a:t>     //Java code</a:t>
            </a:r>
          </a:p>
          <a:p>
            <a:pPr marL="0" indent="0">
              <a:buNone/>
            </a:pPr>
            <a:r>
              <a:rPr lang="en-IN" dirty="0"/>
              <a:t>}</a:t>
            </a:r>
          </a:p>
        </p:txBody>
      </p:sp>
    </p:spTree>
    <p:extLst>
      <p:ext uri="{BB962C8B-B14F-4D97-AF65-F5344CB8AC3E}">
        <p14:creationId xmlns:p14="http://schemas.microsoft.com/office/powerpoint/2010/main" val="2438028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792C-71EE-4931-8CD3-03D4A6FE864D}"/>
              </a:ext>
            </a:extLst>
          </p:cNvPr>
          <p:cNvSpPr>
            <a:spLocks noGrp="1"/>
          </p:cNvSpPr>
          <p:nvPr>
            <p:ph type="title"/>
          </p:nvPr>
        </p:nvSpPr>
        <p:spPr>
          <a:xfrm>
            <a:off x="838200" y="1"/>
            <a:ext cx="10515600" cy="477671"/>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C3BBC6F7-9D51-4699-9A56-F5223E216D9C}"/>
              </a:ext>
            </a:extLst>
          </p:cNvPr>
          <p:cNvSpPr>
            <a:spLocks noGrp="1"/>
          </p:cNvSpPr>
          <p:nvPr>
            <p:ph idx="1"/>
          </p:nvPr>
        </p:nvSpPr>
        <p:spPr>
          <a:xfrm>
            <a:off x="838200" y="477672"/>
            <a:ext cx="10515600" cy="6380327"/>
          </a:xfrm>
        </p:spPr>
        <p:txBody>
          <a:bodyPr>
            <a:normAutofit fontScale="70000" lnSpcReduction="20000"/>
          </a:bodyPr>
          <a:lstStyle/>
          <a:p>
            <a:pPr marL="0" indent="0">
              <a:buNone/>
            </a:pPr>
            <a:r>
              <a:rPr lang="en-IN" b="1" dirty="0"/>
              <a:t>public</a:t>
            </a:r>
            <a:r>
              <a:rPr lang="en-IN" dirty="0"/>
              <a:t> </a:t>
            </a:r>
            <a:r>
              <a:rPr lang="en-IN" b="1" dirty="0"/>
              <a:t>class</a:t>
            </a:r>
            <a:r>
              <a:rPr lang="en-IN" dirty="0"/>
              <a:t> SwitchExample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sz="2600" dirty="0"/>
              <a:t>//Declaring a variable for switch expression  </a:t>
            </a:r>
          </a:p>
          <a:p>
            <a:pPr marL="0" indent="0">
              <a:buNone/>
            </a:pPr>
            <a:r>
              <a:rPr lang="en-IN" dirty="0"/>
              <a:t>    </a:t>
            </a:r>
            <a:r>
              <a:rPr lang="en-IN" b="1" dirty="0"/>
              <a:t>int</a:t>
            </a:r>
            <a:r>
              <a:rPr lang="en-IN" dirty="0"/>
              <a:t> number=20;  </a:t>
            </a:r>
          </a:p>
          <a:p>
            <a:pPr marL="0" indent="0">
              <a:buNone/>
            </a:pPr>
            <a:r>
              <a:rPr lang="en-IN" dirty="0"/>
              <a:t>    </a:t>
            </a:r>
            <a:r>
              <a:rPr lang="en-IN" sz="2600" dirty="0"/>
              <a:t>//Switch expression</a:t>
            </a:r>
            <a:r>
              <a:rPr lang="en-IN" dirty="0"/>
              <a:t>  </a:t>
            </a:r>
          </a:p>
          <a:p>
            <a:pPr marL="0" indent="0">
              <a:buNone/>
            </a:pPr>
            <a:r>
              <a:rPr lang="en-IN" dirty="0"/>
              <a:t>    </a:t>
            </a:r>
            <a:r>
              <a:rPr lang="en-IN" b="1" dirty="0"/>
              <a:t>switch</a:t>
            </a:r>
            <a:r>
              <a:rPr lang="en-IN" dirty="0"/>
              <a:t>(number){  </a:t>
            </a:r>
          </a:p>
          <a:p>
            <a:pPr marL="0" indent="0">
              <a:buNone/>
            </a:pPr>
            <a:r>
              <a:rPr lang="en-IN" dirty="0"/>
              <a:t>    </a:t>
            </a:r>
            <a:r>
              <a:rPr lang="en-IN" sz="2600" dirty="0"/>
              <a:t>//Case statements</a:t>
            </a:r>
            <a:r>
              <a:rPr lang="en-IN" dirty="0"/>
              <a:t>  </a:t>
            </a:r>
          </a:p>
          <a:p>
            <a:pPr marL="0" indent="0">
              <a:buNone/>
            </a:pPr>
            <a:r>
              <a:rPr lang="en-IN" dirty="0"/>
              <a:t>    </a:t>
            </a:r>
            <a:r>
              <a:rPr lang="en-IN" b="1" dirty="0"/>
              <a:t>case</a:t>
            </a:r>
            <a:r>
              <a:rPr lang="en-IN" dirty="0"/>
              <a:t> 10: System.out.println("10");  </a:t>
            </a:r>
          </a:p>
          <a:p>
            <a:pPr marL="0" indent="0">
              <a:buNone/>
            </a:pPr>
            <a:r>
              <a:rPr lang="en-IN" dirty="0"/>
              <a:t>    </a:t>
            </a:r>
            <a:r>
              <a:rPr lang="en-IN" b="1" dirty="0"/>
              <a:t>break</a:t>
            </a:r>
            <a:r>
              <a:rPr lang="en-IN" dirty="0"/>
              <a:t>;  </a:t>
            </a:r>
          </a:p>
          <a:p>
            <a:pPr marL="0" indent="0">
              <a:buNone/>
            </a:pPr>
            <a:r>
              <a:rPr lang="en-IN" dirty="0"/>
              <a:t>    </a:t>
            </a:r>
            <a:r>
              <a:rPr lang="en-IN" b="1" dirty="0"/>
              <a:t>case</a:t>
            </a:r>
            <a:r>
              <a:rPr lang="en-IN" dirty="0"/>
              <a:t> 20: System.out.println("20");  </a:t>
            </a:r>
          </a:p>
          <a:p>
            <a:pPr marL="0" indent="0">
              <a:buNone/>
            </a:pPr>
            <a:r>
              <a:rPr lang="en-IN" dirty="0"/>
              <a:t>    </a:t>
            </a:r>
            <a:r>
              <a:rPr lang="en-IN" b="1" dirty="0"/>
              <a:t>break</a:t>
            </a:r>
            <a:r>
              <a:rPr lang="en-IN" dirty="0"/>
              <a:t>;  </a:t>
            </a:r>
          </a:p>
          <a:p>
            <a:pPr marL="0" indent="0">
              <a:buNone/>
            </a:pPr>
            <a:r>
              <a:rPr lang="en-IN" dirty="0"/>
              <a:t>    </a:t>
            </a:r>
            <a:r>
              <a:rPr lang="en-IN" b="1" dirty="0"/>
              <a:t>case</a:t>
            </a:r>
            <a:r>
              <a:rPr lang="en-IN" dirty="0"/>
              <a:t> 30: System.out.println("30");  </a:t>
            </a:r>
          </a:p>
          <a:p>
            <a:pPr marL="0" indent="0">
              <a:buNone/>
            </a:pPr>
            <a:r>
              <a:rPr lang="en-IN" dirty="0"/>
              <a:t>    </a:t>
            </a:r>
            <a:r>
              <a:rPr lang="en-IN" b="1" dirty="0"/>
              <a:t>break</a:t>
            </a:r>
            <a:r>
              <a:rPr lang="en-IN" dirty="0"/>
              <a:t>;  </a:t>
            </a:r>
          </a:p>
          <a:p>
            <a:pPr marL="0" indent="0">
              <a:buNone/>
            </a:pPr>
            <a:r>
              <a:rPr lang="en-IN" dirty="0"/>
              <a:t>   </a:t>
            </a:r>
            <a:r>
              <a:rPr lang="en-IN" sz="2600" dirty="0"/>
              <a:t> //Default case statement  </a:t>
            </a:r>
          </a:p>
          <a:p>
            <a:pPr marL="0" indent="0">
              <a:buNone/>
            </a:pPr>
            <a:r>
              <a:rPr lang="en-IN" dirty="0"/>
              <a:t>    </a:t>
            </a:r>
            <a:r>
              <a:rPr lang="en-IN" b="1" dirty="0"/>
              <a:t>default</a:t>
            </a:r>
            <a:r>
              <a:rPr lang="en-IN" dirty="0"/>
              <a:t>:System.out.println("Not in 10, 20 or 30");  </a:t>
            </a:r>
          </a:p>
          <a:p>
            <a:pPr marL="0" indent="0">
              <a:buNone/>
            </a:pPr>
            <a:r>
              <a:rPr lang="en-IN" dirty="0"/>
              <a:t>    }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420762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17EA-458E-4F80-90E2-D1C2AB15C47F}"/>
              </a:ext>
            </a:extLst>
          </p:cNvPr>
          <p:cNvSpPr>
            <a:spLocks noGrp="1"/>
          </p:cNvSpPr>
          <p:nvPr>
            <p:ph type="title"/>
          </p:nvPr>
        </p:nvSpPr>
        <p:spPr>
          <a:xfrm>
            <a:off x="648929" y="629266"/>
            <a:ext cx="5127031" cy="1241737"/>
          </a:xfrm>
        </p:spPr>
        <p:txBody>
          <a:bodyPr>
            <a:normAutofit/>
          </a:bodyPr>
          <a:lstStyle/>
          <a:p>
            <a:r>
              <a:rPr lang="en-IN" b="1" dirty="0"/>
              <a:t>For loop</a:t>
            </a:r>
          </a:p>
        </p:txBody>
      </p:sp>
      <p:sp>
        <p:nvSpPr>
          <p:cNvPr id="3" name="Content Placeholder 2">
            <a:extLst>
              <a:ext uri="{FF2B5EF4-FFF2-40B4-BE49-F238E27FC236}">
                <a16:creationId xmlns:a16="http://schemas.microsoft.com/office/drawing/2014/main" id="{371F4A63-D97D-4603-A7B3-7288873FA05D}"/>
              </a:ext>
            </a:extLst>
          </p:cNvPr>
          <p:cNvSpPr>
            <a:spLocks noGrp="1"/>
          </p:cNvSpPr>
          <p:nvPr>
            <p:ph idx="1"/>
          </p:nvPr>
        </p:nvSpPr>
        <p:spPr>
          <a:xfrm>
            <a:off x="648930" y="1871004"/>
            <a:ext cx="5127029" cy="4352816"/>
          </a:xfrm>
        </p:spPr>
        <p:txBody>
          <a:bodyPr>
            <a:normAutofit/>
          </a:bodyPr>
          <a:lstStyle/>
          <a:p>
            <a:pPr marL="0" indent="0">
              <a:buNone/>
            </a:pPr>
            <a:r>
              <a:rPr lang="en-IN" i="1" dirty="0"/>
              <a:t>for loop</a:t>
            </a:r>
            <a:r>
              <a:rPr lang="en-IN" dirty="0"/>
              <a:t> is used to iterate a part of the program several times. If the number of iteration is fixed, it is recommended to use for loop.</a:t>
            </a:r>
          </a:p>
          <a:p>
            <a:pPr marL="0" indent="0">
              <a:buNone/>
            </a:pPr>
            <a:endParaRPr lang="en-IN" dirty="0"/>
          </a:p>
          <a:p>
            <a:pPr marL="0" indent="0">
              <a:buNone/>
            </a:pPr>
            <a:br>
              <a:rPr lang="en-IN" dirty="0"/>
            </a:br>
            <a:endParaRPr lang="en-IN" dirty="0"/>
          </a:p>
          <a:p>
            <a:pPr marL="0" indent="0">
              <a:buNone/>
            </a:pPr>
            <a:endParaRPr lang="en-IN" dirty="0"/>
          </a:p>
        </p:txBody>
      </p:sp>
      <p:pic>
        <p:nvPicPr>
          <p:cNvPr id="5" name="Picture 4">
            <a:extLst>
              <a:ext uri="{FF2B5EF4-FFF2-40B4-BE49-F238E27FC236}">
                <a16:creationId xmlns:a16="http://schemas.microsoft.com/office/drawing/2014/main" id="{577624A0-6EC4-4034-B866-9F8AAFECB54E}"/>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3" y="640082"/>
            <a:ext cx="5461724" cy="5577837"/>
          </a:xfrm>
          <a:prstGeom prst="rect">
            <a:avLst/>
          </a:prstGeom>
          <a:effectLst/>
        </p:spPr>
      </p:pic>
    </p:spTree>
    <p:extLst>
      <p:ext uri="{BB962C8B-B14F-4D97-AF65-F5344CB8AC3E}">
        <p14:creationId xmlns:p14="http://schemas.microsoft.com/office/powerpoint/2010/main" val="173207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765B-44B8-4C14-94C2-DC7ECBB8B0EF}"/>
              </a:ext>
            </a:extLst>
          </p:cNvPr>
          <p:cNvSpPr>
            <a:spLocks noGrp="1"/>
          </p:cNvSpPr>
          <p:nvPr>
            <p:ph type="title"/>
          </p:nvPr>
        </p:nvSpPr>
        <p:spPr>
          <a:xfrm>
            <a:off x="838200" y="365125"/>
            <a:ext cx="10515600" cy="695049"/>
          </a:xfrm>
        </p:spPr>
        <p:txBody>
          <a:bodyPr/>
          <a:lstStyle/>
          <a:p>
            <a:r>
              <a:rPr lang="en-IN" b="1" dirty="0"/>
              <a:t>Count…</a:t>
            </a:r>
          </a:p>
        </p:txBody>
      </p:sp>
      <p:sp>
        <p:nvSpPr>
          <p:cNvPr id="3" name="Content Placeholder 2">
            <a:extLst>
              <a:ext uri="{FF2B5EF4-FFF2-40B4-BE49-F238E27FC236}">
                <a16:creationId xmlns:a16="http://schemas.microsoft.com/office/drawing/2014/main" id="{193201A3-DE8C-4DAE-B127-6801A2A5A38B}"/>
              </a:ext>
            </a:extLst>
          </p:cNvPr>
          <p:cNvSpPr>
            <a:spLocks noGrp="1"/>
          </p:cNvSpPr>
          <p:nvPr>
            <p:ph idx="1"/>
          </p:nvPr>
        </p:nvSpPr>
        <p:spPr>
          <a:xfrm>
            <a:off x="838200" y="1060174"/>
            <a:ext cx="10515600" cy="5797826"/>
          </a:xfrm>
        </p:spPr>
        <p:txBody>
          <a:bodyPr>
            <a:normAutofit fontScale="85000" lnSpcReduction="20000"/>
          </a:bodyPr>
          <a:lstStyle/>
          <a:p>
            <a:r>
              <a:rPr lang="en-IN" b="1" dirty="0"/>
              <a:t>First step</a:t>
            </a:r>
            <a:r>
              <a:rPr lang="en-IN" dirty="0"/>
              <a:t>: In for loop, initialization happens first and only one time, which means that the initialization part of for loop only executes once.</a:t>
            </a:r>
          </a:p>
          <a:p>
            <a:r>
              <a:rPr lang="en-IN" b="1" dirty="0"/>
              <a:t>Second step</a:t>
            </a:r>
            <a:r>
              <a:rPr lang="en-IN" dirty="0"/>
              <a:t>: Condition in for loop is evaluated on each iteration, if the condition is true then the statements inside for loop body gets executed. Once the condition returns false, the statements in for loop does not execute and the control gets transferred to the next statement in the program after for loop.</a:t>
            </a:r>
          </a:p>
          <a:p>
            <a:r>
              <a:rPr lang="en-IN" b="1" dirty="0"/>
              <a:t>Third step</a:t>
            </a:r>
            <a:r>
              <a:rPr lang="en-IN" dirty="0"/>
              <a:t>: After every execution of for loop’s body, the increment/decrement part of for loop executes that updates the </a:t>
            </a:r>
            <a:r>
              <a:rPr lang="en-IN" b="1" dirty="0"/>
              <a:t>loop counter</a:t>
            </a:r>
            <a:r>
              <a:rPr lang="en-IN" dirty="0"/>
              <a:t>.</a:t>
            </a:r>
          </a:p>
          <a:p>
            <a:r>
              <a:rPr lang="en-IN" b="1" dirty="0"/>
              <a:t>Fourth step</a:t>
            </a:r>
            <a:r>
              <a:rPr lang="en-IN" dirty="0"/>
              <a:t>: After third step, the control jumps to second step and condition is re-evaluated.</a:t>
            </a:r>
          </a:p>
          <a:p>
            <a:pPr marL="0" indent="0">
              <a:buNone/>
            </a:pPr>
            <a:br>
              <a:rPr lang="en-IN" b="1" dirty="0"/>
            </a:br>
            <a:r>
              <a:rPr lang="en-IN" b="1" dirty="0"/>
              <a:t>Syntax:</a:t>
            </a:r>
            <a:br>
              <a:rPr lang="en-IN" dirty="0"/>
            </a:br>
            <a:br>
              <a:rPr lang="en-IN" dirty="0"/>
            </a:br>
            <a:r>
              <a:rPr lang="en-IN" dirty="0"/>
              <a:t>for(initialization; condition ; increment/decrement)</a:t>
            </a:r>
          </a:p>
          <a:p>
            <a:pPr marL="0" indent="0">
              <a:buNone/>
            </a:pPr>
            <a:r>
              <a:rPr lang="en-IN" dirty="0"/>
              <a:t>{</a:t>
            </a:r>
          </a:p>
          <a:p>
            <a:pPr marL="0" indent="0">
              <a:buNone/>
            </a:pPr>
            <a:r>
              <a:rPr lang="en-IN" dirty="0"/>
              <a:t>   statement(s);</a:t>
            </a:r>
          </a:p>
          <a:p>
            <a:pPr marL="0" indent="0">
              <a:buNone/>
            </a:pPr>
            <a:r>
              <a:rPr lang="en-IN" dirty="0"/>
              <a:t>} </a:t>
            </a:r>
          </a:p>
        </p:txBody>
      </p:sp>
    </p:spTree>
    <p:extLst>
      <p:ext uri="{BB962C8B-B14F-4D97-AF65-F5344CB8AC3E}">
        <p14:creationId xmlns:p14="http://schemas.microsoft.com/office/powerpoint/2010/main" val="1326698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9005-DE8B-4748-A61B-061319059560}"/>
              </a:ext>
            </a:extLst>
          </p:cNvPr>
          <p:cNvSpPr>
            <a:spLocks noGrp="1"/>
          </p:cNvSpPr>
          <p:nvPr>
            <p:ph type="title"/>
          </p:nvPr>
        </p:nvSpPr>
        <p:spPr>
          <a:xfrm>
            <a:off x="838200" y="365126"/>
            <a:ext cx="10515600" cy="774562"/>
          </a:xfrm>
        </p:spPr>
        <p:txBody>
          <a:bodyPr/>
          <a:lstStyle/>
          <a:p>
            <a:r>
              <a:rPr lang="en-IN" b="1" dirty="0"/>
              <a:t>Example for loop</a:t>
            </a:r>
          </a:p>
        </p:txBody>
      </p:sp>
      <p:sp>
        <p:nvSpPr>
          <p:cNvPr id="3" name="Content Placeholder 2">
            <a:extLst>
              <a:ext uri="{FF2B5EF4-FFF2-40B4-BE49-F238E27FC236}">
                <a16:creationId xmlns:a16="http://schemas.microsoft.com/office/drawing/2014/main" id="{89C45639-D25D-4C2D-98AD-E30594B3B19F}"/>
              </a:ext>
            </a:extLst>
          </p:cNvPr>
          <p:cNvSpPr>
            <a:spLocks noGrp="1"/>
          </p:cNvSpPr>
          <p:nvPr>
            <p:ph idx="1"/>
          </p:nvPr>
        </p:nvSpPr>
        <p:spPr>
          <a:xfrm>
            <a:off x="838200" y="1139688"/>
            <a:ext cx="10515600" cy="5718312"/>
          </a:xfrm>
        </p:spPr>
        <p:txBody>
          <a:bodyPr/>
          <a:lstStyle/>
          <a:p>
            <a:pPr marL="0" indent="0">
              <a:buNone/>
            </a:pPr>
            <a:r>
              <a:rPr lang="en-IN" dirty="0"/>
              <a:t>public class ForLoopExample {</a:t>
            </a:r>
          </a:p>
          <a:p>
            <a:pPr marL="0" indent="0">
              <a:buNone/>
            </a:pPr>
            <a:r>
              <a:rPr lang="en-IN" dirty="0"/>
              <a:t>    public static void main(String args[]){</a:t>
            </a:r>
          </a:p>
          <a:p>
            <a:pPr marL="0" indent="0">
              <a:buNone/>
            </a:pPr>
            <a:r>
              <a:rPr lang="en-IN" b="1" dirty="0"/>
              <a:t>    for</a:t>
            </a:r>
            <a:r>
              <a:rPr lang="en-IN" dirty="0"/>
              <a:t>(</a:t>
            </a:r>
            <a:r>
              <a:rPr lang="en-IN" b="1" dirty="0"/>
              <a:t>int</a:t>
            </a:r>
            <a:r>
              <a:rPr lang="en-IN" dirty="0"/>
              <a:t> i=1;i&lt;=10;i++){ </a:t>
            </a:r>
          </a:p>
          <a:p>
            <a:pPr marL="0" indent="0">
              <a:buNone/>
            </a:pPr>
            <a:r>
              <a:rPr lang="en-IN" dirty="0"/>
              <a:t>              System.out.println("The value of i is: "+i);</a:t>
            </a:r>
          </a:p>
          <a:p>
            <a:pPr marL="0" indent="0">
              <a:buNone/>
            </a:pPr>
            <a:r>
              <a:rPr lang="en-IN" dirty="0"/>
              <a:t>         }</a:t>
            </a:r>
          </a:p>
          <a:p>
            <a:pPr marL="0" indent="0">
              <a:buNone/>
            </a:pPr>
            <a:r>
              <a:rPr lang="en-IN" dirty="0"/>
              <a:t>    }</a:t>
            </a:r>
          </a:p>
          <a:p>
            <a:pPr marL="0" indent="0">
              <a:buNone/>
            </a:pPr>
            <a:r>
              <a:rPr lang="en-IN" dirty="0"/>
              <a:t>}</a:t>
            </a:r>
          </a:p>
          <a:p>
            <a:pPr marL="0" indent="0">
              <a:buNone/>
            </a:pPr>
            <a:endParaRPr lang="en-IN" dirty="0"/>
          </a:p>
          <a:p>
            <a:pPr marL="0" indent="0">
              <a:buNone/>
            </a:pPr>
            <a:r>
              <a:rPr lang="en-IN" sz="2000" b="1" dirty="0"/>
              <a:t>In the above program:</a:t>
            </a:r>
            <a:br>
              <a:rPr lang="en-IN" sz="2000" dirty="0"/>
            </a:br>
            <a:r>
              <a:rPr lang="en-IN" sz="2000" dirty="0"/>
              <a:t>int i=1 is initialization expression</a:t>
            </a:r>
            <a:br>
              <a:rPr lang="en-IN" sz="2000" dirty="0"/>
            </a:br>
            <a:r>
              <a:rPr lang="en-IN" sz="2000" dirty="0"/>
              <a:t>i&lt;=1 is condition(Boolean expression)</a:t>
            </a:r>
            <a:br>
              <a:rPr lang="en-IN" sz="2000" dirty="0"/>
            </a:br>
            <a:r>
              <a:rPr lang="en-IN" sz="2000" dirty="0"/>
              <a:t>i+ Increment operation</a:t>
            </a:r>
          </a:p>
        </p:txBody>
      </p:sp>
    </p:spTree>
    <p:extLst>
      <p:ext uri="{BB962C8B-B14F-4D97-AF65-F5344CB8AC3E}">
        <p14:creationId xmlns:p14="http://schemas.microsoft.com/office/powerpoint/2010/main" val="3906547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D1D2-E15C-47CE-AEF8-3CD31BFFF557}"/>
              </a:ext>
            </a:extLst>
          </p:cNvPr>
          <p:cNvSpPr>
            <a:spLocks noGrp="1"/>
          </p:cNvSpPr>
          <p:nvPr>
            <p:ph type="title"/>
          </p:nvPr>
        </p:nvSpPr>
        <p:spPr>
          <a:xfrm>
            <a:off x="838200" y="681038"/>
            <a:ext cx="10515600" cy="591172"/>
          </a:xfrm>
        </p:spPr>
        <p:txBody>
          <a:bodyPr>
            <a:normAutofit fontScale="90000"/>
          </a:bodyPr>
          <a:lstStyle/>
          <a:p>
            <a:r>
              <a:rPr lang="en-IN" b="1" dirty="0"/>
              <a:t>While Loop</a:t>
            </a:r>
            <a:br>
              <a:rPr lang="en-IN" dirty="0"/>
            </a:br>
            <a:endParaRPr lang="en-IN" dirty="0"/>
          </a:p>
        </p:txBody>
      </p:sp>
      <p:sp>
        <p:nvSpPr>
          <p:cNvPr id="3" name="Content Placeholder 2">
            <a:extLst>
              <a:ext uri="{FF2B5EF4-FFF2-40B4-BE49-F238E27FC236}">
                <a16:creationId xmlns:a16="http://schemas.microsoft.com/office/drawing/2014/main" id="{1FF984C2-FE6B-4A11-BE3A-F203FF1A0B9C}"/>
              </a:ext>
            </a:extLst>
          </p:cNvPr>
          <p:cNvSpPr>
            <a:spLocks noGrp="1"/>
          </p:cNvSpPr>
          <p:nvPr>
            <p:ph idx="1"/>
          </p:nvPr>
        </p:nvSpPr>
        <p:spPr>
          <a:xfrm>
            <a:off x="838200" y="1073426"/>
            <a:ext cx="4674704" cy="5784574"/>
          </a:xfrm>
        </p:spPr>
        <p:txBody>
          <a:bodyPr>
            <a:normAutofit fontScale="85000" lnSpcReduction="20000"/>
          </a:bodyPr>
          <a:lstStyle/>
          <a:p>
            <a:r>
              <a:rPr lang="en-IN" i="1" dirty="0"/>
              <a:t>while loop</a:t>
            </a:r>
            <a:r>
              <a:rPr lang="en-IN" dirty="0"/>
              <a:t> is used to iterate a part of the program several times. If the number of iteration is not fixed, it is recommended to use while loop.</a:t>
            </a:r>
          </a:p>
          <a:p>
            <a:r>
              <a:rPr lang="en-IN" dirty="0"/>
              <a:t>while loop, condition is evaluated first and if it returns true then the statements inside while loop execute. When condition returns false, the control comes out of loop and jumps to the next statement after while loop.</a:t>
            </a:r>
          </a:p>
          <a:p>
            <a:pPr marL="0" indent="0">
              <a:buNone/>
            </a:pPr>
            <a:endParaRPr lang="en-IN" dirty="0"/>
          </a:p>
          <a:p>
            <a:pPr marL="0" indent="0">
              <a:buNone/>
            </a:pPr>
            <a:r>
              <a:rPr lang="en-IN" b="1" dirty="0"/>
              <a:t>Syntax:</a:t>
            </a:r>
          </a:p>
          <a:p>
            <a:pPr marL="0" indent="0">
              <a:buNone/>
            </a:pPr>
            <a:r>
              <a:rPr lang="en-IN" dirty="0"/>
              <a:t>while(condition)</a:t>
            </a:r>
          </a:p>
          <a:p>
            <a:pPr marL="0" indent="0">
              <a:buNone/>
            </a:pPr>
            <a:r>
              <a:rPr lang="en-IN" dirty="0"/>
              <a:t>{</a:t>
            </a:r>
          </a:p>
          <a:p>
            <a:pPr marL="0" indent="0">
              <a:buNone/>
            </a:pPr>
            <a:r>
              <a:rPr lang="en-IN" dirty="0"/>
              <a:t>   statement(s);</a:t>
            </a:r>
          </a:p>
          <a:p>
            <a:pPr marL="0" indent="0">
              <a:buNone/>
            </a:pPr>
            <a:r>
              <a:rPr lang="en-IN" dirty="0"/>
              <a:t>}</a:t>
            </a:r>
          </a:p>
          <a:p>
            <a:endParaRPr lang="en-IN" dirty="0"/>
          </a:p>
          <a:p>
            <a:endParaRPr lang="en-IN" dirty="0"/>
          </a:p>
        </p:txBody>
      </p:sp>
      <p:pic>
        <p:nvPicPr>
          <p:cNvPr id="5" name="Picture 4">
            <a:extLst>
              <a:ext uri="{FF2B5EF4-FFF2-40B4-BE49-F238E27FC236}">
                <a16:creationId xmlns:a16="http://schemas.microsoft.com/office/drawing/2014/main" id="{48EEFD33-A18C-48E8-9A7D-BBC5FE83A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470" y="848139"/>
            <a:ext cx="4157869" cy="4969565"/>
          </a:xfrm>
          <a:prstGeom prst="rect">
            <a:avLst/>
          </a:prstGeom>
        </p:spPr>
      </p:pic>
    </p:spTree>
    <p:extLst>
      <p:ext uri="{BB962C8B-B14F-4D97-AF65-F5344CB8AC3E}">
        <p14:creationId xmlns:p14="http://schemas.microsoft.com/office/powerpoint/2010/main" val="3193409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6265-BBA8-4EB0-B7B5-FE2D748DDE58}"/>
              </a:ext>
            </a:extLst>
          </p:cNvPr>
          <p:cNvSpPr>
            <a:spLocks noGrp="1"/>
          </p:cNvSpPr>
          <p:nvPr>
            <p:ph type="title"/>
          </p:nvPr>
        </p:nvSpPr>
        <p:spPr>
          <a:xfrm>
            <a:off x="838200" y="365126"/>
            <a:ext cx="10515600" cy="933588"/>
          </a:xfrm>
        </p:spPr>
        <p:txBody>
          <a:bodyPr/>
          <a:lstStyle/>
          <a:p>
            <a:r>
              <a:rPr lang="en-IN" b="1" dirty="0"/>
              <a:t>Example</a:t>
            </a:r>
          </a:p>
        </p:txBody>
      </p:sp>
      <p:sp>
        <p:nvSpPr>
          <p:cNvPr id="3" name="Content Placeholder 2">
            <a:extLst>
              <a:ext uri="{FF2B5EF4-FFF2-40B4-BE49-F238E27FC236}">
                <a16:creationId xmlns:a16="http://schemas.microsoft.com/office/drawing/2014/main" id="{B9823127-D195-452D-9924-2B9EC84653D6}"/>
              </a:ext>
            </a:extLst>
          </p:cNvPr>
          <p:cNvSpPr>
            <a:spLocks noGrp="1"/>
          </p:cNvSpPr>
          <p:nvPr>
            <p:ph idx="1"/>
          </p:nvPr>
        </p:nvSpPr>
        <p:spPr>
          <a:xfrm>
            <a:off x="838200" y="1524000"/>
            <a:ext cx="10515600" cy="5168348"/>
          </a:xfrm>
        </p:spPr>
        <p:txBody>
          <a:bodyPr>
            <a:normAutofit/>
          </a:bodyPr>
          <a:lstStyle/>
          <a:p>
            <a:pPr marL="0" indent="0">
              <a:buNone/>
            </a:pPr>
            <a:r>
              <a:rPr lang="en-IN" b="1" dirty="0"/>
              <a:t>public</a:t>
            </a:r>
            <a:r>
              <a:rPr lang="en-IN" dirty="0"/>
              <a:t> </a:t>
            </a:r>
            <a:r>
              <a:rPr lang="en-IN" b="1" dirty="0"/>
              <a:t>class</a:t>
            </a:r>
            <a:r>
              <a:rPr lang="en-IN" dirty="0"/>
              <a:t> WhileExample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b="1" dirty="0"/>
              <a:t>int</a:t>
            </a:r>
            <a:r>
              <a:rPr lang="en-IN" dirty="0"/>
              <a:t> i=1;  </a:t>
            </a:r>
          </a:p>
          <a:p>
            <a:pPr marL="0" indent="0">
              <a:buNone/>
            </a:pPr>
            <a:r>
              <a:rPr lang="en-IN" dirty="0"/>
              <a:t>    </a:t>
            </a:r>
            <a:r>
              <a:rPr lang="en-IN" b="1" dirty="0"/>
              <a:t>while</a:t>
            </a:r>
            <a:r>
              <a:rPr lang="en-IN" dirty="0"/>
              <a:t>(i&lt;=10){  </a:t>
            </a:r>
          </a:p>
          <a:p>
            <a:pPr marL="0" indent="0">
              <a:buNone/>
            </a:pPr>
            <a:r>
              <a:rPr lang="en-IN" dirty="0"/>
              <a:t>        System.out.println(i);  </a:t>
            </a:r>
          </a:p>
          <a:p>
            <a:pPr marL="0" indent="0">
              <a:buNone/>
            </a:pPr>
            <a:r>
              <a:rPr lang="en-IN" dirty="0"/>
              <a:t>    i++;  </a:t>
            </a:r>
          </a:p>
          <a:p>
            <a:pPr marL="0" indent="0">
              <a:buNone/>
            </a:pPr>
            <a:r>
              <a:rPr lang="en-IN" dirty="0"/>
              <a:t>    }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98483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2CA7-0926-4E55-AEEB-37163CED3DC8}"/>
              </a:ext>
            </a:extLst>
          </p:cNvPr>
          <p:cNvSpPr>
            <a:spLocks noGrp="1"/>
          </p:cNvSpPr>
          <p:nvPr>
            <p:ph type="title"/>
          </p:nvPr>
        </p:nvSpPr>
        <p:spPr>
          <a:xfrm>
            <a:off x="648929" y="629266"/>
            <a:ext cx="5127031" cy="1676603"/>
          </a:xfrm>
        </p:spPr>
        <p:txBody>
          <a:bodyPr>
            <a:normAutofit/>
          </a:bodyPr>
          <a:lstStyle/>
          <a:p>
            <a:r>
              <a:rPr lang="en-IN" b="1" dirty="0"/>
              <a:t>if Statement</a:t>
            </a:r>
            <a:br>
              <a:rPr lang="en-IN" dirty="0"/>
            </a:br>
            <a:endParaRPr lang="en-IN" dirty="0"/>
          </a:p>
        </p:txBody>
      </p:sp>
      <p:sp>
        <p:nvSpPr>
          <p:cNvPr id="3" name="Content Placeholder 2">
            <a:extLst>
              <a:ext uri="{FF2B5EF4-FFF2-40B4-BE49-F238E27FC236}">
                <a16:creationId xmlns:a16="http://schemas.microsoft.com/office/drawing/2014/main" id="{98A9E2CE-CB26-47C3-83CF-C69827B580CC}"/>
              </a:ext>
            </a:extLst>
          </p:cNvPr>
          <p:cNvSpPr>
            <a:spLocks noGrp="1"/>
          </p:cNvSpPr>
          <p:nvPr>
            <p:ph idx="1"/>
          </p:nvPr>
        </p:nvSpPr>
        <p:spPr>
          <a:xfrm>
            <a:off x="648930" y="1744394"/>
            <a:ext cx="5767112" cy="4841936"/>
          </a:xfrm>
        </p:spPr>
        <p:txBody>
          <a:bodyPr>
            <a:normAutofit/>
          </a:bodyPr>
          <a:lstStyle/>
          <a:p>
            <a:pPr marL="0" indent="0">
              <a:buNone/>
            </a:pPr>
            <a:r>
              <a:rPr lang="en-IN" dirty="0"/>
              <a:t>The statements gets executed only when the given condition is true. If the condition is false then the statements inside if statement body are completely ignored.</a:t>
            </a:r>
          </a:p>
          <a:p>
            <a:pPr marL="0" indent="0">
              <a:buNone/>
            </a:pPr>
            <a:endParaRPr lang="en-IN" dirty="0"/>
          </a:p>
          <a:p>
            <a:pPr marL="0" indent="0">
              <a:buNone/>
            </a:pPr>
            <a:r>
              <a:rPr lang="en-IN" b="1" dirty="0"/>
              <a:t>Syntax:</a:t>
            </a:r>
            <a:endParaRPr lang="en-IN" dirty="0"/>
          </a:p>
          <a:p>
            <a:pPr marL="0" indent="0">
              <a:buNone/>
            </a:pPr>
            <a:r>
              <a:rPr lang="en-IN" b="1" dirty="0"/>
              <a:t>if</a:t>
            </a:r>
            <a:r>
              <a:rPr lang="en-IN" dirty="0"/>
              <a:t>(condition){  </a:t>
            </a:r>
          </a:p>
          <a:p>
            <a:pPr marL="0" indent="0">
              <a:buNone/>
            </a:pPr>
            <a:r>
              <a:rPr lang="en-IN" sz="2400" dirty="0"/>
              <a:t>//code to be executed</a:t>
            </a:r>
            <a:r>
              <a:rPr lang="en-IN" dirty="0"/>
              <a:t>  </a:t>
            </a:r>
          </a:p>
          <a:p>
            <a:pPr marL="0" indent="0">
              <a:buNone/>
            </a:pPr>
            <a:r>
              <a:rPr lang="en-IN" dirty="0"/>
              <a:t>}  </a:t>
            </a:r>
          </a:p>
          <a:p>
            <a:pPr marL="0" indent="0">
              <a:buNone/>
            </a:pPr>
            <a:endParaRPr lang="en-IN" dirty="0"/>
          </a:p>
        </p:txBody>
      </p:sp>
      <p:pic>
        <p:nvPicPr>
          <p:cNvPr id="5" name="Picture 4">
            <a:extLst>
              <a:ext uri="{FF2B5EF4-FFF2-40B4-BE49-F238E27FC236}">
                <a16:creationId xmlns:a16="http://schemas.microsoft.com/office/drawing/2014/main" id="{878966E8-16B0-4C01-8ABA-60DC32350C8F}"/>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3" y="640082"/>
            <a:ext cx="5767112" cy="5577837"/>
          </a:xfrm>
          <a:prstGeom prst="rect">
            <a:avLst/>
          </a:prstGeom>
          <a:effectLst/>
        </p:spPr>
      </p:pic>
    </p:spTree>
    <p:extLst>
      <p:ext uri="{BB962C8B-B14F-4D97-AF65-F5344CB8AC3E}">
        <p14:creationId xmlns:p14="http://schemas.microsoft.com/office/powerpoint/2010/main" val="129340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FD14-08C8-46AF-B56C-1EF24C59BD9D}"/>
              </a:ext>
            </a:extLst>
          </p:cNvPr>
          <p:cNvSpPr>
            <a:spLocks noGrp="1"/>
          </p:cNvSpPr>
          <p:nvPr>
            <p:ph type="title"/>
          </p:nvPr>
        </p:nvSpPr>
        <p:spPr>
          <a:xfrm>
            <a:off x="648929" y="265044"/>
            <a:ext cx="5127031" cy="781878"/>
          </a:xfrm>
        </p:spPr>
        <p:txBody>
          <a:bodyPr>
            <a:normAutofit/>
          </a:bodyPr>
          <a:lstStyle/>
          <a:p>
            <a:r>
              <a:rPr lang="en-IN" b="1" dirty="0"/>
              <a:t>do-while loop </a:t>
            </a:r>
          </a:p>
        </p:txBody>
      </p:sp>
      <p:sp>
        <p:nvSpPr>
          <p:cNvPr id="3" name="Content Placeholder 2">
            <a:extLst>
              <a:ext uri="{FF2B5EF4-FFF2-40B4-BE49-F238E27FC236}">
                <a16:creationId xmlns:a16="http://schemas.microsoft.com/office/drawing/2014/main" id="{CC46BB2C-F5D1-4DFE-BAE4-A7C6C5707CA2}"/>
              </a:ext>
            </a:extLst>
          </p:cNvPr>
          <p:cNvSpPr>
            <a:spLocks noGrp="1"/>
          </p:cNvSpPr>
          <p:nvPr>
            <p:ph idx="1"/>
          </p:nvPr>
        </p:nvSpPr>
        <p:spPr>
          <a:xfrm>
            <a:off x="648930" y="1046923"/>
            <a:ext cx="5127029" cy="5811078"/>
          </a:xfrm>
        </p:spPr>
        <p:txBody>
          <a:bodyPr>
            <a:normAutofit fontScale="85000" lnSpcReduction="20000"/>
          </a:bodyPr>
          <a:lstStyle/>
          <a:p>
            <a:r>
              <a:rPr lang="en-IN" dirty="0"/>
              <a:t>The Java </a:t>
            </a:r>
            <a:r>
              <a:rPr lang="en-IN" i="1" dirty="0"/>
              <a:t>do-while loop</a:t>
            </a:r>
            <a:r>
              <a:rPr lang="en-IN" dirty="0"/>
              <a:t> is used to iterate a part of the program several times. If the number of iteration is not fixed and you must have to execute the loop at least once, it is recommended to use do-while loop.</a:t>
            </a:r>
          </a:p>
          <a:p>
            <a:r>
              <a:rPr lang="en-IN" dirty="0"/>
              <a:t>The Java </a:t>
            </a:r>
            <a:r>
              <a:rPr lang="en-IN" i="1" dirty="0"/>
              <a:t>do-while loop</a:t>
            </a:r>
            <a:r>
              <a:rPr lang="en-IN" dirty="0"/>
              <a:t> is executed at least once because condition is checked after loop body.</a:t>
            </a:r>
          </a:p>
          <a:p>
            <a:r>
              <a:rPr lang="en-IN" dirty="0"/>
              <a:t>First, the statements inside loop execute and then the condition gets evaluated, if the condition returns true then the control gets transferred to the “do” else it jumps to the next statement after do-while.</a:t>
            </a:r>
          </a:p>
          <a:p>
            <a:pPr marL="0" indent="0">
              <a:buNone/>
            </a:pPr>
            <a:r>
              <a:rPr lang="en-IN" b="1" dirty="0"/>
              <a:t>Syntax:</a:t>
            </a:r>
          </a:p>
          <a:p>
            <a:r>
              <a:rPr lang="en-IN" b="1" dirty="0"/>
              <a:t>do</a:t>
            </a:r>
            <a:r>
              <a:rPr lang="en-IN" dirty="0"/>
              <a:t>{  </a:t>
            </a:r>
          </a:p>
          <a:p>
            <a:pPr marL="0" indent="0">
              <a:buNone/>
            </a:pPr>
            <a:r>
              <a:rPr lang="en-IN" sz="2300" dirty="0"/>
              <a:t>//code to be executed  </a:t>
            </a:r>
          </a:p>
          <a:p>
            <a:r>
              <a:rPr lang="en-IN" dirty="0"/>
              <a:t>}</a:t>
            </a:r>
            <a:r>
              <a:rPr lang="en-IN" b="1" dirty="0"/>
              <a:t>while</a:t>
            </a:r>
            <a:r>
              <a:rPr lang="en-IN" dirty="0"/>
              <a:t>(</a:t>
            </a:r>
            <a:r>
              <a:rPr lang="en-IN" b="1" dirty="0"/>
              <a:t>true</a:t>
            </a:r>
            <a:r>
              <a:rPr lang="en-IN" dirty="0"/>
              <a:t>);  </a:t>
            </a:r>
          </a:p>
          <a:p>
            <a:endParaRPr lang="en-IN" sz="2600" dirty="0"/>
          </a:p>
          <a:p>
            <a:pPr marL="0" indent="0">
              <a:buNone/>
            </a:pPr>
            <a:endParaRPr lang="en-IN" sz="2600" dirty="0"/>
          </a:p>
        </p:txBody>
      </p:sp>
      <p:pic>
        <p:nvPicPr>
          <p:cNvPr id="5" name="Picture 4" descr="A close up of a logo&#10;&#10;Description automatically generated">
            <a:extLst>
              <a:ext uri="{FF2B5EF4-FFF2-40B4-BE49-F238E27FC236}">
                <a16:creationId xmlns:a16="http://schemas.microsoft.com/office/drawing/2014/main" id="{126C44B9-509F-493D-8313-8B8158C2DAA1}"/>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416041" y="640082"/>
            <a:ext cx="5136295" cy="5943598"/>
          </a:xfrm>
          <a:prstGeom prst="rect">
            <a:avLst/>
          </a:prstGeom>
          <a:effectLst/>
        </p:spPr>
      </p:pic>
    </p:spTree>
    <p:extLst>
      <p:ext uri="{BB962C8B-B14F-4D97-AF65-F5344CB8AC3E}">
        <p14:creationId xmlns:p14="http://schemas.microsoft.com/office/powerpoint/2010/main" val="184117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B676-38A2-4516-BCDC-7A60E909A441}"/>
              </a:ext>
            </a:extLst>
          </p:cNvPr>
          <p:cNvSpPr>
            <a:spLocks noGrp="1"/>
          </p:cNvSpPr>
          <p:nvPr>
            <p:ph type="title"/>
          </p:nvPr>
        </p:nvSpPr>
        <p:spPr>
          <a:xfrm>
            <a:off x="838200" y="365125"/>
            <a:ext cx="10515600" cy="1145623"/>
          </a:xfrm>
        </p:spPr>
        <p:txBody>
          <a:bodyPr/>
          <a:lstStyle/>
          <a:p>
            <a:r>
              <a:rPr lang="en-IN" b="1" dirty="0"/>
              <a:t>Example</a:t>
            </a:r>
          </a:p>
        </p:txBody>
      </p:sp>
      <p:sp>
        <p:nvSpPr>
          <p:cNvPr id="3" name="Content Placeholder 2">
            <a:extLst>
              <a:ext uri="{FF2B5EF4-FFF2-40B4-BE49-F238E27FC236}">
                <a16:creationId xmlns:a16="http://schemas.microsoft.com/office/drawing/2014/main" id="{4F6231B6-BB6F-4B86-ADD8-6FCFF57D656E}"/>
              </a:ext>
            </a:extLst>
          </p:cNvPr>
          <p:cNvSpPr>
            <a:spLocks noGrp="1"/>
          </p:cNvSpPr>
          <p:nvPr>
            <p:ph idx="1"/>
          </p:nvPr>
        </p:nvSpPr>
        <p:spPr>
          <a:xfrm>
            <a:off x="838200" y="1616765"/>
            <a:ext cx="10515600" cy="4731026"/>
          </a:xfrm>
        </p:spPr>
        <p:txBody>
          <a:bodyPr>
            <a:normAutofit/>
          </a:bodyPr>
          <a:lstStyle/>
          <a:p>
            <a:pPr marL="0" indent="0">
              <a:buNone/>
            </a:pPr>
            <a:r>
              <a:rPr lang="en-IN" b="1" dirty="0"/>
              <a:t>public</a:t>
            </a:r>
            <a:r>
              <a:rPr lang="en-IN" dirty="0"/>
              <a:t> </a:t>
            </a:r>
            <a:r>
              <a:rPr lang="en-IN" b="1" dirty="0"/>
              <a:t>class</a:t>
            </a:r>
            <a:r>
              <a:rPr lang="en-IN" dirty="0"/>
              <a:t> DoWhileExample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b="1" dirty="0"/>
              <a:t>int</a:t>
            </a:r>
            <a:r>
              <a:rPr lang="en-IN" dirty="0"/>
              <a:t> i=1;  </a:t>
            </a:r>
          </a:p>
          <a:p>
            <a:pPr marL="0" indent="0">
              <a:buNone/>
            </a:pPr>
            <a:r>
              <a:rPr lang="en-IN" dirty="0"/>
              <a:t>    </a:t>
            </a:r>
            <a:r>
              <a:rPr lang="en-IN" b="1" dirty="0"/>
              <a:t>do</a:t>
            </a:r>
            <a:r>
              <a:rPr lang="en-IN" dirty="0"/>
              <a:t>{  </a:t>
            </a:r>
          </a:p>
          <a:p>
            <a:pPr marL="0" indent="0">
              <a:buNone/>
            </a:pPr>
            <a:r>
              <a:rPr lang="en-IN" dirty="0"/>
              <a:t>        System.out.println(i);  </a:t>
            </a:r>
          </a:p>
          <a:p>
            <a:pPr marL="0" indent="0">
              <a:buNone/>
            </a:pPr>
            <a:r>
              <a:rPr lang="en-IN" dirty="0"/>
              <a:t>    i++;  </a:t>
            </a:r>
          </a:p>
          <a:p>
            <a:pPr marL="0" indent="0">
              <a:buNone/>
            </a:pPr>
            <a:r>
              <a:rPr lang="en-IN" dirty="0"/>
              <a:t>    }</a:t>
            </a:r>
            <a:r>
              <a:rPr lang="en-IN" b="1" dirty="0"/>
              <a:t>while</a:t>
            </a:r>
            <a:r>
              <a:rPr lang="en-IN" dirty="0"/>
              <a:t>(i&lt;=10);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43581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46DA-5584-4616-AF6E-214F449C289B}"/>
              </a:ext>
            </a:extLst>
          </p:cNvPr>
          <p:cNvSpPr>
            <a:spLocks noGrp="1"/>
          </p:cNvSpPr>
          <p:nvPr>
            <p:ph type="title"/>
          </p:nvPr>
        </p:nvSpPr>
        <p:spPr/>
        <p:txBody>
          <a:bodyPr/>
          <a:lstStyle/>
          <a:p>
            <a:r>
              <a:rPr lang="en-IN" b="1" dirty="0"/>
              <a:t>Scanner Class</a:t>
            </a:r>
          </a:p>
        </p:txBody>
      </p:sp>
      <p:sp>
        <p:nvSpPr>
          <p:cNvPr id="3" name="Content Placeholder 2">
            <a:extLst>
              <a:ext uri="{FF2B5EF4-FFF2-40B4-BE49-F238E27FC236}">
                <a16:creationId xmlns:a16="http://schemas.microsoft.com/office/drawing/2014/main" id="{C31C219C-310C-4307-9493-CB789FCE0BD2}"/>
              </a:ext>
            </a:extLst>
          </p:cNvPr>
          <p:cNvSpPr>
            <a:spLocks noGrp="1"/>
          </p:cNvSpPr>
          <p:nvPr>
            <p:ph idx="1"/>
          </p:nvPr>
        </p:nvSpPr>
        <p:spPr>
          <a:xfrm>
            <a:off x="838200" y="1470991"/>
            <a:ext cx="10515600" cy="4705972"/>
          </a:xfrm>
        </p:spPr>
        <p:txBody>
          <a:bodyPr/>
          <a:lstStyle/>
          <a:p>
            <a:pPr marL="0" indent="0">
              <a:buNone/>
            </a:pPr>
            <a:r>
              <a:rPr lang="en-IN" dirty="0"/>
              <a:t>Scanner class comes under the java.util package. Java has various ways to read input from the keyboard, the java.util.Scanner class is one of them.</a:t>
            </a:r>
          </a:p>
          <a:p>
            <a:pPr marL="0" indent="0">
              <a:buNone/>
            </a:pPr>
            <a:endParaRPr lang="en-IN" dirty="0"/>
          </a:p>
          <a:p>
            <a:pPr marL="0" indent="0">
              <a:buNone/>
            </a:pPr>
            <a:r>
              <a:rPr lang="en-IN" b="1" dirty="0"/>
              <a:t>Scanner class method:-</a:t>
            </a:r>
          </a:p>
          <a:p>
            <a:pPr marL="0" indent="0">
              <a:buNone/>
            </a:pPr>
            <a:endParaRPr lang="en-IN" b="1" dirty="0"/>
          </a:p>
          <a:p>
            <a:pPr marL="0" indent="0">
              <a:buNone/>
            </a:pPr>
            <a:endParaRPr lang="en-IN" b="1" dirty="0"/>
          </a:p>
        </p:txBody>
      </p:sp>
      <p:graphicFrame>
        <p:nvGraphicFramePr>
          <p:cNvPr id="4" name="Table 3">
            <a:extLst>
              <a:ext uri="{FF2B5EF4-FFF2-40B4-BE49-F238E27FC236}">
                <a16:creationId xmlns:a16="http://schemas.microsoft.com/office/drawing/2014/main" id="{0BF80CA2-12DA-4B4A-97FF-E6BEAED3A85E}"/>
              </a:ext>
            </a:extLst>
          </p:cNvPr>
          <p:cNvGraphicFramePr>
            <a:graphicFrameLocks noGrp="1"/>
          </p:cNvGraphicFramePr>
          <p:nvPr>
            <p:extLst>
              <p:ext uri="{D42A27DB-BD31-4B8C-83A1-F6EECF244321}">
                <p14:modId xmlns:p14="http://schemas.microsoft.com/office/powerpoint/2010/main" val="1620979980"/>
              </p:ext>
            </p:extLst>
          </p:nvPr>
        </p:nvGraphicFramePr>
        <p:xfrm>
          <a:off x="993912" y="4078356"/>
          <a:ext cx="5407716" cy="1686340"/>
        </p:xfrm>
        <a:graphic>
          <a:graphicData uri="http://schemas.openxmlformats.org/drawingml/2006/table">
            <a:tbl>
              <a:tblPr/>
              <a:tblGrid>
                <a:gridCol w="1802572">
                  <a:extLst>
                    <a:ext uri="{9D8B030D-6E8A-4147-A177-3AD203B41FA5}">
                      <a16:colId xmlns:a16="http://schemas.microsoft.com/office/drawing/2014/main" val="456563009"/>
                    </a:ext>
                  </a:extLst>
                </a:gridCol>
                <a:gridCol w="1802572">
                  <a:extLst>
                    <a:ext uri="{9D8B030D-6E8A-4147-A177-3AD203B41FA5}">
                      <a16:colId xmlns:a16="http://schemas.microsoft.com/office/drawing/2014/main" val="335312943"/>
                    </a:ext>
                  </a:extLst>
                </a:gridCol>
                <a:gridCol w="1802572">
                  <a:extLst>
                    <a:ext uri="{9D8B030D-6E8A-4147-A177-3AD203B41FA5}">
                      <a16:colId xmlns:a16="http://schemas.microsoft.com/office/drawing/2014/main" val="3208334961"/>
                    </a:ext>
                  </a:extLst>
                </a:gridCol>
              </a:tblGrid>
              <a:tr h="421585">
                <a:tc>
                  <a:txBody>
                    <a:bodyPr/>
                    <a:lstStyle/>
                    <a:p>
                      <a:r>
                        <a:rPr lang="en-IN" dirty="0"/>
                        <a:t>1.                       </a:t>
                      </a:r>
                    </a:p>
                  </a:txBody>
                  <a:tcPr marL="95250" marR="9525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IN" dirty="0"/>
                        <a:t>double</a:t>
                      </a:r>
                    </a:p>
                  </a:txBody>
                  <a:tcPr marL="95250" marR="95250" anchor="ctr">
                    <a:lnL>
                      <a:noFill/>
                    </a:lnL>
                    <a:lnR>
                      <a:noFill/>
                    </a:lnR>
                    <a:lnT>
                      <a:noFill/>
                    </a:lnT>
                    <a:lnB w="9525" cap="flat" cmpd="sng" algn="ctr">
                      <a:solidFill>
                        <a:srgbClr val="EBEBEB"/>
                      </a:solidFill>
                      <a:prstDash val="solid"/>
                      <a:round/>
                      <a:headEnd type="none" w="med" len="med"/>
                      <a:tailEnd type="none" w="med" len="med"/>
                    </a:lnB>
                    <a:solidFill>
                      <a:srgbClr val="FFFFFF"/>
                    </a:solidFill>
                  </a:tcPr>
                </a:tc>
                <a:tc>
                  <a:txBody>
                    <a:bodyPr/>
                    <a:lstStyle/>
                    <a:p>
                      <a:r>
                        <a:rPr lang="en-IN" dirty="0"/>
                        <a:t>nextDouble()</a:t>
                      </a:r>
                    </a:p>
                  </a:txBody>
                  <a:tcPr>
                    <a:lnL>
                      <a:noFill/>
                    </a:lnL>
                  </a:tcPr>
                </a:tc>
                <a:extLst>
                  <a:ext uri="{0D108BD9-81ED-4DB2-BD59-A6C34878D82A}">
                    <a16:rowId xmlns:a16="http://schemas.microsoft.com/office/drawing/2014/main" val="4021812285"/>
                  </a:ext>
                </a:extLst>
              </a:tr>
              <a:tr h="421585">
                <a:tc>
                  <a:txBody>
                    <a:bodyPr/>
                    <a:lstStyle/>
                    <a:p>
                      <a:r>
                        <a:rPr lang="en-IN" dirty="0"/>
                        <a:t>2.</a:t>
                      </a:r>
                    </a:p>
                  </a:txBody>
                  <a:tcPr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a:t>float</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a:t>nextFloat()</a:t>
                      </a:r>
                    </a:p>
                  </a:txBody>
                  <a:tcPr marL="95250" marR="95250" anchor="ctr">
                    <a:lnL>
                      <a:noFill/>
                    </a:lnL>
                    <a:lnR>
                      <a:noFill/>
                    </a:lnR>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881650645"/>
                  </a:ext>
                </a:extLst>
              </a:tr>
              <a:tr h="421585">
                <a:tc>
                  <a:txBody>
                    <a:bodyPr/>
                    <a:lstStyle/>
                    <a:p>
                      <a:r>
                        <a:rPr lang="en-IN" dirty="0"/>
                        <a:t>3.</a:t>
                      </a:r>
                    </a:p>
                  </a:txBody>
                  <a:tcPr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dirty="0"/>
                        <a:t>int</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a:t>nextInt()</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3158407431"/>
                  </a:ext>
                </a:extLst>
              </a:tr>
              <a:tr h="421585">
                <a:tc>
                  <a:txBody>
                    <a:bodyPr/>
                    <a:lstStyle/>
                    <a:p>
                      <a:r>
                        <a:rPr lang="en-IN" dirty="0"/>
                        <a:t>4.</a:t>
                      </a:r>
                    </a:p>
                  </a:txBody>
                  <a:tcPr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a:t>String</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tc>
                  <a:txBody>
                    <a:bodyPr/>
                    <a:lstStyle/>
                    <a:p>
                      <a:r>
                        <a:rPr lang="en-IN" dirty="0"/>
                        <a:t>nextLine()</a:t>
                      </a:r>
                    </a:p>
                  </a:txBody>
                  <a:tcPr marL="95250" marR="95250"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solidFill>
                      <a:srgbClr val="FFFFFF"/>
                    </a:solidFill>
                  </a:tcPr>
                </a:tc>
                <a:extLst>
                  <a:ext uri="{0D108BD9-81ED-4DB2-BD59-A6C34878D82A}">
                    <a16:rowId xmlns:a16="http://schemas.microsoft.com/office/drawing/2014/main" val="2128590059"/>
                  </a:ext>
                </a:extLst>
              </a:tr>
            </a:tbl>
          </a:graphicData>
        </a:graphic>
      </p:graphicFrame>
    </p:spTree>
    <p:extLst>
      <p:ext uri="{BB962C8B-B14F-4D97-AF65-F5344CB8AC3E}">
        <p14:creationId xmlns:p14="http://schemas.microsoft.com/office/powerpoint/2010/main" val="3721528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D56EFE-DFF5-4E32-A3A3-95D825CE38AA}"/>
              </a:ext>
            </a:extLst>
          </p:cNvPr>
          <p:cNvSpPr>
            <a:spLocks noGrp="1"/>
          </p:cNvSpPr>
          <p:nvPr>
            <p:ph idx="1"/>
          </p:nvPr>
        </p:nvSpPr>
        <p:spPr>
          <a:xfrm>
            <a:off x="503583" y="-1"/>
            <a:ext cx="10850217" cy="7160456"/>
          </a:xfrm>
        </p:spPr>
        <p:txBody>
          <a:bodyPr>
            <a:normAutofit fontScale="55000" lnSpcReduction="20000"/>
          </a:bodyPr>
          <a:lstStyle/>
          <a:p>
            <a:pPr marL="0" indent="0">
              <a:buNone/>
            </a:pPr>
            <a:r>
              <a:rPr lang="en-IN" sz="3800" b="1" dirty="0"/>
              <a:t>import</a:t>
            </a:r>
            <a:r>
              <a:rPr lang="en-IN" sz="3800" dirty="0"/>
              <a:t> java.util.*;  </a:t>
            </a:r>
          </a:p>
          <a:p>
            <a:pPr marL="0" indent="0">
              <a:buNone/>
            </a:pPr>
            <a:r>
              <a:rPr lang="en-IN" sz="3800" b="1" dirty="0"/>
              <a:t>public</a:t>
            </a:r>
            <a:r>
              <a:rPr lang="en-IN" sz="3800" dirty="0"/>
              <a:t> </a:t>
            </a:r>
            <a:r>
              <a:rPr lang="en-IN" sz="3800" b="1" dirty="0"/>
              <a:t>class</a:t>
            </a:r>
            <a:r>
              <a:rPr lang="en-IN" sz="3800" dirty="0"/>
              <a:t> ScannerClassExample1 {    </a:t>
            </a:r>
          </a:p>
          <a:p>
            <a:pPr marL="0" indent="0">
              <a:buNone/>
            </a:pPr>
            <a:r>
              <a:rPr lang="en-IN" sz="3800" dirty="0"/>
              <a:t>      </a:t>
            </a:r>
            <a:r>
              <a:rPr lang="en-IN" sz="3800" b="1" dirty="0"/>
              <a:t>public</a:t>
            </a:r>
            <a:r>
              <a:rPr lang="en-IN" sz="3800" dirty="0"/>
              <a:t> </a:t>
            </a:r>
            <a:r>
              <a:rPr lang="en-IN" sz="3800" b="1" dirty="0"/>
              <a:t>static</a:t>
            </a:r>
            <a:r>
              <a:rPr lang="en-IN" sz="3800" dirty="0"/>
              <a:t> </a:t>
            </a:r>
            <a:r>
              <a:rPr lang="en-IN" sz="3800" b="1" dirty="0"/>
              <a:t>void</a:t>
            </a:r>
            <a:r>
              <a:rPr lang="en-IN" sz="3800" dirty="0"/>
              <a:t> main(String args[]){                       </a:t>
            </a:r>
          </a:p>
          <a:p>
            <a:pPr marL="0" indent="0">
              <a:buNone/>
            </a:pPr>
            <a:r>
              <a:rPr lang="en-IN" sz="3800" dirty="0"/>
              <a:t>          String s = "Hello, This is java";  </a:t>
            </a:r>
          </a:p>
          <a:p>
            <a:pPr marL="0" indent="0">
              <a:buNone/>
            </a:pPr>
            <a:r>
              <a:rPr lang="en-IN" sz="3800" dirty="0"/>
              <a:t>           Scanner scan = </a:t>
            </a:r>
            <a:r>
              <a:rPr lang="en-IN" sz="3800" b="1" dirty="0"/>
              <a:t>new</a:t>
            </a:r>
            <a:r>
              <a:rPr lang="en-IN" sz="3800" dirty="0"/>
              <a:t> Scanner(s);        //Create scanner Object and pass string in it  </a:t>
            </a:r>
          </a:p>
          <a:p>
            <a:pPr marL="0" indent="0">
              <a:buNone/>
            </a:pPr>
            <a:r>
              <a:rPr lang="en-IN" sz="3800" dirty="0"/>
              <a:t>          System.out.println("Boolean Result: " + scan.hasNext());  </a:t>
            </a:r>
          </a:p>
          <a:p>
            <a:pPr marL="0" indent="0">
              <a:buNone/>
            </a:pPr>
            <a:r>
              <a:rPr lang="en-IN" sz="3800" dirty="0"/>
              <a:t>          System.out.println("String: " +scan.nextLine());       //Print the string</a:t>
            </a:r>
          </a:p>
          <a:p>
            <a:pPr marL="0" indent="0">
              <a:buNone/>
            </a:pPr>
            <a:r>
              <a:rPr lang="en-IN" sz="3800" dirty="0"/>
              <a:t>          scan.close();           </a:t>
            </a:r>
          </a:p>
          <a:p>
            <a:pPr marL="0" indent="0">
              <a:buNone/>
            </a:pPr>
            <a:r>
              <a:rPr lang="en-IN" sz="3800" dirty="0"/>
              <a:t>          System.out.println("--------Enter Your Details-------- ");  </a:t>
            </a:r>
          </a:p>
          <a:p>
            <a:pPr marL="0" indent="0">
              <a:buNone/>
            </a:pPr>
            <a:r>
              <a:rPr lang="en-IN" sz="3800" dirty="0"/>
              <a:t>          Scanner in = </a:t>
            </a:r>
            <a:r>
              <a:rPr lang="en-IN" sz="3800" b="1" dirty="0"/>
              <a:t>new</a:t>
            </a:r>
            <a:r>
              <a:rPr lang="en-IN" sz="3800" dirty="0"/>
              <a:t> Scanner(System.in);  </a:t>
            </a:r>
          </a:p>
          <a:p>
            <a:pPr marL="0" indent="0">
              <a:buNone/>
            </a:pPr>
            <a:r>
              <a:rPr lang="en-IN" sz="3800" dirty="0"/>
              <a:t>          System.out.print("Enter your name: ");    </a:t>
            </a:r>
          </a:p>
          <a:p>
            <a:pPr marL="0" indent="0">
              <a:buNone/>
            </a:pPr>
            <a:r>
              <a:rPr lang="en-IN" sz="3800" dirty="0"/>
              <a:t>          String name = in.next();   </a:t>
            </a:r>
          </a:p>
          <a:p>
            <a:pPr marL="0" indent="0">
              <a:buNone/>
            </a:pPr>
            <a:r>
              <a:rPr lang="en-IN" sz="3800" dirty="0"/>
              <a:t>          System.out.println("Name: " + name);           </a:t>
            </a:r>
          </a:p>
          <a:p>
            <a:pPr marL="0" indent="0">
              <a:buNone/>
            </a:pPr>
            <a:r>
              <a:rPr lang="en-IN" sz="3800" dirty="0"/>
              <a:t>          System.out.print("Enter your age: ");  </a:t>
            </a:r>
          </a:p>
          <a:p>
            <a:pPr marL="0" indent="0">
              <a:buNone/>
            </a:pPr>
            <a:r>
              <a:rPr lang="en-IN" sz="3800" dirty="0"/>
              <a:t>          </a:t>
            </a:r>
            <a:r>
              <a:rPr lang="en-IN" sz="3800" b="1" dirty="0"/>
              <a:t>int</a:t>
            </a:r>
            <a:r>
              <a:rPr lang="en-IN" sz="3800" dirty="0"/>
              <a:t> i = in.nextInt();  </a:t>
            </a:r>
          </a:p>
          <a:p>
            <a:pPr marL="0" indent="0">
              <a:buNone/>
            </a:pPr>
            <a:r>
              <a:rPr lang="en-IN" sz="3800" dirty="0"/>
              <a:t>          System.out.println("Age: " + i);  </a:t>
            </a:r>
          </a:p>
          <a:p>
            <a:pPr marL="0" indent="0">
              <a:buNone/>
            </a:pPr>
            <a:r>
              <a:rPr lang="en-IN" sz="3800" dirty="0"/>
              <a:t>          System.out.print("Enter your salary: ");  </a:t>
            </a:r>
          </a:p>
          <a:p>
            <a:pPr marL="0" indent="0">
              <a:buNone/>
            </a:pPr>
            <a:r>
              <a:rPr lang="en-IN" sz="3800" dirty="0"/>
              <a:t>          </a:t>
            </a:r>
            <a:r>
              <a:rPr lang="en-IN" sz="3800" b="1" dirty="0"/>
              <a:t>double</a:t>
            </a:r>
            <a:r>
              <a:rPr lang="en-IN" sz="3800" dirty="0"/>
              <a:t> d = in.nextDouble();  </a:t>
            </a:r>
          </a:p>
          <a:p>
            <a:pPr marL="0" indent="0">
              <a:buNone/>
            </a:pPr>
            <a:r>
              <a:rPr lang="en-IN" sz="3800" dirty="0"/>
              <a:t>          System.out.println("Salary: " + d);         </a:t>
            </a:r>
          </a:p>
          <a:p>
            <a:pPr marL="0" indent="0">
              <a:buNone/>
            </a:pPr>
            <a:r>
              <a:rPr lang="en-IN" sz="3800" dirty="0"/>
              <a:t>          in.close(); }    }  </a:t>
            </a:r>
          </a:p>
          <a:p>
            <a:pPr marL="0" indent="0">
              <a:buNone/>
            </a:pPr>
            <a:endParaRPr lang="en-IN" dirty="0"/>
          </a:p>
        </p:txBody>
      </p:sp>
    </p:spTree>
    <p:extLst>
      <p:ext uri="{BB962C8B-B14F-4D97-AF65-F5344CB8AC3E}">
        <p14:creationId xmlns:p14="http://schemas.microsoft.com/office/powerpoint/2010/main" val="3062395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0C6DB3-6EE0-403C-9DBA-D6B9A50A315B}"/>
              </a:ext>
            </a:extLst>
          </p:cNvPr>
          <p:cNvSpPr>
            <a:spLocks noGrp="1"/>
          </p:cNvSpPr>
          <p:nvPr>
            <p:ph idx="1"/>
          </p:nvPr>
        </p:nvSpPr>
        <p:spPr>
          <a:xfrm>
            <a:off x="838200" y="198782"/>
            <a:ext cx="10515600" cy="6659217"/>
          </a:xfrm>
        </p:spPr>
        <p:txBody>
          <a:bodyPr>
            <a:normAutofit fontScale="92500" lnSpcReduction="20000"/>
          </a:bodyPr>
          <a:lstStyle/>
          <a:p>
            <a:pPr marL="0" indent="0">
              <a:buNone/>
            </a:pPr>
            <a:r>
              <a:rPr lang="en-IN" dirty="0"/>
              <a:t>import java.util.Scanner; </a:t>
            </a:r>
          </a:p>
          <a:p>
            <a:pPr marL="0" indent="0">
              <a:buNone/>
            </a:pPr>
            <a:r>
              <a:rPr lang="en-IN" dirty="0"/>
              <a:t>public class ScannerDemo1 { </a:t>
            </a:r>
          </a:p>
          <a:p>
            <a:pPr marL="0" indent="0">
              <a:buNone/>
            </a:pPr>
            <a:r>
              <a:rPr lang="en-IN" dirty="0"/>
              <a:t>    public static void main(String[] args)  { </a:t>
            </a:r>
          </a:p>
          <a:p>
            <a:pPr marL="0" indent="0">
              <a:buNone/>
            </a:pPr>
            <a:r>
              <a:rPr lang="en-IN" dirty="0"/>
              <a:t>     Scanner sc = new Scanner(System.in); </a:t>
            </a:r>
          </a:p>
          <a:p>
            <a:pPr marL="0" indent="0">
              <a:buNone/>
            </a:pPr>
            <a:r>
              <a:rPr lang="en-IN" dirty="0"/>
              <a:t>        String name = sc.nextLine(); </a:t>
            </a:r>
          </a:p>
          <a:p>
            <a:pPr marL="0" indent="0">
              <a:buNone/>
            </a:pPr>
            <a:r>
              <a:rPr lang="en-IN" dirty="0"/>
              <a:t>      char gender = sc.next().charAt(0); </a:t>
            </a:r>
          </a:p>
          <a:p>
            <a:pPr marL="0" indent="0">
              <a:buNone/>
            </a:pPr>
            <a:r>
              <a:rPr lang="en-IN" dirty="0"/>
              <a:t>     int age = sc.nextInt(); </a:t>
            </a:r>
          </a:p>
          <a:p>
            <a:pPr marL="0" indent="0">
              <a:buNone/>
            </a:pPr>
            <a:r>
              <a:rPr lang="en-IN" dirty="0"/>
              <a:t>        long mobileNo = sc.nextLong(); </a:t>
            </a:r>
          </a:p>
          <a:p>
            <a:pPr marL="0" indent="0">
              <a:buNone/>
            </a:pPr>
            <a:r>
              <a:rPr lang="en-IN" dirty="0"/>
              <a:t>        double cgpa = sc.nextDouble(); </a:t>
            </a:r>
          </a:p>
          <a:p>
            <a:pPr marL="0" indent="0">
              <a:buNone/>
            </a:pPr>
            <a:r>
              <a:rPr lang="en-IN" dirty="0"/>
              <a:t>       System.out.println("Name: "+name);    </a:t>
            </a:r>
            <a:endParaRPr lang="en-IN" sz="1900" dirty="0"/>
          </a:p>
          <a:p>
            <a:pPr marL="0" indent="0">
              <a:buNone/>
            </a:pPr>
            <a:r>
              <a:rPr lang="en-IN" dirty="0"/>
              <a:t>        System.out.println("Gender: "+gender); </a:t>
            </a:r>
          </a:p>
          <a:p>
            <a:pPr marL="0" indent="0">
              <a:buNone/>
            </a:pPr>
            <a:r>
              <a:rPr lang="en-IN" dirty="0"/>
              <a:t>        System.out.println("Age: "+age); </a:t>
            </a:r>
          </a:p>
          <a:p>
            <a:pPr marL="0" indent="0">
              <a:buNone/>
            </a:pPr>
            <a:r>
              <a:rPr lang="en-IN" dirty="0"/>
              <a:t>        System.out.println("Mobile Number: "+mobileNo); </a:t>
            </a:r>
          </a:p>
          <a:p>
            <a:pPr marL="0" indent="0">
              <a:buNone/>
            </a:pPr>
            <a:r>
              <a:rPr lang="en-IN" dirty="0"/>
              <a:t>        System.out.println("CGPA: "+cgpa); </a:t>
            </a:r>
          </a:p>
          <a:p>
            <a:pPr marL="0" indent="0">
              <a:buNone/>
            </a:pPr>
            <a:r>
              <a:rPr lang="en-IN" dirty="0"/>
              <a:t>    } </a:t>
            </a:r>
          </a:p>
          <a:p>
            <a:pPr marL="0" indent="0">
              <a:buNone/>
            </a:pPr>
            <a:r>
              <a:rPr lang="en-IN" dirty="0"/>
              <a:t>}</a:t>
            </a:r>
          </a:p>
        </p:txBody>
      </p:sp>
    </p:spTree>
    <p:extLst>
      <p:ext uri="{BB962C8B-B14F-4D97-AF65-F5344CB8AC3E}">
        <p14:creationId xmlns:p14="http://schemas.microsoft.com/office/powerpoint/2010/main" val="2637719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6D5CC-C178-4272-B999-E01CEF760F61}"/>
              </a:ext>
            </a:extLst>
          </p:cNvPr>
          <p:cNvSpPr>
            <a:spLocks noGrp="1"/>
          </p:cNvSpPr>
          <p:nvPr>
            <p:ph idx="1"/>
          </p:nvPr>
        </p:nvSpPr>
        <p:spPr>
          <a:xfrm>
            <a:off x="838200" y="106017"/>
            <a:ext cx="10515600" cy="6851374"/>
          </a:xfrm>
        </p:spPr>
        <p:txBody>
          <a:bodyPr>
            <a:normAutofit fontScale="92500" lnSpcReduction="20000"/>
          </a:bodyPr>
          <a:lstStyle/>
          <a:p>
            <a:pPr marL="0" indent="0">
              <a:buNone/>
            </a:pPr>
            <a:r>
              <a:rPr lang="en-IN" dirty="0"/>
              <a:t>public class NewClass2 {</a:t>
            </a:r>
          </a:p>
          <a:p>
            <a:pPr marL="0" indent="0">
              <a:buNone/>
            </a:pPr>
            <a:r>
              <a:rPr lang="en-IN" dirty="0"/>
              <a:t>    public static void main(String args[] ){</a:t>
            </a:r>
          </a:p>
          <a:p>
            <a:pPr marL="0" indent="0">
              <a:buNone/>
            </a:pPr>
            <a:r>
              <a:rPr lang="en-IN" dirty="0"/>
              <a:t>    int marksObtained, passingMarks;  </a:t>
            </a:r>
          </a:p>
          <a:p>
            <a:pPr marL="0" indent="0">
              <a:buNone/>
            </a:pPr>
            <a:r>
              <a:rPr lang="en-IN" dirty="0"/>
              <a:t>    passingMarks = 40;</a:t>
            </a:r>
          </a:p>
          <a:p>
            <a:pPr marL="0" indent="0">
              <a:buNone/>
            </a:pPr>
            <a:r>
              <a:rPr lang="en-IN" dirty="0"/>
              <a:t>    Scanner input = new Scanner(System.in);</a:t>
            </a:r>
          </a:p>
          <a:p>
            <a:pPr marL="0" indent="0">
              <a:buNone/>
            </a:pPr>
            <a:r>
              <a:rPr lang="en-IN" dirty="0"/>
              <a:t>    System.out.println("Input marks scored by you");</a:t>
            </a:r>
          </a:p>
          <a:p>
            <a:pPr marL="0" indent="0">
              <a:buNone/>
            </a:pPr>
            <a:r>
              <a:rPr lang="en-IN" dirty="0"/>
              <a:t>    marksObtained = input.nextInt();</a:t>
            </a:r>
          </a:p>
          <a:p>
            <a:pPr marL="0" indent="0">
              <a:buNone/>
            </a:pPr>
            <a:r>
              <a:rPr lang="en-IN" dirty="0"/>
              <a:t>    if (marksObtained &gt;= passingMarks) {</a:t>
            </a:r>
          </a:p>
          <a:p>
            <a:pPr marL="0" indent="0">
              <a:buNone/>
            </a:pPr>
            <a:r>
              <a:rPr lang="en-IN" dirty="0"/>
              <a:t>      System.out.println("You passed the exam.");</a:t>
            </a:r>
          </a:p>
          <a:p>
            <a:pPr marL="0" indent="0">
              <a:buNone/>
            </a:pPr>
            <a:r>
              <a:rPr lang="en-IN" dirty="0"/>
              <a:t>    }</a:t>
            </a:r>
          </a:p>
          <a:p>
            <a:pPr marL="0" indent="0">
              <a:buNone/>
            </a:pPr>
            <a:r>
              <a:rPr lang="en-IN" dirty="0"/>
              <a:t>    else {</a:t>
            </a:r>
          </a:p>
          <a:p>
            <a:pPr marL="0" indent="0">
              <a:buNone/>
            </a:pPr>
            <a:r>
              <a:rPr lang="en-IN" dirty="0"/>
              <a:t>      System.out.println("Unfortunately, you failed to pass the exam.");</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p>
        </p:txBody>
      </p:sp>
    </p:spTree>
    <p:extLst>
      <p:ext uri="{BB962C8B-B14F-4D97-AF65-F5344CB8AC3E}">
        <p14:creationId xmlns:p14="http://schemas.microsoft.com/office/powerpoint/2010/main" val="3484960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BC48-E26B-49A7-83AD-973C0E25024A}"/>
              </a:ext>
            </a:extLst>
          </p:cNvPr>
          <p:cNvSpPr>
            <a:spLocks noGrp="1"/>
          </p:cNvSpPr>
          <p:nvPr>
            <p:ph type="title"/>
          </p:nvPr>
        </p:nvSpPr>
        <p:spPr>
          <a:xfrm>
            <a:off x="665922" y="144323"/>
            <a:ext cx="10515600" cy="1073427"/>
          </a:xfrm>
        </p:spPr>
        <p:txBody>
          <a:bodyPr>
            <a:normAutofit fontScale="90000"/>
          </a:bodyPr>
          <a:lstStyle/>
          <a:p>
            <a:r>
              <a:rPr lang="en-IN" dirty="0"/>
              <a:t>M</a:t>
            </a:r>
            <a:r>
              <a:rPr lang="en-IN" b="1" dirty="0"/>
              <a:t>ethods in Java</a:t>
            </a:r>
            <a:br>
              <a:rPr lang="en-IN" dirty="0"/>
            </a:br>
            <a:endParaRPr lang="en-IN" dirty="0"/>
          </a:p>
        </p:txBody>
      </p:sp>
      <p:sp>
        <p:nvSpPr>
          <p:cNvPr id="3" name="Content Placeholder 2">
            <a:extLst>
              <a:ext uri="{FF2B5EF4-FFF2-40B4-BE49-F238E27FC236}">
                <a16:creationId xmlns:a16="http://schemas.microsoft.com/office/drawing/2014/main" id="{81914D71-0998-4EA4-A405-A6A9E7DEDC29}"/>
              </a:ext>
            </a:extLst>
          </p:cNvPr>
          <p:cNvSpPr>
            <a:spLocks noGrp="1"/>
          </p:cNvSpPr>
          <p:nvPr>
            <p:ph idx="1"/>
          </p:nvPr>
        </p:nvSpPr>
        <p:spPr>
          <a:xfrm>
            <a:off x="838200" y="874642"/>
            <a:ext cx="10515600" cy="5983357"/>
          </a:xfrm>
        </p:spPr>
        <p:txBody>
          <a:bodyPr/>
          <a:lstStyle/>
          <a:p>
            <a:pPr marL="0" indent="0">
              <a:buNone/>
            </a:pPr>
            <a:r>
              <a:rPr lang="en-IN" dirty="0"/>
              <a:t>A method is a collection of statements that perform some specific task and return result to the caller. A method can perform some specific task without returning anything. Methods allow us to </a:t>
            </a:r>
            <a:r>
              <a:rPr lang="en-IN" b="1" dirty="0"/>
              <a:t>reuse</a:t>
            </a:r>
            <a:r>
              <a:rPr lang="en-IN" dirty="0"/>
              <a:t> the code without retyping the code.</a:t>
            </a:r>
          </a:p>
          <a:p>
            <a:pPr marL="0" indent="0">
              <a:buNone/>
            </a:pPr>
            <a:endParaRPr lang="en-IN" dirty="0"/>
          </a:p>
          <a:p>
            <a:pPr marL="0" indent="0">
              <a:buNone/>
            </a:pPr>
            <a:r>
              <a:rPr lang="en-IN" b="1" dirty="0"/>
              <a:t>Types of methods:</a:t>
            </a:r>
          </a:p>
          <a:p>
            <a:pPr marL="0" indent="0">
              <a:buNone/>
            </a:pPr>
            <a:endParaRPr lang="en-IN" b="1" dirty="0"/>
          </a:p>
        </p:txBody>
      </p:sp>
      <p:pic>
        <p:nvPicPr>
          <p:cNvPr id="5" name="Picture 4" descr="A screenshot of a social media post&#10;&#10;Description automatically generated">
            <a:extLst>
              <a:ext uri="{FF2B5EF4-FFF2-40B4-BE49-F238E27FC236}">
                <a16:creationId xmlns:a16="http://schemas.microsoft.com/office/drawing/2014/main" id="{8916A2E2-311F-4957-B241-6D08940BD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789" y="3429000"/>
            <a:ext cx="6562774" cy="3284677"/>
          </a:xfrm>
          <a:prstGeom prst="rect">
            <a:avLst/>
          </a:prstGeom>
        </p:spPr>
      </p:pic>
    </p:spTree>
    <p:extLst>
      <p:ext uri="{BB962C8B-B14F-4D97-AF65-F5344CB8AC3E}">
        <p14:creationId xmlns:p14="http://schemas.microsoft.com/office/powerpoint/2010/main" val="2227655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CBD9-CF7A-4C32-92BC-EDABBFEF1251}"/>
              </a:ext>
            </a:extLst>
          </p:cNvPr>
          <p:cNvSpPr>
            <a:spLocks noGrp="1"/>
          </p:cNvSpPr>
          <p:nvPr>
            <p:ph type="title"/>
          </p:nvPr>
        </p:nvSpPr>
        <p:spPr>
          <a:xfrm>
            <a:off x="838200" y="0"/>
            <a:ext cx="10515600" cy="689113"/>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E97C34BA-74D3-4E7B-908B-D8A0A480AB42}"/>
              </a:ext>
            </a:extLst>
          </p:cNvPr>
          <p:cNvSpPr>
            <a:spLocks noGrp="1"/>
          </p:cNvSpPr>
          <p:nvPr>
            <p:ph idx="1"/>
          </p:nvPr>
        </p:nvSpPr>
        <p:spPr>
          <a:xfrm>
            <a:off x="838200" y="689113"/>
            <a:ext cx="10515600" cy="6168887"/>
          </a:xfrm>
        </p:spPr>
        <p:txBody>
          <a:bodyPr>
            <a:normAutofit fontScale="62500" lnSpcReduction="20000"/>
          </a:bodyPr>
          <a:lstStyle/>
          <a:p>
            <a:pPr marL="0" indent="0">
              <a:buNone/>
            </a:pPr>
            <a:r>
              <a:rPr lang="en-IN" dirty="0"/>
              <a:t>class Addition { </a:t>
            </a:r>
          </a:p>
          <a:p>
            <a:pPr marL="0" indent="0">
              <a:buNone/>
            </a:pPr>
            <a:r>
              <a:rPr lang="en-IN" dirty="0"/>
              <a:t>    int sum = 0;      </a:t>
            </a:r>
          </a:p>
          <a:p>
            <a:pPr marL="0" indent="0">
              <a:buNone/>
            </a:pPr>
            <a:r>
              <a:rPr lang="en-IN" dirty="0"/>
              <a:t>    public int addTwoInt(int a, int b){ </a:t>
            </a:r>
          </a:p>
          <a:p>
            <a:pPr marL="0" indent="0">
              <a:buNone/>
            </a:pPr>
            <a:r>
              <a:rPr lang="en-IN" dirty="0"/>
              <a:t>        // adding two integer value. </a:t>
            </a:r>
          </a:p>
          <a:p>
            <a:pPr marL="0" indent="0">
              <a:buNone/>
            </a:pPr>
            <a:r>
              <a:rPr lang="en-IN" dirty="0"/>
              <a:t>        sum = a + b;</a:t>
            </a:r>
          </a:p>
          <a:p>
            <a:pPr marL="0" indent="0">
              <a:buNone/>
            </a:pPr>
            <a:r>
              <a:rPr lang="en-IN" dirty="0"/>
              <a:t>        //returning summation of two values. </a:t>
            </a:r>
          </a:p>
          <a:p>
            <a:pPr marL="0" indent="0">
              <a:buNone/>
            </a:pPr>
            <a:r>
              <a:rPr lang="en-IN" dirty="0"/>
              <a:t>        return sum;  </a:t>
            </a:r>
          </a:p>
          <a:p>
            <a:pPr marL="0" indent="0">
              <a:buNone/>
            </a:pPr>
            <a:r>
              <a:rPr lang="en-IN" dirty="0"/>
              <a:t>    }    </a:t>
            </a:r>
          </a:p>
          <a:p>
            <a:pPr marL="0" indent="0">
              <a:buNone/>
            </a:pPr>
            <a:r>
              <a:rPr lang="en-IN" dirty="0"/>
              <a:t>} </a:t>
            </a:r>
          </a:p>
          <a:p>
            <a:pPr marL="0" indent="0">
              <a:buNone/>
            </a:pPr>
            <a:r>
              <a:rPr lang="en-IN" dirty="0"/>
              <a:t>class GFG { </a:t>
            </a:r>
          </a:p>
          <a:p>
            <a:pPr marL="0" indent="0">
              <a:buNone/>
            </a:pPr>
            <a:r>
              <a:rPr lang="en-IN" dirty="0"/>
              <a:t>    public static void main (String[] args) {</a:t>
            </a:r>
          </a:p>
          <a:p>
            <a:pPr marL="0" indent="0">
              <a:buNone/>
            </a:pPr>
            <a:r>
              <a:rPr lang="en-IN" dirty="0"/>
              <a:t>        // creating an instance of Addition class  </a:t>
            </a:r>
          </a:p>
          <a:p>
            <a:pPr marL="0" indent="0">
              <a:buNone/>
            </a:pPr>
            <a:r>
              <a:rPr lang="en-IN" dirty="0"/>
              <a:t>        Addition add = new Addition();</a:t>
            </a:r>
          </a:p>
          <a:p>
            <a:pPr marL="0" indent="0">
              <a:buNone/>
            </a:pPr>
            <a:r>
              <a:rPr lang="en-IN" dirty="0"/>
              <a:t>        // calling addTwoInt() method to add two integer using instance created </a:t>
            </a:r>
          </a:p>
          <a:p>
            <a:pPr marL="0" indent="0">
              <a:buNone/>
            </a:pPr>
            <a:r>
              <a:rPr lang="en-IN" dirty="0"/>
              <a:t>        // in above step. </a:t>
            </a:r>
          </a:p>
          <a:p>
            <a:pPr marL="0" indent="0">
              <a:buNone/>
            </a:pPr>
            <a:r>
              <a:rPr lang="en-IN" dirty="0"/>
              <a:t>        int s = add.addTwoInt(1,2); </a:t>
            </a:r>
          </a:p>
          <a:p>
            <a:pPr marL="0" indent="0">
              <a:buNone/>
            </a:pPr>
            <a:r>
              <a:rPr lang="en-IN" dirty="0"/>
              <a:t>        System.out.println("Sum of two integer values :"+ s); </a:t>
            </a:r>
          </a:p>
          <a:p>
            <a:pPr marL="0" indent="0">
              <a:buNone/>
            </a:pPr>
            <a:r>
              <a:rPr lang="en-IN" dirty="0"/>
              <a:t>    } </a:t>
            </a:r>
          </a:p>
          <a:p>
            <a:pPr marL="0" indent="0">
              <a:buNone/>
            </a:pPr>
            <a:r>
              <a:rPr lang="en-IN" dirty="0"/>
              <a:t>} </a:t>
            </a:r>
          </a:p>
        </p:txBody>
      </p:sp>
    </p:spTree>
    <p:extLst>
      <p:ext uri="{BB962C8B-B14F-4D97-AF65-F5344CB8AC3E}">
        <p14:creationId xmlns:p14="http://schemas.microsoft.com/office/powerpoint/2010/main" val="4260368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21D0-7D41-4799-BC15-C37D356B1CB6}"/>
              </a:ext>
            </a:extLst>
          </p:cNvPr>
          <p:cNvSpPr>
            <a:spLocks noGrp="1"/>
          </p:cNvSpPr>
          <p:nvPr>
            <p:ph type="title"/>
          </p:nvPr>
        </p:nvSpPr>
        <p:spPr>
          <a:xfrm>
            <a:off x="838200" y="238539"/>
            <a:ext cx="10515600" cy="530087"/>
          </a:xfrm>
        </p:spPr>
        <p:txBody>
          <a:bodyPr>
            <a:normAutofit fontScale="90000"/>
          </a:bodyPr>
          <a:lstStyle/>
          <a:p>
            <a:r>
              <a:rPr lang="en-IN" b="1" dirty="0"/>
              <a:t>Constructors</a:t>
            </a:r>
            <a:br>
              <a:rPr lang="en-IN" dirty="0"/>
            </a:br>
            <a:endParaRPr lang="en-IN" dirty="0"/>
          </a:p>
        </p:txBody>
      </p:sp>
      <p:sp>
        <p:nvSpPr>
          <p:cNvPr id="3" name="Content Placeholder 2">
            <a:extLst>
              <a:ext uri="{FF2B5EF4-FFF2-40B4-BE49-F238E27FC236}">
                <a16:creationId xmlns:a16="http://schemas.microsoft.com/office/drawing/2014/main" id="{98123AC3-2A60-4ED8-8C16-963C713A2837}"/>
              </a:ext>
            </a:extLst>
          </p:cNvPr>
          <p:cNvSpPr>
            <a:spLocks noGrp="1"/>
          </p:cNvSpPr>
          <p:nvPr>
            <p:ph idx="1"/>
          </p:nvPr>
        </p:nvSpPr>
        <p:spPr>
          <a:xfrm>
            <a:off x="838200" y="768626"/>
            <a:ext cx="10515600" cy="5983357"/>
          </a:xfrm>
        </p:spPr>
        <p:txBody>
          <a:bodyPr>
            <a:normAutofit fontScale="92500"/>
          </a:bodyPr>
          <a:lstStyle/>
          <a:p>
            <a:r>
              <a:rPr lang="en-IN" sz="2600" dirty="0"/>
              <a:t>constructor is a block of codes similar to the method. It is called when an instance of the object is created, and memory is allocated for the object.</a:t>
            </a:r>
          </a:p>
          <a:p>
            <a:r>
              <a:rPr lang="en-IN" sz="2600" dirty="0"/>
              <a:t>It is a special type of method which is used to initialize the object.</a:t>
            </a:r>
          </a:p>
          <a:p>
            <a:r>
              <a:rPr lang="en-IN" sz="2600" dirty="0"/>
              <a:t>When is a constructor called</a:t>
            </a:r>
          </a:p>
          <a:p>
            <a:r>
              <a:rPr lang="en-IN" sz="2600" dirty="0"/>
              <a:t>Every time an object is created using new() keyword, at least one constructor is called. It calls a default constructor.</a:t>
            </a:r>
          </a:p>
          <a:p>
            <a:r>
              <a:rPr lang="en-IN" sz="2600" b="1" dirty="0"/>
              <a:t>Note:</a:t>
            </a:r>
            <a:r>
              <a:rPr lang="en-IN" sz="2600" dirty="0"/>
              <a:t> It is called constructor because it constructs the values at the time of object creation. It is not necessary to write a constructor for a class. It is because java compiler creates a default constructor if your class doesn't have any.</a:t>
            </a:r>
          </a:p>
          <a:p>
            <a:pPr marL="0" indent="0">
              <a:buNone/>
            </a:pPr>
            <a:r>
              <a:rPr lang="en-IN" b="1" dirty="0"/>
              <a:t>Rules for creating Java constructor</a:t>
            </a:r>
          </a:p>
          <a:p>
            <a:r>
              <a:rPr lang="en-IN" sz="2600" dirty="0"/>
              <a:t>There are two rules defined for the constructor.</a:t>
            </a:r>
          </a:p>
          <a:p>
            <a:r>
              <a:rPr lang="en-IN" sz="2600" dirty="0"/>
              <a:t>Constructor name must be the same as its class name</a:t>
            </a:r>
          </a:p>
          <a:p>
            <a:r>
              <a:rPr lang="en-IN" sz="2600" dirty="0"/>
              <a:t>A Constructor must have no explicit return type</a:t>
            </a:r>
          </a:p>
          <a:p>
            <a:r>
              <a:rPr lang="en-IN" sz="2600" dirty="0"/>
              <a:t>A Java constructor cannot be abstract, static, final, and synchronized</a:t>
            </a:r>
          </a:p>
          <a:p>
            <a:pPr marL="0" indent="0">
              <a:buNone/>
            </a:pPr>
            <a:endParaRPr lang="en-IN" dirty="0"/>
          </a:p>
        </p:txBody>
      </p:sp>
    </p:spTree>
    <p:extLst>
      <p:ext uri="{BB962C8B-B14F-4D97-AF65-F5344CB8AC3E}">
        <p14:creationId xmlns:p14="http://schemas.microsoft.com/office/powerpoint/2010/main" val="597382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E91B-59DE-427E-A485-9844B025CEA4}"/>
              </a:ext>
            </a:extLst>
          </p:cNvPr>
          <p:cNvSpPr>
            <a:spLocks noGrp="1"/>
          </p:cNvSpPr>
          <p:nvPr>
            <p:ph type="title"/>
          </p:nvPr>
        </p:nvSpPr>
        <p:spPr>
          <a:xfrm>
            <a:off x="838200" y="0"/>
            <a:ext cx="10515600" cy="681037"/>
          </a:xfrm>
        </p:spPr>
        <p:txBody>
          <a:bodyPr>
            <a:normAutofit fontScale="90000"/>
          </a:bodyPr>
          <a:lstStyle/>
          <a:p>
            <a:r>
              <a:rPr lang="en-IN" b="1" dirty="0"/>
              <a:t>Example:</a:t>
            </a:r>
          </a:p>
        </p:txBody>
      </p:sp>
      <p:sp>
        <p:nvSpPr>
          <p:cNvPr id="3" name="Content Placeholder 2">
            <a:extLst>
              <a:ext uri="{FF2B5EF4-FFF2-40B4-BE49-F238E27FC236}">
                <a16:creationId xmlns:a16="http://schemas.microsoft.com/office/drawing/2014/main" id="{64698A4A-AFC4-4D0B-969E-D49923C7D49A}"/>
              </a:ext>
            </a:extLst>
          </p:cNvPr>
          <p:cNvSpPr>
            <a:spLocks noGrp="1"/>
          </p:cNvSpPr>
          <p:nvPr>
            <p:ph idx="1"/>
          </p:nvPr>
        </p:nvSpPr>
        <p:spPr>
          <a:xfrm>
            <a:off x="838200" y="681036"/>
            <a:ext cx="10515600" cy="6176963"/>
          </a:xfrm>
        </p:spPr>
        <p:txBody>
          <a:bodyPr>
            <a:normAutofit fontScale="85000" lnSpcReduction="20000"/>
          </a:bodyPr>
          <a:lstStyle/>
          <a:p>
            <a:pPr marL="0" indent="0">
              <a:buNone/>
            </a:pPr>
            <a:r>
              <a:rPr lang="en-IN" b="1" dirty="0"/>
              <a:t>class</a:t>
            </a:r>
            <a:r>
              <a:rPr lang="en-IN" dirty="0"/>
              <a:t> Student4{  </a:t>
            </a:r>
          </a:p>
          <a:p>
            <a:pPr marL="0" indent="0">
              <a:buNone/>
            </a:pPr>
            <a:r>
              <a:rPr lang="en-IN" dirty="0"/>
              <a:t>    </a:t>
            </a:r>
            <a:r>
              <a:rPr lang="en-IN" b="1" dirty="0"/>
              <a:t>int</a:t>
            </a:r>
            <a:r>
              <a:rPr lang="en-IN" dirty="0"/>
              <a:t> id;  </a:t>
            </a:r>
          </a:p>
          <a:p>
            <a:pPr marL="0" indent="0">
              <a:buNone/>
            </a:pPr>
            <a:r>
              <a:rPr lang="en-IN" dirty="0"/>
              <a:t>    String name;  </a:t>
            </a:r>
          </a:p>
          <a:p>
            <a:pPr marL="0" indent="0">
              <a:buNone/>
            </a:pPr>
            <a:r>
              <a:rPr lang="en-IN" dirty="0"/>
              <a:t>        Student4(</a:t>
            </a:r>
            <a:r>
              <a:rPr lang="en-IN" b="1" dirty="0"/>
              <a:t>int</a:t>
            </a:r>
            <a:r>
              <a:rPr lang="en-IN" dirty="0"/>
              <a:t> i,String n){  </a:t>
            </a:r>
            <a:r>
              <a:rPr lang="en-IN" sz="2300" dirty="0"/>
              <a:t>   //creating a parameterized constructor</a:t>
            </a:r>
            <a:r>
              <a:rPr lang="en-IN" dirty="0"/>
              <a:t>  </a:t>
            </a:r>
          </a:p>
          <a:p>
            <a:pPr marL="0" indent="0">
              <a:buNone/>
            </a:pPr>
            <a:r>
              <a:rPr lang="en-IN" dirty="0"/>
              <a:t>    id = i;  </a:t>
            </a:r>
          </a:p>
          <a:p>
            <a:pPr marL="0" indent="0">
              <a:buNone/>
            </a:pPr>
            <a:r>
              <a:rPr lang="en-IN" dirty="0"/>
              <a:t>    name = n;  </a:t>
            </a:r>
          </a:p>
          <a:p>
            <a:pPr marL="0" indent="0">
              <a:buNone/>
            </a:pPr>
            <a:r>
              <a:rPr lang="en-IN" dirty="0"/>
              <a:t>    }  </a:t>
            </a:r>
          </a:p>
          <a:p>
            <a:pPr marL="0" indent="0">
              <a:buNone/>
            </a:pPr>
            <a:r>
              <a:rPr lang="en-IN" dirty="0"/>
              <a:t>    </a:t>
            </a:r>
            <a:r>
              <a:rPr lang="en-IN" sz="2100" dirty="0"/>
              <a:t>//method to display the values </a:t>
            </a:r>
            <a:r>
              <a:rPr lang="en-IN" dirty="0"/>
              <a:t> </a:t>
            </a:r>
          </a:p>
          <a:p>
            <a:pPr marL="0" indent="0">
              <a:buNone/>
            </a:pPr>
            <a:r>
              <a:rPr lang="en-IN" dirty="0"/>
              <a:t>    </a:t>
            </a:r>
            <a:r>
              <a:rPr lang="en-IN" b="1" dirty="0"/>
              <a:t>void</a:t>
            </a:r>
            <a:r>
              <a:rPr lang="en-IN" dirty="0"/>
              <a:t> display(){System.out.println(id+" "+name);}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dirty="0"/>
              <a:t>    Student4 s1 = </a:t>
            </a:r>
            <a:r>
              <a:rPr lang="en-IN" b="1" dirty="0"/>
              <a:t>new</a:t>
            </a:r>
            <a:r>
              <a:rPr lang="en-IN" dirty="0"/>
              <a:t> Student4(111,"Karan");      </a:t>
            </a:r>
            <a:r>
              <a:rPr lang="en-IN" sz="2300" dirty="0"/>
              <a:t> //creating objects and passing values</a:t>
            </a:r>
            <a:r>
              <a:rPr lang="en-IN" dirty="0"/>
              <a:t> </a:t>
            </a:r>
          </a:p>
          <a:p>
            <a:pPr marL="0" indent="0">
              <a:buNone/>
            </a:pPr>
            <a:r>
              <a:rPr lang="en-IN" dirty="0"/>
              <a:t>    Student4 s2 = </a:t>
            </a:r>
            <a:r>
              <a:rPr lang="en-IN" b="1" dirty="0"/>
              <a:t>new</a:t>
            </a:r>
            <a:r>
              <a:rPr lang="en-IN" dirty="0"/>
              <a:t> Student4(222,"Aryan");  </a:t>
            </a:r>
          </a:p>
          <a:p>
            <a:pPr marL="0" indent="0">
              <a:buNone/>
            </a:pPr>
            <a:r>
              <a:rPr lang="en-IN" dirty="0"/>
              <a:t>    </a:t>
            </a:r>
            <a:r>
              <a:rPr lang="en-IN" sz="2100" dirty="0"/>
              <a:t>//calling method to display the values of object</a:t>
            </a:r>
            <a:r>
              <a:rPr lang="en-IN" dirty="0"/>
              <a:t>  </a:t>
            </a:r>
          </a:p>
          <a:p>
            <a:pPr marL="0" indent="0">
              <a:buNone/>
            </a:pPr>
            <a:r>
              <a:rPr lang="en-IN" dirty="0"/>
              <a:t>    s1.display();  </a:t>
            </a:r>
          </a:p>
          <a:p>
            <a:pPr marL="0" indent="0">
              <a:buNone/>
            </a:pPr>
            <a:r>
              <a:rPr lang="en-IN" dirty="0"/>
              <a:t>    s2.display();  </a:t>
            </a:r>
          </a:p>
          <a:p>
            <a:pPr marL="0" indent="0">
              <a:buNone/>
            </a:pPr>
            <a:r>
              <a:rPr lang="en-IN" dirty="0"/>
              <a:t>   } }</a:t>
            </a:r>
          </a:p>
          <a:p>
            <a:pPr marL="0" indent="0">
              <a:buNone/>
            </a:pPr>
            <a:endParaRPr lang="en-IN" dirty="0"/>
          </a:p>
        </p:txBody>
      </p:sp>
    </p:spTree>
    <p:extLst>
      <p:ext uri="{BB962C8B-B14F-4D97-AF65-F5344CB8AC3E}">
        <p14:creationId xmlns:p14="http://schemas.microsoft.com/office/powerpoint/2010/main" val="5030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23EE-EE0C-49E2-A2C6-A961DEA89D7A}"/>
              </a:ext>
            </a:extLst>
          </p:cNvPr>
          <p:cNvSpPr>
            <a:spLocks noGrp="1"/>
          </p:cNvSpPr>
          <p:nvPr>
            <p:ph type="title"/>
          </p:nvPr>
        </p:nvSpPr>
        <p:spPr>
          <a:xfrm>
            <a:off x="736979" y="365125"/>
            <a:ext cx="10616821" cy="849527"/>
          </a:xfrm>
        </p:spPr>
        <p:txBody>
          <a:bodyPr>
            <a:normAutofit/>
          </a:bodyPr>
          <a:lstStyle/>
          <a:p>
            <a:r>
              <a:rPr lang="en-IN" b="1" dirty="0"/>
              <a:t>Example of if statement</a:t>
            </a:r>
          </a:p>
        </p:txBody>
      </p:sp>
      <p:sp>
        <p:nvSpPr>
          <p:cNvPr id="3" name="Content Placeholder 2">
            <a:extLst>
              <a:ext uri="{FF2B5EF4-FFF2-40B4-BE49-F238E27FC236}">
                <a16:creationId xmlns:a16="http://schemas.microsoft.com/office/drawing/2014/main" id="{455BECE3-97C3-41B6-949C-1194EA1DFE33}"/>
              </a:ext>
            </a:extLst>
          </p:cNvPr>
          <p:cNvSpPr>
            <a:spLocks noGrp="1"/>
          </p:cNvSpPr>
          <p:nvPr>
            <p:ph idx="1"/>
          </p:nvPr>
        </p:nvSpPr>
        <p:spPr>
          <a:xfrm>
            <a:off x="838200" y="1091821"/>
            <a:ext cx="10515600" cy="5622878"/>
          </a:xfrm>
        </p:spPr>
        <p:txBody>
          <a:bodyPr>
            <a:normAutofit fontScale="70000" lnSpcReduction="20000"/>
          </a:bodyPr>
          <a:lstStyle/>
          <a:p>
            <a:pPr marL="0" indent="0">
              <a:buNone/>
            </a:pPr>
            <a:endParaRPr lang="en-IN" dirty="0"/>
          </a:p>
          <a:p>
            <a:pPr marL="0" indent="0">
              <a:buNone/>
            </a:pPr>
            <a:r>
              <a:rPr lang="en-IN" sz="4000" dirty="0"/>
              <a:t>public class IfStatementExample {</a:t>
            </a:r>
          </a:p>
          <a:p>
            <a:pPr marL="0" indent="0">
              <a:buNone/>
            </a:pPr>
            <a:endParaRPr lang="en-IN" sz="4000" dirty="0"/>
          </a:p>
          <a:p>
            <a:pPr marL="0" indent="0">
              <a:buNone/>
            </a:pPr>
            <a:r>
              <a:rPr lang="en-IN" sz="4000" dirty="0"/>
              <a:t>   public static void main(String args[]){</a:t>
            </a:r>
          </a:p>
          <a:p>
            <a:pPr marL="0" indent="0">
              <a:buNone/>
            </a:pPr>
            <a:r>
              <a:rPr lang="en-IN" sz="4000" dirty="0"/>
              <a:t>      int num=70;</a:t>
            </a:r>
          </a:p>
          <a:p>
            <a:pPr marL="0" indent="0">
              <a:buNone/>
            </a:pPr>
            <a:r>
              <a:rPr lang="en-IN" sz="4000" dirty="0"/>
              <a:t>      if( num &lt; 100 ){</a:t>
            </a:r>
          </a:p>
          <a:p>
            <a:pPr marL="0" indent="0">
              <a:buNone/>
            </a:pPr>
            <a:r>
              <a:rPr lang="en-IN" sz="4000" dirty="0"/>
              <a:t>	  </a:t>
            </a:r>
            <a:r>
              <a:rPr lang="en-IN" sz="2900" dirty="0"/>
              <a:t>/* This println statement will only execute,</a:t>
            </a:r>
          </a:p>
          <a:p>
            <a:pPr marL="0" indent="0">
              <a:buNone/>
            </a:pPr>
            <a:r>
              <a:rPr lang="en-IN" sz="2900" dirty="0"/>
              <a:t>	   * if the above condition is true</a:t>
            </a:r>
          </a:p>
          <a:p>
            <a:pPr marL="0" indent="0">
              <a:buNone/>
            </a:pPr>
            <a:r>
              <a:rPr lang="en-IN" sz="2900" dirty="0"/>
              <a:t>	   */</a:t>
            </a:r>
          </a:p>
          <a:p>
            <a:pPr marL="0" indent="0">
              <a:buNone/>
            </a:pPr>
            <a:r>
              <a:rPr lang="en-IN" sz="4000" dirty="0"/>
              <a:t>	  System.out.println("number is less than 100");</a:t>
            </a:r>
          </a:p>
          <a:p>
            <a:pPr marL="0" indent="0">
              <a:buNone/>
            </a:pPr>
            <a:r>
              <a:rPr lang="en-IN" sz="4000" dirty="0"/>
              <a:t>      }</a:t>
            </a:r>
          </a:p>
          <a:p>
            <a:pPr marL="0" indent="0">
              <a:buNone/>
            </a:pPr>
            <a:r>
              <a:rPr lang="en-IN" sz="4000" dirty="0"/>
              <a:t>   }</a:t>
            </a:r>
          </a:p>
          <a:p>
            <a:pPr marL="0" indent="0">
              <a:buNone/>
            </a:pPr>
            <a:r>
              <a:rPr lang="en-IN" sz="4000" dirty="0"/>
              <a:t>}</a:t>
            </a:r>
          </a:p>
        </p:txBody>
      </p:sp>
    </p:spTree>
    <p:extLst>
      <p:ext uri="{BB962C8B-B14F-4D97-AF65-F5344CB8AC3E}">
        <p14:creationId xmlns:p14="http://schemas.microsoft.com/office/powerpoint/2010/main" val="2291336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74CC-2D22-46FF-9B81-3C70F495AA5C}"/>
              </a:ext>
            </a:extLst>
          </p:cNvPr>
          <p:cNvSpPr>
            <a:spLocks noGrp="1"/>
          </p:cNvSpPr>
          <p:nvPr>
            <p:ph type="title"/>
          </p:nvPr>
        </p:nvSpPr>
        <p:spPr>
          <a:xfrm>
            <a:off x="838200" y="681037"/>
            <a:ext cx="10515600" cy="922476"/>
          </a:xfrm>
        </p:spPr>
        <p:txBody>
          <a:bodyPr>
            <a:normAutofit fontScale="90000"/>
          </a:bodyPr>
          <a:lstStyle/>
          <a:p>
            <a:r>
              <a:rPr lang="en-IN" b="1" dirty="0"/>
              <a:t>Constructor Overloading</a:t>
            </a:r>
            <a:br>
              <a:rPr lang="en-IN" dirty="0"/>
            </a:br>
            <a:endParaRPr lang="en-IN" dirty="0"/>
          </a:p>
        </p:txBody>
      </p:sp>
      <p:sp>
        <p:nvSpPr>
          <p:cNvPr id="3" name="Content Placeholder 2">
            <a:extLst>
              <a:ext uri="{FF2B5EF4-FFF2-40B4-BE49-F238E27FC236}">
                <a16:creationId xmlns:a16="http://schemas.microsoft.com/office/drawing/2014/main" id="{7F6C57EF-E839-4757-ACBE-DC50740BA9BA}"/>
              </a:ext>
            </a:extLst>
          </p:cNvPr>
          <p:cNvSpPr>
            <a:spLocks noGrp="1"/>
          </p:cNvSpPr>
          <p:nvPr>
            <p:ph idx="1"/>
          </p:nvPr>
        </p:nvSpPr>
        <p:spPr>
          <a:xfrm>
            <a:off x="838200" y="1881809"/>
            <a:ext cx="10515600" cy="4295154"/>
          </a:xfrm>
        </p:spPr>
        <p:txBody>
          <a:bodyPr/>
          <a:lstStyle/>
          <a:p>
            <a:pPr marL="0" indent="0">
              <a:buNone/>
            </a:pPr>
            <a:r>
              <a:rPr lang="en-IN" dirty="0"/>
              <a:t>Constructor overloading in Java is a technique of having more than one constructor with different parameter lists. They are arranged in a way that each constructor performs a different task. They are differentiated by the compiler by the number of parameters in the list and their types.</a:t>
            </a:r>
          </a:p>
        </p:txBody>
      </p:sp>
    </p:spTree>
    <p:extLst>
      <p:ext uri="{BB962C8B-B14F-4D97-AF65-F5344CB8AC3E}">
        <p14:creationId xmlns:p14="http://schemas.microsoft.com/office/powerpoint/2010/main" val="2129826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2FAA2-9566-452E-98DA-1CE49771874D}"/>
              </a:ext>
            </a:extLst>
          </p:cNvPr>
          <p:cNvSpPr>
            <a:spLocks noGrp="1"/>
          </p:cNvSpPr>
          <p:nvPr>
            <p:ph type="title"/>
          </p:nvPr>
        </p:nvSpPr>
        <p:spPr>
          <a:xfrm>
            <a:off x="838200" y="365125"/>
            <a:ext cx="10515600" cy="695049"/>
          </a:xfrm>
        </p:spPr>
        <p:txBody>
          <a:bodyPr/>
          <a:lstStyle/>
          <a:p>
            <a:r>
              <a:rPr lang="en-IN" b="1" dirty="0"/>
              <a:t>Example</a:t>
            </a:r>
          </a:p>
        </p:txBody>
      </p:sp>
      <p:sp>
        <p:nvSpPr>
          <p:cNvPr id="3" name="Content Placeholder 2">
            <a:extLst>
              <a:ext uri="{FF2B5EF4-FFF2-40B4-BE49-F238E27FC236}">
                <a16:creationId xmlns:a16="http://schemas.microsoft.com/office/drawing/2014/main" id="{3C9F34DA-1CAC-49D3-806C-647DA8A39AB5}"/>
              </a:ext>
            </a:extLst>
          </p:cNvPr>
          <p:cNvSpPr>
            <a:spLocks noGrp="1"/>
          </p:cNvSpPr>
          <p:nvPr>
            <p:ph idx="1"/>
          </p:nvPr>
        </p:nvSpPr>
        <p:spPr>
          <a:xfrm>
            <a:off x="838200" y="954156"/>
            <a:ext cx="10515600" cy="5903843"/>
          </a:xfrm>
        </p:spPr>
        <p:txBody>
          <a:bodyPr>
            <a:normAutofit fontScale="62500" lnSpcReduction="20000"/>
          </a:bodyPr>
          <a:lstStyle/>
          <a:p>
            <a:pPr marL="0" indent="0">
              <a:buNone/>
            </a:pPr>
            <a:r>
              <a:rPr lang="en-IN" b="1" dirty="0"/>
              <a:t>class</a:t>
            </a:r>
            <a:r>
              <a:rPr lang="en-IN" dirty="0"/>
              <a:t> Student{  </a:t>
            </a:r>
          </a:p>
          <a:p>
            <a:pPr marL="0" indent="0">
              <a:buNone/>
            </a:pPr>
            <a:r>
              <a:rPr lang="en-IN" dirty="0"/>
              <a:t>    </a:t>
            </a:r>
            <a:r>
              <a:rPr lang="en-IN" b="1" dirty="0"/>
              <a:t>int</a:t>
            </a:r>
            <a:r>
              <a:rPr lang="en-IN" dirty="0"/>
              <a:t> id;  </a:t>
            </a:r>
          </a:p>
          <a:p>
            <a:pPr marL="0" indent="0">
              <a:buNone/>
            </a:pPr>
            <a:r>
              <a:rPr lang="en-IN" dirty="0"/>
              <a:t>    String name;  </a:t>
            </a:r>
          </a:p>
          <a:p>
            <a:pPr marL="0" indent="0">
              <a:buNone/>
            </a:pPr>
            <a:r>
              <a:rPr lang="en-IN" dirty="0"/>
              <a:t>    </a:t>
            </a:r>
            <a:r>
              <a:rPr lang="en-IN" b="1" dirty="0"/>
              <a:t>int</a:t>
            </a:r>
            <a:r>
              <a:rPr lang="en-IN" dirty="0"/>
              <a:t> age;  </a:t>
            </a:r>
          </a:p>
          <a:p>
            <a:pPr marL="0" indent="0">
              <a:buNone/>
            </a:pPr>
            <a:r>
              <a:rPr lang="en-IN" dirty="0"/>
              <a:t>    Student(</a:t>
            </a:r>
            <a:r>
              <a:rPr lang="en-IN" b="1" dirty="0"/>
              <a:t>int</a:t>
            </a:r>
            <a:r>
              <a:rPr lang="en-IN" dirty="0"/>
              <a:t> i,String n){  </a:t>
            </a:r>
          </a:p>
          <a:p>
            <a:pPr marL="0" indent="0">
              <a:buNone/>
            </a:pPr>
            <a:r>
              <a:rPr lang="en-IN" dirty="0"/>
              <a:t>    id = i;  </a:t>
            </a:r>
          </a:p>
          <a:p>
            <a:pPr marL="0" indent="0">
              <a:buNone/>
            </a:pPr>
            <a:r>
              <a:rPr lang="en-IN" dirty="0"/>
              <a:t>    name = n;   }    </a:t>
            </a:r>
          </a:p>
          <a:p>
            <a:pPr marL="0" indent="0">
              <a:buNone/>
            </a:pPr>
            <a:r>
              <a:rPr lang="en-IN" dirty="0"/>
              <a:t>    Student(</a:t>
            </a:r>
            <a:r>
              <a:rPr lang="en-IN" b="1" dirty="0"/>
              <a:t>int</a:t>
            </a:r>
            <a:r>
              <a:rPr lang="en-IN" dirty="0"/>
              <a:t> i,String n,</a:t>
            </a:r>
            <a:r>
              <a:rPr lang="en-IN" b="1" dirty="0"/>
              <a:t>int</a:t>
            </a:r>
            <a:r>
              <a:rPr lang="en-IN" dirty="0"/>
              <a:t> a){  </a:t>
            </a:r>
          </a:p>
          <a:p>
            <a:pPr marL="0" indent="0">
              <a:buNone/>
            </a:pPr>
            <a:r>
              <a:rPr lang="en-IN" dirty="0"/>
              <a:t>    id = i;  </a:t>
            </a:r>
          </a:p>
          <a:p>
            <a:pPr marL="0" indent="0">
              <a:buNone/>
            </a:pPr>
            <a:r>
              <a:rPr lang="en-IN" dirty="0"/>
              <a:t>    name = n;  </a:t>
            </a:r>
          </a:p>
          <a:p>
            <a:pPr marL="0" indent="0">
              <a:buNone/>
            </a:pPr>
            <a:r>
              <a:rPr lang="en-IN" dirty="0"/>
              <a:t>    age=a;     }  </a:t>
            </a:r>
          </a:p>
          <a:p>
            <a:pPr marL="0" indent="0">
              <a:buNone/>
            </a:pPr>
            <a:r>
              <a:rPr lang="en-IN" dirty="0"/>
              <a:t>    </a:t>
            </a:r>
            <a:r>
              <a:rPr lang="en-IN" b="1" dirty="0"/>
              <a:t>void</a:t>
            </a:r>
            <a:r>
              <a:rPr lang="en-IN" dirty="0"/>
              <a:t> display(){System.out.println(id+" "+name+" "+age);}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dirty="0"/>
              <a:t>    Student5 s1 = </a:t>
            </a:r>
            <a:r>
              <a:rPr lang="en-IN" b="1" dirty="0"/>
              <a:t>new</a:t>
            </a:r>
            <a:r>
              <a:rPr lang="en-IN" dirty="0"/>
              <a:t> Student5(111,"Karan");  </a:t>
            </a:r>
          </a:p>
          <a:p>
            <a:pPr marL="0" indent="0">
              <a:buNone/>
            </a:pPr>
            <a:r>
              <a:rPr lang="en-IN" dirty="0"/>
              <a:t>    Student5 s2 = </a:t>
            </a:r>
            <a:r>
              <a:rPr lang="en-IN" b="1" dirty="0"/>
              <a:t>new</a:t>
            </a:r>
            <a:r>
              <a:rPr lang="en-IN" dirty="0"/>
              <a:t> Student5(222,"Aryan",25);  </a:t>
            </a:r>
          </a:p>
          <a:p>
            <a:pPr marL="0" indent="0">
              <a:buNone/>
            </a:pPr>
            <a:r>
              <a:rPr lang="en-IN" dirty="0"/>
              <a:t>    s1.display();  </a:t>
            </a:r>
          </a:p>
          <a:p>
            <a:pPr marL="0" indent="0">
              <a:buNone/>
            </a:pPr>
            <a:r>
              <a:rPr lang="en-IN" dirty="0"/>
              <a:t>    s2.display();  </a:t>
            </a:r>
          </a:p>
          <a:p>
            <a:pPr marL="0" indent="0">
              <a:buNone/>
            </a:pPr>
            <a:r>
              <a:rPr lang="en-IN" dirty="0"/>
              <a:t>   }  }  </a:t>
            </a:r>
          </a:p>
          <a:p>
            <a:pPr marL="0" indent="0">
              <a:buNone/>
            </a:pPr>
            <a:endParaRPr lang="en-IN" dirty="0"/>
          </a:p>
        </p:txBody>
      </p:sp>
    </p:spTree>
    <p:extLst>
      <p:ext uri="{BB962C8B-B14F-4D97-AF65-F5344CB8AC3E}">
        <p14:creationId xmlns:p14="http://schemas.microsoft.com/office/powerpoint/2010/main" val="2151676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F5083-F421-44B2-B9B8-2E7B457418B7}"/>
              </a:ext>
            </a:extLst>
          </p:cNvPr>
          <p:cNvSpPr>
            <a:spLocks noGrp="1"/>
          </p:cNvSpPr>
          <p:nvPr>
            <p:ph type="title"/>
          </p:nvPr>
        </p:nvSpPr>
        <p:spPr>
          <a:xfrm>
            <a:off x="838200" y="530087"/>
            <a:ext cx="10515600" cy="821634"/>
          </a:xfrm>
        </p:spPr>
        <p:txBody>
          <a:bodyPr>
            <a:normAutofit fontScale="90000"/>
          </a:bodyPr>
          <a:lstStyle/>
          <a:p>
            <a:r>
              <a:rPr lang="en-IN" b="1" dirty="0"/>
              <a:t>Copy Constructor</a:t>
            </a:r>
            <a:br>
              <a:rPr lang="en-IN" dirty="0"/>
            </a:br>
            <a:endParaRPr lang="en-IN" dirty="0"/>
          </a:p>
        </p:txBody>
      </p:sp>
      <p:sp>
        <p:nvSpPr>
          <p:cNvPr id="3" name="Content Placeholder 2">
            <a:extLst>
              <a:ext uri="{FF2B5EF4-FFF2-40B4-BE49-F238E27FC236}">
                <a16:creationId xmlns:a16="http://schemas.microsoft.com/office/drawing/2014/main" id="{D4624B08-1490-45BD-8A91-4D8A91665448}"/>
              </a:ext>
            </a:extLst>
          </p:cNvPr>
          <p:cNvSpPr>
            <a:spLocks noGrp="1"/>
          </p:cNvSpPr>
          <p:nvPr>
            <p:ph idx="1"/>
          </p:nvPr>
        </p:nvSpPr>
        <p:spPr>
          <a:xfrm>
            <a:off x="838200" y="1709530"/>
            <a:ext cx="10515600" cy="4467433"/>
          </a:xfrm>
        </p:spPr>
        <p:txBody>
          <a:bodyPr/>
          <a:lstStyle/>
          <a:p>
            <a:r>
              <a:rPr lang="en-IN" dirty="0"/>
              <a:t>There is no copy constructor in java. However, we can copy the values from one object to another like copy constructor in C++.</a:t>
            </a:r>
          </a:p>
          <a:p>
            <a:r>
              <a:rPr lang="en-IN" dirty="0"/>
              <a:t>There are many ways to copy the values of one object into another in java. They are:</a:t>
            </a:r>
          </a:p>
          <a:p>
            <a:r>
              <a:rPr lang="en-IN" dirty="0"/>
              <a:t>By constructor</a:t>
            </a:r>
          </a:p>
          <a:p>
            <a:r>
              <a:rPr lang="en-IN" dirty="0"/>
              <a:t>By assigning the values of one object into another</a:t>
            </a:r>
          </a:p>
          <a:p>
            <a:r>
              <a:rPr lang="en-IN" dirty="0"/>
              <a:t>By clone() method of Object class</a:t>
            </a:r>
          </a:p>
          <a:p>
            <a:pPr marL="0" indent="0">
              <a:buNone/>
            </a:pPr>
            <a:endParaRPr lang="en-IN" dirty="0"/>
          </a:p>
        </p:txBody>
      </p:sp>
    </p:spTree>
    <p:extLst>
      <p:ext uri="{BB962C8B-B14F-4D97-AF65-F5344CB8AC3E}">
        <p14:creationId xmlns:p14="http://schemas.microsoft.com/office/powerpoint/2010/main" val="1025656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EF65-A33D-47C9-B9AF-CBF40AC47F14}"/>
              </a:ext>
            </a:extLst>
          </p:cNvPr>
          <p:cNvSpPr>
            <a:spLocks noGrp="1"/>
          </p:cNvSpPr>
          <p:nvPr>
            <p:ph type="title"/>
          </p:nvPr>
        </p:nvSpPr>
        <p:spPr>
          <a:xfrm>
            <a:off x="838200" y="172278"/>
            <a:ext cx="10515600" cy="742122"/>
          </a:xfrm>
        </p:spPr>
        <p:txBody>
          <a:bodyPr/>
          <a:lstStyle/>
          <a:p>
            <a:r>
              <a:rPr lang="en-IN" b="1" dirty="0"/>
              <a:t>Example</a:t>
            </a:r>
          </a:p>
        </p:txBody>
      </p:sp>
      <p:sp>
        <p:nvSpPr>
          <p:cNvPr id="3" name="Content Placeholder 2">
            <a:extLst>
              <a:ext uri="{FF2B5EF4-FFF2-40B4-BE49-F238E27FC236}">
                <a16:creationId xmlns:a16="http://schemas.microsoft.com/office/drawing/2014/main" id="{9622BDEE-07E4-4D5E-92B8-0C210D81A988}"/>
              </a:ext>
            </a:extLst>
          </p:cNvPr>
          <p:cNvSpPr>
            <a:spLocks noGrp="1"/>
          </p:cNvSpPr>
          <p:nvPr>
            <p:ph idx="1"/>
          </p:nvPr>
        </p:nvSpPr>
        <p:spPr>
          <a:xfrm>
            <a:off x="838200" y="781878"/>
            <a:ext cx="10515600" cy="6076122"/>
          </a:xfrm>
        </p:spPr>
        <p:txBody>
          <a:bodyPr>
            <a:normAutofit fontScale="70000" lnSpcReduction="20000"/>
          </a:bodyPr>
          <a:lstStyle/>
          <a:p>
            <a:pPr marL="0" indent="0">
              <a:buNone/>
            </a:pPr>
            <a:r>
              <a:rPr lang="en-IN" b="1" dirty="0"/>
              <a:t>class</a:t>
            </a:r>
            <a:r>
              <a:rPr lang="en-IN" dirty="0"/>
              <a:t> Student6{  </a:t>
            </a:r>
          </a:p>
          <a:p>
            <a:pPr marL="0" indent="0">
              <a:buNone/>
            </a:pPr>
            <a:r>
              <a:rPr lang="en-IN" dirty="0"/>
              <a:t>    </a:t>
            </a:r>
            <a:r>
              <a:rPr lang="en-IN" b="1" dirty="0"/>
              <a:t>int</a:t>
            </a:r>
            <a:r>
              <a:rPr lang="en-IN" dirty="0"/>
              <a:t> id;  </a:t>
            </a:r>
          </a:p>
          <a:p>
            <a:pPr marL="0" indent="0">
              <a:buNone/>
            </a:pPr>
            <a:r>
              <a:rPr lang="en-IN" dirty="0"/>
              <a:t>    String name;  </a:t>
            </a:r>
          </a:p>
          <a:p>
            <a:pPr marL="0" indent="0">
              <a:buNone/>
            </a:pPr>
            <a:r>
              <a:rPr lang="en-IN" dirty="0"/>
              <a:t>    Student6(</a:t>
            </a:r>
            <a:r>
              <a:rPr lang="en-IN" b="1" dirty="0"/>
              <a:t>int</a:t>
            </a:r>
            <a:r>
              <a:rPr lang="en-IN" dirty="0"/>
              <a:t> i,String n){       </a:t>
            </a:r>
            <a:r>
              <a:rPr lang="en-IN" sz="2600" dirty="0"/>
              <a:t>//constructor to initialize integer and string </a:t>
            </a:r>
            <a:r>
              <a:rPr lang="en-IN" dirty="0"/>
              <a:t> </a:t>
            </a:r>
          </a:p>
          <a:p>
            <a:pPr marL="0" indent="0">
              <a:buNone/>
            </a:pPr>
            <a:r>
              <a:rPr lang="en-IN" dirty="0"/>
              <a:t>    id = i;  </a:t>
            </a:r>
          </a:p>
          <a:p>
            <a:pPr marL="0" indent="0">
              <a:buNone/>
            </a:pPr>
            <a:r>
              <a:rPr lang="en-IN" dirty="0"/>
              <a:t>    name = n;  </a:t>
            </a:r>
          </a:p>
          <a:p>
            <a:pPr marL="0" indent="0">
              <a:buNone/>
            </a:pPr>
            <a:r>
              <a:rPr lang="en-IN" dirty="0"/>
              <a:t>    }  </a:t>
            </a:r>
          </a:p>
          <a:p>
            <a:pPr marL="0" indent="0">
              <a:buNone/>
            </a:pPr>
            <a:r>
              <a:rPr lang="en-IN" dirty="0"/>
              <a:t>   Student6(Student6 s){     </a:t>
            </a:r>
            <a:r>
              <a:rPr lang="en-IN" sz="2600" dirty="0"/>
              <a:t>  //constructor to initialize another object  </a:t>
            </a:r>
          </a:p>
          <a:p>
            <a:pPr marL="0" indent="0">
              <a:buNone/>
            </a:pPr>
            <a:r>
              <a:rPr lang="en-IN" dirty="0"/>
              <a:t>    id = s.id;  </a:t>
            </a:r>
          </a:p>
          <a:p>
            <a:pPr marL="0" indent="0">
              <a:buNone/>
            </a:pPr>
            <a:r>
              <a:rPr lang="en-IN" dirty="0"/>
              <a:t>    name =s.name;  }  </a:t>
            </a:r>
          </a:p>
          <a:p>
            <a:pPr marL="0" indent="0">
              <a:buNone/>
            </a:pPr>
            <a:r>
              <a:rPr lang="en-IN" dirty="0"/>
              <a:t>    </a:t>
            </a:r>
            <a:r>
              <a:rPr lang="en-IN" b="1" dirty="0"/>
              <a:t>void</a:t>
            </a:r>
            <a:r>
              <a:rPr lang="en-IN" dirty="0"/>
              <a:t> display(){System.out.println(id+" "+name);}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args[]){  </a:t>
            </a:r>
          </a:p>
          <a:p>
            <a:pPr marL="0" indent="0">
              <a:buNone/>
            </a:pPr>
            <a:r>
              <a:rPr lang="en-IN" dirty="0"/>
              <a:t>    Student6 s1 = </a:t>
            </a:r>
            <a:r>
              <a:rPr lang="en-IN" b="1" dirty="0"/>
              <a:t>new</a:t>
            </a:r>
            <a:r>
              <a:rPr lang="en-IN" dirty="0"/>
              <a:t> Student6(111,"Karan");  </a:t>
            </a:r>
          </a:p>
          <a:p>
            <a:pPr marL="0" indent="0">
              <a:buNone/>
            </a:pPr>
            <a:r>
              <a:rPr lang="en-IN" dirty="0"/>
              <a:t>    Student6 s2 = </a:t>
            </a:r>
            <a:r>
              <a:rPr lang="en-IN" b="1" dirty="0"/>
              <a:t>new</a:t>
            </a:r>
            <a:r>
              <a:rPr lang="en-IN" dirty="0"/>
              <a:t> Student6(s1);  </a:t>
            </a:r>
          </a:p>
          <a:p>
            <a:pPr marL="0" indent="0">
              <a:buNone/>
            </a:pPr>
            <a:r>
              <a:rPr lang="en-IN" dirty="0"/>
              <a:t>    s1.display();  </a:t>
            </a:r>
          </a:p>
          <a:p>
            <a:pPr marL="0" indent="0">
              <a:buNone/>
            </a:pPr>
            <a:r>
              <a:rPr lang="en-IN" dirty="0"/>
              <a:t>    s2.display();  </a:t>
            </a:r>
          </a:p>
          <a:p>
            <a:pPr marL="0" indent="0">
              <a:buNone/>
            </a:pPr>
            <a:r>
              <a:rPr lang="en-IN" dirty="0"/>
              <a:t>   }  }  </a:t>
            </a:r>
          </a:p>
          <a:p>
            <a:pPr marL="0" indent="0">
              <a:buNone/>
            </a:pPr>
            <a:endParaRPr lang="en-IN" dirty="0"/>
          </a:p>
        </p:txBody>
      </p:sp>
    </p:spTree>
    <p:extLst>
      <p:ext uri="{BB962C8B-B14F-4D97-AF65-F5344CB8AC3E}">
        <p14:creationId xmlns:p14="http://schemas.microsoft.com/office/powerpoint/2010/main" val="4270777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0697-A8AA-4AEC-B88F-E071AE279813}"/>
              </a:ext>
            </a:extLst>
          </p:cNvPr>
          <p:cNvSpPr>
            <a:spLocks noGrp="1"/>
          </p:cNvSpPr>
          <p:nvPr>
            <p:ph type="title"/>
          </p:nvPr>
        </p:nvSpPr>
        <p:spPr>
          <a:xfrm>
            <a:off x="838200" y="516835"/>
            <a:ext cx="10515600" cy="795130"/>
          </a:xfrm>
        </p:spPr>
        <p:txBody>
          <a:bodyPr>
            <a:normAutofit fontScale="90000"/>
          </a:bodyPr>
          <a:lstStyle/>
          <a:p>
            <a:r>
              <a:rPr lang="en-IN" b="1" dirty="0"/>
              <a:t>Exception Handling</a:t>
            </a:r>
            <a:br>
              <a:rPr lang="en-IN" dirty="0"/>
            </a:br>
            <a:endParaRPr lang="en-IN" dirty="0"/>
          </a:p>
        </p:txBody>
      </p:sp>
      <p:sp>
        <p:nvSpPr>
          <p:cNvPr id="3" name="Content Placeholder 2">
            <a:extLst>
              <a:ext uri="{FF2B5EF4-FFF2-40B4-BE49-F238E27FC236}">
                <a16:creationId xmlns:a16="http://schemas.microsoft.com/office/drawing/2014/main" id="{FEE78D5F-D86B-40D7-ABE3-317090BF013F}"/>
              </a:ext>
            </a:extLst>
          </p:cNvPr>
          <p:cNvSpPr>
            <a:spLocks noGrp="1"/>
          </p:cNvSpPr>
          <p:nvPr>
            <p:ph idx="1"/>
          </p:nvPr>
        </p:nvSpPr>
        <p:spPr>
          <a:xfrm>
            <a:off x="838200" y="1311965"/>
            <a:ext cx="10515600" cy="5347252"/>
          </a:xfrm>
        </p:spPr>
        <p:txBody>
          <a:bodyPr/>
          <a:lstStyle/>
          <a:p>
            <a:r>
              <a:rPr lang="en-IN" sz="2400" spc="-1" dirty="0">
                <a:latin typeface="Arial"/>
              </a:rPr>
              <a:t>An exception is a problem that arises during the execution of a program. When an Exception occurs the normal flow of the program is disrupted and the program/Application terminates abnormally, which is not recommended, therefore, these exceptions are to be handled</a:t>
            </a:r>
            <a:r>
              <a:rPr lang="en-IN" spc="-1" dirty="0">
                <a:latin typeface="Arial"/>
              </a:rPr>
              <a:t>.</a:t>
            </a:r>
          </a:p>
          <a:p>
            <a:r>
              <a:rPr lang="en-IN" sz="2400" b="1" spc="-1" dirty="0">
                <a:latin typeface="Arial"/>
              </a:rPr>
              <a:t>An exception can occur for many different reasons. Following are some scenarios where an exception occurs</a:t>
            </a:r>
            <a:r>
              <a:rPr lang="en-IN" sz="2400" spc="-1" dirty="0">
                <a:latin typeface="Arial"/>
              </a:rPr>
              <a:t>.</a:t>
            </a:r>
          </a:p>
          <a:p>
            <a:pPr marL="360000">
              <a:spcBef>
                <a:spcPts val="1888"/>
              </a:spcBef>
              <a:buClr>
                <a:srgbClr val="000000"/>
              </a:buClr>
              <a:buSzPct val="45000"/>
              <a:buFont typeface="Wingdings" charset="2"/>
              <a:buChar char=""/>
            </a:pPr>
            <a:r>
              <a:rPr lang="en-IN" sz="2400" spc="-1" dirty="0">
                <a:latin typeface="Arial"/>
              </a:rPr>
              <a:t>A user has entered an invalid data.</a:t>
            </a:r>
          </a:p>
          <a:p>
            <a:pPr marL="360000">
              <a:spcBef>
                <a:spcPts val="1888"/>
              </a:spcBef>
              <a:buClr>
                <a:srgbClr val="000000"/>
              </a:buClr>
              <a:buSzPct val="45000"/>
              <a:buFont typeface="Wingdings" charset="2"/>
              <a:buChar char=""/>
            </a:pPr>
            <a:r>
              <a:rPr lang="en-IN" sz="2400" spc="-1" dirty="0">
                <a:latin typeface="Arial"/>
              </a:rPr>
              <a:t>A file that needs to be opened cannot be found.</a:t>
            </a:r>
          </a:p>
          <a:p>
            <a:pPr marL="360000">
              <a:spcBef>
                <a:spcPts val="1888"/>
              </a:spcBef>
              <a:buClr>
                <a:srgbClr val="000000"/>
              </a:buClr>
              <a:buSzPct val="45000"/>
              <a:buFont typeface="Wingdings" charset="2"/>
              <a:buChar char=""/>
            </a:pPr>
            <a:r>
              <a:rPr lang="en-IN" sz="2400" spc="-1" dirty="0">
                <a:latin typeface="Arial"/>
              </a:rPr>
              <a:t>A network connection has been lost in the middle of communications or the JVM has run out of memory.</a:t>
            </a:r>
          </a:p>
          <a:p>
            <a:endParaRPr lang="en-IN" spc="-1" dirty="0">
              <a:latin typeface="Arial"/>
            </a:endParaRPr>
          </a:p>
          <a:p>
            <a:pPr marL="0" indent="0">
              <a:buNone/>
            </a:pPr>
            <a:endParaRPr lang="en-IN" dirty="0"/>
          </a:p>
        </p:txBody>
      </p:sp>
    </p:spTree>
    <p:extLst>
      <p:ext uri="{BB962C8B-B14F-4D97-AF65-F5344CB8AC3E}">
        <p14:creationId xmlns:p14="http://schemas.microsoft.com/office/powerpoint/2010/main" val="4260769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D859-8E10-4D4E-ACA9-8A86C7D99411}"/>
              </a:ext>
            </a:extLst>
          </p:cNvPr>
          <p:cNvSpPr>
            <a:spLocks noGrp="1"/>
          </p:cNvSpPr>
          <p:nvPr>
            <p:ph type="title"/>
          </p:nvPr>
        </p:nvSpPr>
        <p:spPr>
          <a:xfrm>
            <a:off x="838200" y="365126"/>
            <a:ext cx="10515600" cy="907084"/>
          </a:xfrm>
        </p:spPr>
        <p:txBody>
          <a:bodyPr>
            <a:normAutofit fontScale="90000"/>
          </a:bodyPr>
          <a:lstStyle/>
          <a:p>
            <a:r>
              <a:rPr lang="en-IN" spc="-1" dirty="0">
                <a:latin typeface="Arial"/>
              </a:rPr>
              <a:t>Types of Exception</a:t>
            </a:r>
            <a:br>
              <a:rPr lang="en-IN" spc="-1" dirty="0">
                <a:latin typeface="Arial"/>
              </a:rPr>
            </a:br>
            <a:endParaRPr lang="en-IN" dirty="0"/>
          </a:p>
        </p:txBody>
      </p:sp>
      <p:sp>
        <p:nvSpPr>
          <p:cNvPr id="3" name="Content Placeholder 2">
            <a:extLst>
              <a:ext uri="{FF2B5EF4-FFF2-40B4-BE49-F238E27FC236}">
                <a16:creationId xmlns:a16="http://schemas.microsoft.com/office/drawing/2014/main" id="{7037354F-632C-430D-AF62-E78D0D290EFE}"/>
              </a:ext>
            </a:extLst>
          </p:cNvPr>
          <p:cNvSpPr>
            <a:spLocks noGrp="1"/>
          </p:cNvSpPr>
          <p:nvPr>
            <p:ph idx="1"/>
          </p:nvPr>
        </p:nvSpPr>
        <p:spPr>
          <a:xfrm>
            <a:off x="838200" y="1152939"/>
            <a:ext cx="10515600" cy="5155096"/>
          </a:xfrm>
        </p:spPr>
        <p:txBody>
          <a:bodyPr/>
          <a:lstStyle/>
          <a:p>
            <a:pPr marL="0" indent="0" algn="just">
              <a:spcBef>
                <a:spcPts val="1888"/>
              </a:spcBef>
              <a:buNone/>
            </a:pPr>
            <a:r>
              <a:rPr lang="en-IN" sz="2400" b="1" spc="-1" dirty="0">
                <a:latin typeface="Arial"/>
              </a:rPr>
              <a:t>1) Checked Exception: The</a:t>
            </a:r>
            <a:r>
              <a:rPr lang="en-IN" sz="2400" spc="-1" dirty="0">
                <a:latin typeface="Arial"/>
              </a:rPr>
              <a:t> classes which directly inherit Throwable class except Runtime Exception and Error are known as checked exceptions e.g. IOException, SQLException etc. Checked exceptions are checked at compile-time.</a:t>
            </a:r>
          </a:p>
          <a:p>
            <a:pPr marL="0" indent="0" algn="just">
              <a:spcBef>
                <a:spcPts val="1888"/>
              </a:spcBef>
              <a:buNone/>
            </a:pPr>
            <a:r>
              <a:rPr lang="en-IN" sz="2400" b="1" spc="-1" dirty="0">
                <a:latin typeface="Arial"/>
              </a:rPr>
              <a:t>2) Unchecked Exception: The</a:t>
            </a:r>
            <a:r>
              <a:rPr lang="en-IN" sz="2400" spc="-1" dirty="0">
                <a:latin typeface="Arial"/>
              </a:rPr>
              <a:t> classes which inherit Runtime Exception are known as unchecked exceptions e.g. Arithmetic Exception, NullPointerException, ArrayIndexOutOfBoundsException etc. Unchecked exceptions are not checked at compile-time, but they are checked at runtime.</a:t>
            </a:r>
          </a:p>
          <a:p>
            <a:pPr marL="0" indent="0" algn="just">
              <a:spcBef>
                <a:spcPts val="1888"/>
              </a:spcBef>
              <a:buNone/>
            </a:pPr>
            <a:r>
              <a:rPr lang="en-IN" sz="2400" b="1" spc="-1" dirty="0">
                <a:latin typeface="Arial"/>
              </a:rPr>
              <a:t>3) Error:</a:t>
            </a:r>
            <a:r>
              <a:rPr lang="en-IN" sz="2400" spc="-1" dirty="0">
                <a:latin typeface="Arial"/>
              </a:rPr>
              <a:t> Error is irrecoverable e.g. OutOfMemoryError, VirtualMachineError, AssertionError etc.</a:t>
            </a:r>
          </a:p>
          <a:p>
            <a:endParaRPr lang="en-IN" dirty="0"/>
          </a:p>
        </p:txBody>
      </p:sp>
    </p:spTree>
    <p:extLst>
      <p:ext uri="{BB962C8B-B14F-4D97-AF65-F5344CB8AC3E}">
        <p14:creationId xmlns:p14="http://schemas.microsoft.com/office/powerpoint/2010/main" val="742942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AA0A-C62F-4FC4-AF1A-6AEB33054DE0}"/>
              </a:ext>
            </a:extLst>
          </p:cNvPr>
          <p:cNvSpPr>
            <a:spLocks noGrp="1"/>
          </p:cNvSpPr>
          <p:nvPr>
            <p:ph type="title"/>
          </p:nvPr>
        </p:nvSpPr>
        <p:spPr>
          <a:xfrm>
            <a:off x="838200" y="410817"/>
            <a:ext cx="10515600" cy="569844"/>
          </a:xfrm>
        </p:spPr>
        <p:txBody>
          <a:bodyPr>
            <a:normAutofit fontScale="90000"/>
          </a:bodyPr>
          <a:lstStyle/>
          <a:p>
            <a:r>
              <a:rPr lang="en-IN" spc="-1" dirty="0">
                <a:latin typeface="Arial"/>
              </a:rPr>
              <a:t>Exception Hierarchy</a:t>
            </a:r>
            <a:br>
              <a:rPr lang="en-IN" spc="-1" dirty="0">
                <a:latin typeface="Arial"/>
              </a:rPr>
            </a:br>
            <a:endParaRPr lang="en-IN" dirty="0"/>
          </a:p>
        </p:txBody>
      </p:sp>
      <p:pic>
        <p:nvPicPr>
          <p:cNvPr id="4" name="Content Placeholder 3">
            <a:extLst>
              <a:ext uri="{FF2B5EF4-FFF2-40B4-BE49-F238E27FC236}">
                <a16:creationId xmlns:a16="http://schemas.microsoft.com/office/drawing/2014/main" id="{60569457-8D8F-4CBB-81F1-3F26B34EBEDB}"/>
              </a:ext>
            </a:extLst>
          </p:cNvPr>
          <p:cNvPicPr>
            <a:picLocks noGrp="1"/>
          </p:cNvPicPr>
          <p:nvPr>
            <p:ph idx="1"/>
          </p:nvPr>
        </p:nvPicPr>
        <p:blipFill>
          <a:blip r:embed="rId2"/>
          <a:stretch/>
        </p:blipFill>
        <p:spPr>
          <a:xfrm>
            <a:off x="1941341" y="1477108"/>
            <a:ext cx="7962314" cy="4811150"/>
          </a:xfrm>
          <a:prstGeom prst="rect">
            <a:avLst/>
          </a:prstGeom>
          <a:ln>
            <a:noFill/>
          </a:ln>
        </p:spPr>
      </p:pic>
    </p:spTree>
    <p:extLst>
      <p:ext uri="{BB962C8B-B14F-4D97-AF65-F5344CB8AC3E}">
        <p14:creationId xmlns:p14="http://schemas.microsoft.com/office/powerpoint/2010/main" val="1865403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6ED5-25CE-4B77-BFB0-D19F5F1A467D}"/>
              </a:ext>
            </a:extLst>
          </p:cNvPr>
          <p:cNvSpPr>
            <a:spLocks noGrp="1"/>
          </p:cNvSpPr>
          <p:nvPr>
            <p:ph type="title"/>
          </p:nvPr>
        </p:nvSpPr>
        <p:spPr/>
        <p:txBody>
          <a:bodyPr/>
          <a:lstStyle/>
          <a:p>
            <a:r>
              <a:rPr lang="en-IN" b="1" dirty="0"/>
              <a:t>References</a:t>
            </a:r>
            <a:r>
              <a:rPr lang="en-IN" dirty="0"/>
              <a:t> </a:t>
            </a:r>
          </a:p>
        </p:txBody>
      </p:sp>
      <p:sp>
        <p:nvSpPr>
          <p:cNvPr id="3" name="Content Placeholder 2">
            <a:extLst>
              <a:ext uri="{FF2B5EF4-FFF2-40B4-BE49-F238E27FC236}">
                <a16:creationId xmlns:a16="http://schemas.microsoft.com/office/drawing/2014/main" id="{DE4566BB-3D58-4E3B-8146-F7CC2301622D}"/>
              </a:ext>
            </a:extLst>
          </p:cNvPr>
          <p:cNvSpPr>
            <a:spLocks noGrp="1"/>
          </p:cNvSpPr>
          <p:nvPr>
            <p:ph idx="1"/>
          </p:nvPr>
        </p:nvSpPr>
        <p:spPr>
          <a:xfrm>
            <a:off x="838200" y="1563757"/>
            <a:ext cx="10515600" cy="4929118"/>
          </a:xfrm>
        </p:spPr>
        <p:txBody>
          <a:bodyPr/>
          <a:lstStyle/>
          <a:p>
            <a:r>
              <a:rPr lang="en-IN" dirty="0">
                <a:hlinkClick r:id="rId2"/>
              </a:rPr>
              <a:t>https://www.javatpoint.com</a:t>
            </a:r>
            <a:endParaRPr lang="en-IN" dirty="0"/>
          </a:p>
          <a:p>
            <a:r>
              <a:rPr lang="en-IN" dirty="0">
                <a:hlinkClick r:id="rId3"/>
              </a:rPr>
              <a:t>https://www.tutorialspoint.com/java/</a:t>
            </a:r>
            <a:endParaRPr lang="en-IN" dirty="0"/>
          </a:p>
          <a:p>
            <a:r>
              <a:rPr lang="en-IN" dirty="0">
                <a:hlinkClick r:id="rId4"/>
              </a:rPr>
              <a:t>https://www.w3schools.com/java/default.asp</a:t>
            </a:r>
            <a:endParaRPr lang="en-IN" dirty="0"/>
          </a:p>
          <a:p>
            <a:r>
              <a:rPr lang="en-IN" dirty="0">
                <a:hlinkClick r:id="rId5"/>
              </a:rPr>
              <a:t>https://docs.oracle.com/javase/tutorial/reallybigindex.html</a:t>
            </a:r>
            <a:endParaRPr lang="en-IN" dirty="0"/>
          </a:p>
          <a:p>
            <a:r>
              <a:rPr lang="en-IN" b="1" dirty="0"/>
              <a:t>Head First Java: A Brain-Friendly Guide, 2nd Edition (Covers Java 5.0)</a:t>
            </a:r>
          </a:p>
          <a:p>
            <a:pPr marL="0" indent="0">
              <a:buNone/>
            </a:pPr>
            <a:r>
              <a:rPr lang="en-IN" b="1" dirty="0"/>
              <a:t>    Author Name: </a:t>
            </a:r>
            <a:r>
              <a:rPr lang="en-IN" dirty="0"/>
              <a:t> </a:t>
            </a:r>
            <a:r>
              <a:rPr lang="en-IN" dirty="0">
                <a:hlinkClick r:id="rId6"/>
              </a:rPr>
              <a:t>Kathy Sierra</a:t>
            </a:r>
            <a:r>
              <a:rPr lang="en-IN" dirty="0"/>
              <a:t>  &amp; </a:t>
            </a:r>
            <a:r>
              <a:rPr lang="en-IN" dirty="0">
                <a:hlinkClick r:id="rId7"/>
              </a:rPr>
              <a:t>Bert Bates</a:t>
            </a:r>
            <a:r>
              <a:rPr lang="en-IN" b="1" dirty="0"/>
              <a:t> </a:t>
            </a:r>
          </a:p>
          <a:p>
            <a:r>
              <a:rPr lang="en-IN" b="1" dirty="0"/>
              <a:t> "</a:t>
            </a:r>
            <a:r>
              <a:rPr lang="en-IN" b="1" i="1" dirty="0"/>
              <a:t>The Complete Reference</a:t>
            </a:r>
            <a:r>
              <a:rPr lang="en-IN" b="1" dirty="0"/>
              <a:t>" by Herbert Schildt.</a:t>
            </a:r>
          </a:p>
          <a:p>
            <a:endParaRPr lang="en-IN" dirty="0"/>
          </a:p>
        </p:txBody>
      </p:sp>
    </p:spTree>
    <p:extLst>
      <p:ext uri="{BB962C8B-B14F-4D97-AF65-F5344CB8AC3E}">
        <p14:creationId xmlns:p14="http://schemas.microsoft.com/office/powerpoint/2010/main" val="217577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FA9BC-8846-4ED6-AAA3-CDF8B343F077}"/>
              </a:ext>
            </a:extLst>
          </p:cNvPr>
          <p:cNvSpPr>
            <a:spLocks noGrp="1"/>
          </p:cNvSpPr>
          <p:nvPr>
            <p:ph type="title"/>
          </p:nvPr>
        </p:nvSpPr>
        <p:spPr>
          <a:xfrm>
            <a:off x="648929" y="351693"/>
            <a:ext cx="5127031" cy="1209822"/>
          </a:xfrm>
        </p:spPr>
        <p:txBody>
          <a:bodyPr>
            <a:normAutofit fontScale="90000"/>
          </a:bodyPr>
          <a:lstStyle/>
          <a:p>
            <a:r>
              <a:rPr lang="en-IN" sz="5300" b="1" dirty="0"/>
              <a:t>if-else Statement</a:t>
            </a:r>
            <a:br>
              <a:rPr lang="en-IN" dirty="0"/>
            </a:br>
            <a:endParaRPr lang="en-IN" dirty="0"/>
          </a:p>
        </p:txBody>
      </p:sp>
      <p:sp>
        <p:nvSpPr>
          <p:cNvPr id="3" name="Content Placeholder 2">
            <a:extLst>
              <a:ext uri="{FF2B5EF4-FFF2-40B4-BE49-F238E27FC236}">
                <a16:creationId xmlns:a16="http://schemas.microsoft.com/office/drawing/2014/main" id="{BADB43A7-45E7-455F-9ED2-099244C41B93}"/>
              </a:ext>
            </a:extLst>
          </p:cNvPr>
          <p:cNvSpPr>
            <a:spLocks noGrp="1"/>
          </p:cNvSpPr>
          <p:nvPr>
            <p:ph idx="1"/>
          </p:nvPr>
        </p:nvSpPr>
        <p:spPr>
          <a:xfrm>
            <a:off x="648930" y="1561515"/>
            <a:ext cx="5127029" cy="4944791"/>
          </a:xfrm>
        </p:spPr>
        <p:txBody>
          <a:bodyPr>
            <a:normAutofit lnSpcReduction="10000"/>
          </a:bodyPr>
          <a:lstStyle/>
          <a:p>
            <a:pPr marL="0" indent="0">
              <a:buNone/>
            </a:pPr>
            <a:r>
              <a:rPr lang="en-IN" dirty="0"/>
              <a:t> if-else statement also tests the condition. It executes the </a:t>
            </a:r>
            <a:r>
              <a:rPr lang="en-IN" i="1" dirty="0"/>
              <a:t>if block</a:t>
            </a:r>
            <a:r>
              <a:rPr lang="en-IN" dirty="0"/>
              <a:t> if condition is true other wise </a:t>
            </a:r>
            <a:r>
              <a:rPr lang="en-IN" i="1" dirty="0"/>
              <a:t>else block</a:t>
            </a:r>
            <a:r>
              <a:rPr lang="en-IN" dirty="0"/>
              <a:t> is executed.</a:t>
            </a:r>
          </a:p>
          <a:p>
            <a:pPr marL="0" indent="0">
              <a:buNone/>
            </a:pPr>
            <a:endParaRPr lang="en-IN" dirty="0"/>
          </a:p>
          <a:p>
            <a:pPr marL="0" indent="0">
              <a:buNone/>
            </a:pPr>
            <a:r>
              <a:rPr lang="en-IN" b="1" dirty="0"/>
              <a:t>Syntax:-</a:t>
            </a:r>
          </a:p>
          <a:p>
            <a:pPr marL="0" indent="0">
              <a:buNone/>
            </a:pPr>
            <a:r>
              <a:rPr lang="en-IN" b="1" dirty="0"/>
              <a:t>if</a:t>
            </a:r>
            <a:r>
              <a:rPr lang="en-IN" dirty="0"/>
              <a:t>(condition){  </a:t>
            </a:r>
          </a:p>
          <a:p>
            <a:pPr marL="0" indent="0">
              <a:buNone/>
            </a:pPr>
            <a:r>
              <a:rPr lang="en-IN" sz="2000" dirty="0"/>
              <a:t>//code if condition is true</a:t>
            </a:r>
            <a:r>
              <a:rPr lang="en-IN" dirty="0"/>
              <a:t>  </a:t>
            </a:r>
          </a:p>
          <a:p>
            <a:pPr marL="0" indent="0">
              <a:buNone/>
            </a:pPr>
            <a:r>
              <a:rPr lang="en-IN" dirty="0"/>
              <a:t>}</a:t>
            </a:r>
            <a:r>
              <a:rPr lang="en-IN" b="1" dirty="0"/>
              <a:t>else</a:t>
            </a:r>
            <a:r>
              <a:rPr lang="en-IN" dirty="0"/>
              <a:t>{  </a:t>
            </a:r>
          </a:p>
          <a:p>
            <a:pPr marL="0" indent="0">
              <a:buNone/>
            </a:pPr>
            <a:r>
              <a:rPr lang="en-IN" sz="2000" dirty="0"/>
              <a:t>//code if condition is false  </a:t>
            </a:r>
          </a:p>
          <a:p>
            <a:pPr marL="0" indent="0">
              <a:buNone/>
            </a:pPr>
            <a:r>
              <a:rPr lang="en-IN" dirty="0"/>
              <a:t>}  </a:t>
            </a:r>
          </a:p>
          <a:p>
            <a:pPr marL="0" indent="0">
              <a:buNone/>
            </a:pPr>
            <a:endParaRPr lang="en-IN" b="1" dirty="0"/>
          </a:p>
        </p:txBody>
      </p:sp>
      <p:pic>
        <p:nvPicPr>
          <p:cNvPr id="5" name="Picture 4">
            <a:extLst>
              <a:ext uri="{FF2B5EF4-FFF2-40B4-BE49-F238E27FC236}">
                <a16:creationId xmlns:a16="http://schemas.microsoft.com/office/drawing/2014/main" id="{1B00E320-A738-4C4A-B5FF-36E521FEF4DF}"/>
              </a:ext>
            </a:extLst>
          </p:cNvPr>
          <p:cNvPicPr>
            <a:picLocks noChangeAspect="1"/>
          </p:cNvPicPr>
          <p:nvPr/>
        </p:nvPicPr>
        <p:blipFill rotWithShape="1">
          <a:blip r:embed="rId2">
            <a:extLst>
              <a:ext uri="{28A0092B-C50C-407E-A947-70E740481C1C}">
                <a14:useLocalDpi xmlns:a14="http://schemas.microsoft.com/office/drawing/2010/main" val="0"/>
              </a:ext>
            </a:extLst>
          </a:blip>
          <a:srcRect l="2082" r="3" b="3"/>
          <a:stretch/>
        </p:blipFill>
        <p:spPr>
          <a:xfrm>
            <a:off x="6090612" y="640082"/>
            <a:ext cx="5613707" cy="5760718"/>
          </a:xfrm>
          <a:prstGeom prst="rect">
            <a:avLst/>
          </a:prstGeom>
          <a:effectLst/>
        </p:spPr>
      </p:pic>
    </p:spTree>
    <p:extLst>
      <p:ext uri="{BB962C8B-B14F-4D97-AF65-F5344CB8AC3E}">
        <p14:creationId xmlns:p14="http://schemas.microsoft.com/office/powerpoint/2010/main" val="417304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B916-7107-4D3F-88EA-0D14EE21E3FC}"/>
              </a:ext>
            </a:extLst>
          </p:cNvPr>
          <p:cNvSpPr>
            <a:spLocks noGrp="1"/>
          </p:cNvSpPr>
          <p:nvPr>
            <p:ph type="title"/>
          </p:nvPr>
        </p:nvSpPr>
        <p:spPr/>
        <p:txBody>
          <a:bodyPr>
            <a:normAutofit fontScale="90000"/>
          </a:bodyPr>
          <a:lstStyle/>
          <a:p>
            <a:r>
              <a:rPr lang="en-IN" sz="4800" b="1" dirty="0"/>
              <a:t>Example of if-else statement</a:t>
            </a:r>
            <a:br>
              <a:rPr lang="en-IN" b="1" dirty="0"/>
            </a:br>
            <a:endParaRPr lang="en-IN" dirty="0"/>
          </a:p>
        </p:txBody>
      </p:sp>
      <p:sp>
        <p:nvSpPr>
          <p:cNvPr id="3" name="Content Placeholder 2">
            <a:extLst>
              <a:ext uri="{FF2B5EF4-FFF2-40B4-BE49-F238E27FC236}">
                <a16:creationId xmlns:a16="http://schemas.microsoft.com/office/drawing/2014/main" id="{CD349868-FDE7-4220-A99B-8E45E9E5081B}"/>
              </a:ext>
            </a:extLst>
          </p:cNvPr>
          <p:cNvSpPr>
            <a:spLocks noGrp="1"/>
          </p:cNvSpPr>
          <p:nvPr>
            <p:ph idx="1"/>
          </p:nvPr>
        </p:nvSpPr>
        <p:spPr>
          <a:xfrm>
            <a:off x="838200" y="1404730"/>
            <a:ext cx="10515600" cy="5208105"/>
          </a:xfrm>
        </p:spPr>
        <p:txBody>
          <a:bodyPr>
            <a:normAutofit fontScale="92500" lnSpcReduction="20000"/>
          </a:bodyPr>
          <a:lstStyle/>
          <a:p>
            <a:pPr marL="0" indent="0">
              <a:buNone/>
            </a:pPr>
            <a:r>
              <a:rPr lang="en-IN" b="1" dirty="0"/>
              <a:t>public</a:t>
            </a:r>
            <a:r>
              <a:rPr lang="en-IN" dirty="0"/>
              <a:t> </a:t>
            </a:r>
            <a:r>
              <a:rPr lang="en-IN" b="1" dirty="0"/>
              <a:t>class</a:t>
            </a:r>
            <a:r>
              <a:rPr lang="en-IN" dirty="0"/>
              <a:t> IfElseExample {  </a:t>
            </a:r>
          </a:p>
          <a:p>
            <a:pPr marL="0" indent="0">
              <a:buNone/>
            </a:pPr>
            <a:r>
              <a:rPr lang="en-IN" b="1" dirty="0"/>
              <a:t>public</a:t>
            </a:r>
            <a:r>
              <a:rPr lang="en-IN" dirty="0"/>
              <a:t> </a:t>
            </a:r>
            <a:r>
              <a:rPr lang="en-IN" b="1" dirty="0"/>
              <a:t>static</a:t>
            </a:r>
            <a:r>
              <a:rPr lang="en-IN" dirty="0"/>
              <a:t> </a:t>
            </a:r>
            <a:r>
              <a:rPr lang="en-IN" b="1" dirty="0"/>
              <a:t>void</a:t>
            </a:r>
            <a:r>
              <a:rPr lang="en-IN" dirty="0"/>
              <a:t> main(String[] args) {  </a:t>
            </a:r>
          </a:p>
          <a:p>
            <a:pPr marL="0" indent="0">
              <a:buNone/>
            </a:pPr>
            <a:r>
              <a:rPr lang="en-IN" dirty="0"/>
              <a:t>   </a:t>
            </a:r>
            <a:r>
              <a:rPr lang="en-IN" sz="2200" dirty="0"/>
              <a:t> //defining a variable</a:t>
            </a:r>
            <a:r>
              <a:rPr lang="en-IN" sz="2600" dirty="0"/>
              <a:t>  </a:t>
            </a:r>
          </a:p>
          <a:p>
            <a:pPr marL="0" indent="0">
              <a:buNone/>
            </a:pPr>
            <a:r>
              <a:rPr lang="en-IN" dirty="0"/>
              <a:t>    </a:t>
            </a:r>
            <a:r>
              <a:rPr lang="en-IN" b="1" dirty="0"/>
              <a:t>int</a:t>
            </a:r>
            <a:r>
              <a:rPr lang="en-IN" dirty="0"/>
              <a:t> number=13;  </a:t>
            </a:r>
          </a:p>
          <a:p>
            <a:pPr marL="0" indent="0">
              <a:buNone/>
            </a:pPr>
            <a:r>
              <a:rPr lang="en-IN" dirty="0"/>
              <a:t>    </a:t>
            </a:r>
            <a:r>
              <a:rPr lang="en-IN" sz="2200" dirty="0"/>
              <a:t>//Check if the number is divisible by 2 or not  </a:t>
            </a:r>
          </a:p>
          <a:p>
            <a:pPr marL="0" indent="0">
              <a:buNone/>
            </a:pPr>
            <a:r>
              <a:rPr lang="en-IN" dirty="0"/>
              <a:t>    </a:t>
            </a:r>
            <a:r>
              <a:rPr lang="en-IN" b="1" dirty="0"/>
              <a:t>if</a:t>
            </a:r>
            <a:r>
              <a:rPr lang="en-IN" dirty="0"/>
              <a:t>(number%2==0){  </a:t>
            </a:r>
          </a:p>
          <a:p>
            <a:pPr marL="0" indent="0">
              <a:buNone/>
            </a:pPr>
            <a:r>
              <a:rPr lang="en-IN" dirty="0"/>
              <a:t>        System.out.println("even number");  </a:t>
            </a:r>
          </a:p>
          <a:p>
            <a:pPr marL="0" indent="0">
              <a:buNone/>
            </a:pPr>
            <a:r>
              <a:rPr lang="en-IN" dirty="0"/>
              <a:t>    }</a:t>
            </a:r>
            <a:r>
              <a:rPr lang="en-IN" b="1" dirty="0"/>
              <a:t>else</a:t>
            </a:r>
            <a:r>
              <a:rPr lang="en-IN" dirty="0"/>
              <a:t>{  </a:t>
            </a:r>
          </a:p>
          <a:p>
            <a:pPr marL="0" indent="0">
              <a:buNone/>
            </a:pPr>
            <a:r>
              <a:rPr lang="en-IN" dirty="0"/>
              <a:t>        System.out.println("odd number");  </a:t>
            </a:r>
          </a:p>
          <a:p>
            <a:pPr marL="0" indent="0">
              <a:buNone/>
            </a:pPr>
            <a:r>
              <a:rPr lang="en-IN" dirty="0"/>
              <a:t>    }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78538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6A08-1301-4F28-9917-A3DB97153DDA}"/>
              </a:ext>
            </a:extLst>
          </p:cNvPr>
          <p:cNvSpPr>
            <a:spLocks noGrp="1"/>
          </p:cNvSpPr>
          <p:nvPr>
            <p:ph type="title"/>
          </p:nvPr>
        </p:nvSpPr>
        <p:spPr>
          <a:xfrm>
            <a:off x="838200" y="365125"/>
            <a:ext cx="6505575" cy="1325563"/>
          </a:xfrm>
        </p:spPr>
        <p:txBody>
          <a:bodyPr>
            <a:normAutofit/>
          </a:bodyPr>
          <a:lstStyle/>
          <a:p>
            <a:r>
              <a:rPr lang="en-IN" b="1" dirty="0"/>
              <a:t>Nested if statement </a:t>
            </a:r>
            <a:br>
              <a:rPr lang="en-IN" b="1" dirty="0"/>
            </a:br>
            <a:endParaRPr lang="en-IN" dirty="0"/>
          </a:p>
        </p:txBody>
      </p:sp>
      <p:sp>
        <p:nvSpPr>
          <p:cNvPr id="3" name="Content Placeholder 2">
            <a:extLst>
              <a:ext uri="{FF2B5EF4-FFF2-40B4-BE49-F238E27FC236}">
                <a16:creationId xmlns:a16="http://schemas.microsoft.com/office/drawing/2014/main" id="{8853A62D-3C91-4C82-880C-F708ADD300AB}"/>
              </a:ext>
            </a:extLst>
          </p:cNvPr>
          <p:cNvSpPr>
            <a:spLocks noGrp="1"/>
          </p:cNvSpPr>
          <p:nvPr>
            <p:ph idx="1"/>
          </p:nvPr>
        </p:nvSpPr>
        <p:spPr>
          <a:xfrm>
            <a:off x="838200" y="1690688"/>
            <a:ext cx="6505575" cy="4486275"/>
          </a:xfrm>
        </p:spPr>
        <p:txBody>
          <a:bodyPr>
            <a:normAutofit lnSpcReduction="10000"/>
          </a:bodyPr>
          <a:lstStyle/>
          <a:p>
            <a:r>
              <a:rPr lang="en-IN" dirty="0"/>
              <a:t>When there is an if statement inside another if statement then it is called the </a:t>
            </a:r>
            <a:r>
              <a:rPr lang="en-IN" b="1" dirty="0"/>
              <a:t>nested if statement</a:t>
            </a:r>
            <a:r>
              <a:rPr lang="en-IN" dirty="0"/>
              <a:t>.</a:t>
            </a:r>
          </a:p>
          <a:p>
            <a:pPr marL="0" indent="0">
              <a:buNone/>
            </a:pPr>
            <a:r>
              <a:rPr lang="en-IN" b="1" dirty="0"/>
              <a:t>Syntax:</a:t>
            </a:r>
          </a:p>
          <a:p>
            <a:pPr marL="0" indent="0">
              <a:buNone/>
            </a:pPr>
            <a:r>
              <a:rPr lang="en-IN" b="1" dirty="0"/>
              <a:t>if</a:t>
            </a:r>
            <a:r>
              <a:rPr lang="en-IN" dirty="0"/>
              <a:t>(condition){    </a:t>
            </a:r>
          </a:p>
          <a:p>
            <a:pPr marL="0" indent="0">
              <a:buNone/>
            </a:pPr>
            <a:r>
              <a:rPr lang="en-IN" dirty="0"/>
              <a:t>    </a:t>
            </a:r>
            <a:r>
              <a:rPr lang="en-IN" sz="2000" dirty="0"/>
              <a:t> //code to be executed    </a:t>
            </a:r>
          </a:p>
          <a:p>
            <a:pPr marL="0" indent="0">
              <a:buNone/>
            </a:pPr>
            <a:r>
              <a:rPr lang="en-IN" dirty="0"/>
              <a:t>          </a:t>
            </a:r>
            <a:r>
              <a:rPr lang="en-IN" b="1" dirty="0"/>
              <a:t>if</a:t>
            </a:r>
            <a:r>
              <a:rPr lang="en-IN" dirty="0"/>
              <a:t>(condition){  </a:t>
            </a:r>
          </a:p>
          <a:p>
            <a:pPr marL="0" indent="0">
              <a:buNone/>
            </a:pPr>
            <a:r>
              <a:rPr lang="en-IN" dirty="0"/>
              <a:t>           </a:t>
            </a:r>
            <a:r>
              <a:rPr lang="en-IN" sz="2000" dirty="0"/>
              <a:t>  //code to be executed</a:t>
            </a:r>
            <a:r>
              <a:rPr lang="en-IN" dirty="0"/>
              <a:t>    </a:t>
            </a:r>
          </a:p>
          <a:p>
            <a:pPr marL="0" indent="0">
              <a:buNone/>
            </a:pPr>
            <a:r>
              <a:rPr lang="en-IN" dirty="0"/>
              <a:t>    }    </a:t>
            </a:r>
          </a:p>
          <a:p>
            <a:pPr marL="0" indent="0">
              <a:buNone/>
            </a:pPr>
            <a:r>
              <a:rPr lang="en-IN" dirty="0"/>
              <a:t>}  </a:t>
            </a:r>
          </a:p>
          <a:p>
            <a:pPr marL="0" indent="0">
              <a:buNone/>
            </a:pPr>
            <a:endParaRPr lang="en-IN" b="1" dirty="0"/>
          </a:p>
        </p:txBody>
      </p:sp>
      <p:pic>
        <p:nvPicPr>
          <p:cNvPr id="5" name="Picture 4" descr="A screen shot of a computer&#10;&#10;Description automatically generated">
            <a:extLst>
              <a:ext uri="{FF2B5EF4-FFF2-40B4-BE49-F238E27FC236}">
                <a16:creationId xmlns:a16="http://schemas.microsoft.com/office/drawing/2014/main" id="{C26D67D7-8961-4CDF-8990-00FBFC6CAE61}"/>
              </a:ext>
            </a:extLst>
          </p:cNvPr>
          <p:cNvPicPr>
            <a:picLocks noChangeAspect="1"/>
          </p:cNvPicPr>
          <p:nvPr/>
        </p:nvPicPr>
        <p:blipFill rotWithShape="1">
          <a:blip r:embed="rId2">
            <a:extLst>
              <a:ext uri="{28A0092B-C50C-407E-A947-70E740481C1C}">
                <a14:useLocalDpi xmlns:a14="http://schemas.microsoft.com/office/drawing/2010/main" val="0"/>
              </a:ext>
            </a:extLst>
          </a:blip>
          <a:srcRect t="24239" r="-1" b="19819"/>
          <a:stretch/>
        </p:blipFill>
        <p:spPr>
          <a:xfrm>
            <a:off x="7737635" y="196948"/>
            <a:ext cx="3555205" cy="6443003"/>
          </a:xfrm>
          <a:prstGeom prst="rect">
            <a:avLst/>
          </a:prstGeom>
        </p:spPr>
      </p:pic>
      <p:sp>
        <p:nvSpPr>
          <p:cNvPr id="24" name="Rectangle 19">
            <a:extLst>
              <a:ext uri="{FF2B5EF4-FFF2-40B4-BE49-F238E27FC236}">
                <a16:creationId xmlns:a16="http://schemas.microsoft.com/office/drawing/2014/main" id="{C413D172-8B6A-47F5-9813-DE455773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362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75D7-B667-4954-A82C-C27FCD768088}"/>
              </a:ext>
            </a:extLst>
          </p:cNvPr>
          <p:cNvSpPr>
            <a:spLocks noGrp="1"/>
          </p:cNvSpPr>
          <p:nvPr>
            <p:ph type="title"/>
          </p:nvPr>
        </p:nvSpPr>
        <p:spPr>
          <a:xfrm>
            <a:off x="838200" y="365125"/>
            <a:ext cx="10515600" cy="668545"/>
          </a:xfrm>
        </p:spPr>
        <p:txBody>
          <a:bodyPr>
            <a:normAutofit fontScale="90000"/>
          </a:bodyPr>
          <a:lstStyle/>
          <a:p>
            <a:r>
              <a:rPr lang="en-IN" sz="4800" b="1" dirty="0"/>
              <a:t>Example of Nested if statement</a:t>
            </a:r>
            <a:br>
              <a:rPr lang="en-IN" b="1" dirty="0"/>
            </a:br>
            <a:endParaRPr lang="en-IN" dirty="0"/>
          </a:p>
        </p:txBody>
      </p:sp>
      <p:sp>
        <p:nvSpPr>
          <p:cNvPr id="3" name="Content Placeholder 2">
            <a:extLst>
              <a:ext uri="{FF2B5EF4-FFF2-40B4-BE49-F238E27FC236}">
                <a16:creationId xmlns:a16="http://schemas.microsoft.com/office/drawing/2014/main" id="{F2C5C3F4-ED5F-428C-B08C-EAE1F4C2FB05}"/>
              </a:ext>
            </a:extLst>
          </p:cNvPr>
          <p:cNvSpPr>
            <a:spLocks noGrp="1"/>
          </p:cNvSpPr>
          <p:nvPr>
            <p:ph idx="1"/>
          </p:nvPr>
        </p:nvSpPr>
        <p:spPr>
          <a:xfrm>
            <a:off x="838200" y="901148"/>
            <a:ext cx="10515600" cy="5956852"/>
          </a:xfrm>
        </p:spPr>
        <p:txBody>
          <a:bodyPr>
            <a:normAutofit fontScale="47500" lnSpcReduction="20000"/>
          </a:bodyPr>
          <a:lstStyle/>
          <a:p>
            <a:pPr marL="0" indent="0">
              <a:buNone/>
            </a:pPr>
            <a:r>
              <a:rPr lang="en-IN" sz="4400" b="1" dirty="0"/>
              <a:t>public</a:t>
            </a:r>
            <a:r>
              <a:rPr lang="en-IN" sz="4400" dirty="0"/>
              <a:t> </a:t>
            </a:r>
            <a:r>
              <a:rPr lang="en-IN" sz="4400" b="1" dirty="0"/>
              <a:t>class</a:t>
            </a:r>
            <a:r>
              <a:rPr lang="en-IN" sz="4400" dirty="0"/>
              <a:t> JavaNestedIfExample2 {      </a:t>
            </a:r>
          </a:p>
          <a:p>
            <a:pPr marL="0" indent="0">
              <a:buNone/>
            </a:pPr>
            <a:r>
              <a:rPr lang="en-IN" sz="4400" b="1" dirty="0"/>
              <a:t>public</a:t>
            </a:r>
            <a:r>
              <a:rPr lang="en-IN" sz="4400" dirty="0"/>
              <a:t> </a:t>
            </a:r>
            <a:r>
              <a:rPr lang="en-IN" sz="4400" b="1" dirty="0"/>
              <a:t>static</a:t>
            </a:r>
            <a:r>
              <a:rPr lang="en-IN" sz="4400" dirty="0"/>
              <a:t> </a:t>
            </a:r>
            <a:r>
              <a:rPr lang="en-IN" sz="4400" b="1" dirty="0"/>
              <a:t>void</a:t>
            </a:r>
            <a:r>
              <a:rPr lang="en-IN" sz="4400" dirty="0"/>
              <a:t> main(String[] args) {      </a:t>
            </a:r>
          </a:p>
          <a:p>
            <a:pPr marL="0" indent="0">
              <a:buNone/>
            </a:pPr>
            <a:r>
              <a:rPr lang="en-IN" sz="4400" dirty="0"/>
              <a:t>  </a:t>
            </a:r>
            <a:r>
              <a:rPr lang="en-IN" sz="3800" dirty="0"/>
              <a:t>  //Creating two variables for age and weight    </a:t>
            </a:r>
          </a:p>
          <a:p>
            <a:pPr marL="0" indent="0">
              <a:buNone/>
            </a:pPr>
            <a:r>
              <a:rPr lang="en-IN" sz="4400" dirty="0"/>
              <a:t>    </a:t>
            </a:r>
            <a:r>
              <a:rPr lang="en-IN" sz="4400" b="1" dirty="0"/>
              <a:t>int</a:t>
            </a:r>
            <a:r>
              <a:rPr lang="en-IN" sz="4400" dirty="0"/>
              <a:t> age=25;    </a:t>
            </a:r>
          </a:p>
          <a:p>
            <a:pPr marL="0" indent="0">
              <a:buNone/>
            </a:pPr>
            <a:r>
              <a:rPr lang="en-IN" sz="4400" dirty="0"/>
              <a:t>    </a:t>
            </a:r>
            <a:r>
              <a:rPr lang="en-IN" sz="4400" b="1" dirty="0"/>
              <a:t>int</a:t>
            </a:r>
            <a:r>
              <a:rPr lang="en-IN" sz="4400" dirty="0"/>
              <a:t> weight=48;      </a:t>
            </a:r>
          </a:p>
          <a:p>
            <a:pPr marL="0" indent="0">
              <a:buNone/>
            </a:pPr>
            <a:r>
              <a:rPr lang="en-IN" sz="4400" dirty="0"/>
              <a:t> </a:t>
            </a:r>
            <a:r>
              <a:rPr lang="en-IN" sz="3800" dirty="0"/>
              <a:t>   //applying condition on age and weight    </a:t>
            </a:r>
          </a:p>
          <a:p>
            <a:pPr marL="0" indent="0">
              <a:buNone/>
            </a:pPr>
            <a:r>
              <a:rPr lang="en-IN" sz="4400" dirty="0"/>
              <a:t>    </a:t>
            </a:r>
            <a:r>
              <a:rPr lang="en-IN" sz="4400" b="1" dirty="0"/>
              <a:t>if</a:t>
            </a:r>
            <a:r>
              <a:rPr lang="en-IN" sz="4400" dirty="0"/>
              <a:t>(age&gt;=18){      </a:t>
            </a:r>
          </a:p>
          <a:p>
            <a:pPr marL="0" indent="0">
              <a:buNone/>
            </a:pPr>
            <a:r>
              <a:rPr lang="en-IN" sz="4400" dirty="0"/>
              <a:t>        </a:t>
            </a:r>
            <a:r>
              <a:rPr lang="en-IN" sz="4400" b="1" dirty="0"/>
              <a:t>if</a:t>
            </a:r>
            <a:r>
              <a:rPr lang="en-IN" sz="4400" dirty="0"/>
              <a:t>(weight&gt;50){    </a:t>
            </a:r>
          </a:p>
          <a:p>
            <a:pPr marL="0" indent="0">
              <a:buNone/>
            </a:pPr>
            <a:r>
              <a:rPr lang="en-IN" sz="4400" dirty="0"/>
              <a:t>            System.out.println("You are eligible to donate blood");    </a:t>
            </a:r>
          </a:p>
          <a:p>
            <a:pPr marL="0" indent="0">
              <a:buNone/>
            </a:pPr>
            <a:r>
              <a:rPr lang="en-IN" sz="4400" dirty="0"/>
              <a:t>        } </a:t>
            </a:r>
            <a:r>
              <a:rPr lang="en-IN" sz="4400" b="1" dirty="0"/>
              <a:t>else</a:t>
            </a:r>
            <a:r>
              <a:rPr lang="en-IN" sz="4400" dirty="0"/>
              <a:t>{  </a:t>
            </a:r>
          </a:p>
          <a:p>
            <a:pPr marL="0" indent="0">
              <a:buNone/>
            </a:pPr>
            <a:r>
              <a:rPr lang="en-IN" sz="4400" dirty="0"/>
              <a:t>            System.out.println("You are not eligible to donate blood");    </a:t>
            </a:r>
          </a:p>
          <a:p>
            <a:pPr marL="0" indent="0">
              <a:buNone/>
            </a:pPr>
            <a:r>
              <a:rPr lang="en-IN" sz="4400" dirty="0"/>
              <a:t>        }  </a:t>
            </a:r>
          </a:p>
          <a:p>
            <a:pPr marL="0" indent="0">
              <a:buNone/>
            </a:pPr>
            <a:r>
              <a:rPr lang="en-IN" sz="4400" dirty="0"/>
              <a:t>    } </a:t>
            </a:r>
            <a:r>
              <a:rPr lang="en-IN" sz="4400" b="1" dirty="0"/>
              <a:t>else</a:t>
            </a:r>
            <a:r>
              <a:rPr lang="en-IN" sz="4400" dirty="0"/>
              <a:t>{  </a:t>
            </a:r>
          </a:p>
          <a:p>
            <a:pPr marL="0" indent="0">
              <a:buNone/>
            </a:pPr>
            <a:r>
              <a:rPr lang="en-IN" sz="4400" dirty="0"/>
              <a:t>      System.out.println("Age must be greater than 18");  </a:t>
            </a:r>
          </a:p>
          <a:p>
            <a:pPr marL="0" indent="0">
              <a:buNone/>
            </a:pPr>
            <a:r>
              <a:rPr lang="en-IN" sz="4400" dirty="0"/>
              <a:t>    }  </a:t>
            </a:r>
          </a:p>
          <a:p>
            <a:pPr marL="0" indent="0">
              <a:buNone/>
            </a:pPr>
            <a:r>
              <a:rPr lang="en-IN" sz="4400" dirty="0"/>
              <a:t>}  }  </a:t>
            </a:r>
          </a:p>
          <a:p>
            <a:pPr marL="0" indent="0">
              <a:buNone/>
            </a:pPr>
            <a:endParaRPr lang="en-IN" dirty="0"/>
          </a:p>
        </p:txBody>
      </p:sp>
    </p:spTree>
    <p:extLst>
      <p:ext uri="{BB962C8B-B14F-4D97-AF65-F5344CB8AC3E}">
        <p14:creationId xmlns:p14="http://schemas.microsoft.com/office/powerpoint/2010/main" val="339315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BB0E-433F-4386-A79C-1A85AC007A9F}"/>
              </a:ext>
            </a:extLst>
          </p:cNvPr>
          <p:cNvSpPr>
            <a:spLocks noGrp="1"/>
          </p:cNvSpPr>
          <p:nvPr>
            <p:ph type="title"/>
          </p:nvPr>
        </p:nvSpPr>
        <p:spPr>
          <a:xfrm>
            <a:off x="838200" y="365125"/>
            <a:ext cx="10515600" cy="1013101"/>
          </a:xfrm>
        </p:spPr>
        <p:txBody>
          <a:bodyPr>
            <a:normAutofit fontScale="90000"/>
          </a:bodyPr>
          <a:lstStyle/>
          <a:p>
            <a:r>
              <a:rPr lang="en-IN" dirty="0"/>
              <a:t> </a:t>
            </a:r>
            <a:r>
              <a:rPr lang="en-IN" b="1" dirty="0"/>
              <a:t>if-else-if ladder Statement</a:t>
            </a:r>
            <a:br>
              <a:rPr lang="en-IN" dirty="0"/>
            </a:br>
            <a:endParaRPr lang="en-IN" dirty="0"/>
          </a:p>
        </p:txBody>
      </p:sp>
      <p:sp>
        <p:nvSpPr>
          <p:cNvPr id="3" name="Content Placeholder 2">
            <a:extLst>
              <a:ext uri="{FF2B5EF4-FFF2-40B4-BE49-F238E27FC236}">
                <a16:creationId xmlns:a16="http://schemas.microsoft.com/office/drawing/2014/main" id="{A649AAFD-91C3-42C9-9264-8D2A7956A65E}"/>
              </a:ext>
            </a:extLst>
          </p:cNvPr>
          <p:cNvSpPr>
            <a:spLocks noGrp="1"/>
          </p:cNvSpPr>
          <p:nvPr>
            <p:ph idx="1"/>
          </p:nvPr>
        </p:nvSpPr>
        <p:spPr>
          <a:xfrm>
            <a:off x="838200" y="1378226"/>
            <a:ext cx="10515600" cy="5479773"/>
          </a:xfrm>
        </p:spPr>
        <p:txBody>
          <a:bodyPr/>
          <a:lstStyle/>
          <a:p>
            <a:pPr marL="0" indent="0">
              <a:buNone/>
            </a:pPr>
            <a:r>
              <a:rPr lang="en-IN" dirty="0"/>
              <a:t>The if-else-if ladder statement executes one condition from multiple statements.</a:t>
            </a:r>
          </a:p>
        </p:txBody>
      </p:sp>
      <p:pic>
        <p:nvPicPr>
          <p:cNvPr id="5" name="Picture 4" descr="A close up of a logo&#10;&#10;Description automatically generated">
            <a:extLst>
              <a:ext uri="{FF2B5EF4-FFF2-40B4-BE49-F238E27FC236}">
                <a16:creationId xmlns:a16="http://schemas.microsoft.com/office/drawing/2014/main" id="{820DC6CD-92D6-4461-B45C-A22D04EFF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378" y="2180492"/>
            <a:ext cx="8961120" cy="4677507"/>
          </a:xfrm>
          <a:prstGeom prst="rect">
            <a:avLst/>
          </a:prstGeom>
        </p:spPr>
      </p:pic>
    </p:spTree>
    <p:extLst>
      <p:ext uri="{BB962C8B-B14F-4D97-AF65-F5344CB8AC3E}">
        <p14:creationId xmlns:p14="http://schemas.microsoft.com/office/powerpoint/2010/main" val="173158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06F3-3745-4C28-A561-C1AFCAABDC0B}"/>
              </a:ext>
            </a:extLst>
          </p:cNvPr>
          <p:cNvSpPr>
            <a:spLocks noGrp="1"/>
          </p:cNvSpPr>
          <p:nvPr>
            <p:ph type="title"/>
          </p:nvPr>
        </p:nvSpPr>
        <p:spPr>
          <a:xfrm>
            <a:off x="838200" y="365125"/>
            <a:ext cx="10515600" cy="1132371"/>
          </a:xfrm>
        </p:spPr>
        <p:txBody>
          <a:bodyPr/>
          <a:lstStyle/>
          <a:p>
            <a:r>
              <a:rPr lang="en-IN" b="1" dirty="0"/>
              <a:t>Syntax:</a:t>
            </a:r>
          </a:p>
        </p:txBody>
      </p:sp>
      <p:sp>
        <p:nvSpPr>
          <p:cNvPr id="3" name="Content Placeholder 2">
            <a:extLst>
              <a:ext uri="{FF2B5EF4-FFF2-40B4-BE49-F238E27FC236}">
                <a16:creationId xmlns:a16="http://schemas.microsoft.com/office/drawing/2014/main" id="{6312C2CD-BA58-460C-A29B-9B5BDEF71AA2}"/>
              </a:ext>
            </a:extLst>
          </p:cNvPr>
          <p:cNvSpPr>
            <a:spLocks noGrp="1"/>
          </p:cNvSpPr>
          <p:nvPr>
            <p:ph idx="1"/>
          </p:nvPr>
        </p:nvSpPr>
        <p:spPr>
          <a:xfrm>
            <a:off x="838200" y="1683026"/>
            <a:ext cx="10515600" cy="5174973"/>
          </a:xfrm>
        </p:spPr>
        <p:txBody>
          <a:bodyPr>
            <a:normAutofit fontScale="92500" lnSpcReduction="10000"/>
          </a:bodyPr>
          <a:lstStyle/>
          <a:p>
            <a:pPr marL="0" indent="0">
              <a:buNone/>
            </a:pPr>
            <a:r>
              <a:rPr lang="en-IN" b="1" dirty="0"/>
              <a:t>if</a:t>
            </a:r>
            <a:r>
              <a:rPr lang="en-IN" dirty="0"/>
              <a:t>(condition1){  </a:t>
            </a:r>
          </a:p>
          <a:p>
            <a:pPr marL="0" indent="0">
              <a:buNone/>
            </a:pPr>
            <a:r>
              <a:rPr lang="en-IN" sz="2200" dirty="0"/>
              <a:t>//code to be executed if condition1 is true  </a:t>
            </a:r>
          </a:p>
          <a:p>
            <a:pPr marL="0" indent="0">
              <a:buNone/>
            </a:pPr>
            <a:r>
              <a:rPr lang="en-IN" dirty="0"/>
              <a:t>}</a:t>
            </a:r>
            <a:r>
              <a:rPr lang="en-IN" b="1" dirty="0"/>
              <a:t>else</a:t>
            </a:r>
            <a:r>
              <a:rPr lang="en-IN" dirty="0"/>
              <a:t> </a:t>
            </a:r>
            <a:r>
              <a:rPr lang="en-IN" b="1" dirty="0"/>
              <a:t>if</a:t>
            </a:r>
            <a:r>
              <a:rPr lang="en-IN" dirty="0"/>
              <a:t>(condition2){  </a:t>
            </a:r>
          </a:p>
          <a:p>
            <a:pPr marL="0" indent="0">
              <a:buNone/>
            </a:pPr>
            <a:r>
              <a:rPr lang="en-IN" sz="2200" dirty="0"/>
              <a:t>//code to be executed if condition2 is true  </a:t>
            </a:r>
          </a:p>
          <a:p>
            <a:pPr marL="0" indent="0">
              <a:buNone/>
            </a:pPr>
            <a:r>
              <a:rPr lang="en-IN" dirty="0"/>
              <a:t>}  </a:t>
            </a:r>
          </a:p>
          <a:p>
            <a:pPr marL="0" indent="0">
              <a:buNone/>
            </a:pPr>
            <a:r>
              <a:rPr lang="en-IN" b="1" dirty="0"/>
              <a:t>else</a:t>
            </a:r>
            <a:r>
              <a:rPr lang="en-IN" dirty="0"/>
              <a:t> </a:t>
            </a:r>
            <a:r>
              <a:rPr lang="en-IN" b="1" dirty="0"/>
              <a:t>if</a:t>
            </a:r>
            <a:r>
              <a:rPr lang="en-IN" dirty="0"/>
              <a:t>(condition3){  </a:t>
            </a:r>
          </a:p>
          <a:p>
            <a:pPr marL="0" indent="0">
              <a:buNone/>
            </a:pPr>
            <a:r>
              <a:rPr lang="en-IN" sz="2200" dirty="0"/>
              <a:t>//code to be executed if condition3 is true  </a:t>
            </a:r>
          </a:p>
          <a:p>
            <a:pPr marL="0" indent="0">
              <a:buNone/>
            </a:pPr>
            <a:r>
              <a:rPr lang="en-IN" dirty="0"/>
              <a:t>}  </a:t>
            </a:r>
          </a:p>
          <a:p>
            <a:pPr marL="0" indent="0">
              <a:buNone/>
            </a:pPr>
            <a:r>
              <a:rPr lang="en-IN" dirty="0"/>
              <a:t>...  </a:t>
            </a:r>
          </a:p>
          <a:p>
            <a:pPr marL="0" indent="0">
              <a:buNone/>
            </a:pPr>
            <a:r>
              <a:rPr lang="en-IN" b="1" dirty="0"/>
              <a:t>else</a:t>
            </a:r>
            <a:r>
              <a:rPr lang="en-IN" dirty="0"/>
              <a:t>{  </a:t>
            </a:r>
          </a:p>
          <a:p>
            <a:pPr marL="0" indent="0">
              <a:buNone/>
            </a:pPr>
            <a:r>
              <a:rPr lang="en-IN" sz="2200" dirty="0"/>
              <a:t>//code to be executed if all the conditions are false  </a:t>
            </a:r>
          </a:p>
          <a:p>
            <a:pPr marL="0" indent="0">
              <a:buNone/>
            </a:pPr>
            <a:r>
              <a:rPr lang="en-IN" sz="2200" dirty="0"/>
              <a:t>}  </a:t>
            </a:r>
          </a:p>
          <a:p>
            <a:pPr marL="0" indent="0">
              <a:buNone/>
            </a:pPr>
            <a:endParaRPr lang="en-IN" dirty="0"/>
          </a:p>
        </p:txBody>
      </p:sp>
    </p:spTree>
    <p:extLst>
      <p:ext uri="{BB962C8B-B14F-4D97-AF65-F5344CB8AC3E}">
        <p14:creationId xmlns:p14="http://schemas.microsoft.com/office/powerpoint/2010/main" val="3676913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2315</TotalTime>
  <Words>1302</Words>
  <Application>Microsoft Office PowerPoint</Application>
  <PresentationFormat>Widescreen</PresentationFormat>
  <Paragraphs>384</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Loops &amp; Control Statements </vt:lpstr>
      <vt:lpstr>if Statement </vt:lpstr>
      <vt:lpstr>Example of if statement</vt:lpstr>
      <vt:lpstr>if-else Statement </vt:lpstr>
      <vt:lpstr>Example of if-else statement </vt:lpstr>
      <vt:lpstr>Nested if statement  </vt:lpstr>
      <vt:lpstr>Example of Nested if statement </vt:lpstr>
      <vt:lpstr> if-else-if ladder Statement </vt:lpstr>
      <vt:lpstr>Syntax:</vt:lpstr>
      <vt:lpstr>Example</vt:lpstr>
      <vt:lpstr>Switch Statement </vt:lpstr>
      <vt:lpstr>Count…</vt:lpstr>
      <vt:lpstr>Syntax:</vt:lpstr>
      <vt:lpstr>Example</vt:lpstr>
      <vt:lpstr>For loop</vt:lpstr>
      <vt:lpstr>Count…</vt:lpstr>
      <vt:lpstr>Example for loop</vt:lpstr>
      <vt:lpstr>While Loop </vt:lpstr>
      <vt:lpstr>Example</vt:lpstr>
      <vt:lpstr>do-while loop </vt:lpstr>
      <vt:lpstr>Example</vt:lpstr>
      <vt:lpstr>Scanner Class</vt:lpstr>
      <vt:lpstr>PowerPoint Presentation</vt:lpstr>
      <vt:lpstr>PowerPoint Presentation</vt:lpstr>
      <vt:lpstr>PowerPoint Presentation</vt:lpstr>
      <vt:lpstr>Methods in Java </vt:lpstr>
      <vt:lpstr>Example</vt:lpstr>
      <vt:lpstr>Constructors </vt:lpstr>
      <vt:lpstr>Example:</vt:lpstr>
      <vt:lpstr>Constructor Overloading </vt:lpstr>
      <vt:lpstr>Example</vt:lpstr>
      <vt:lpstr>Copy Constructor </vt:lpstr>
      <vt:lpstr>Example</vt:lpstr>
      <vt:lpstr>Exception Handling </vt:lpstr>
      <vt:lpstr>Types of Exception </vt:lpstr>
      <vt:lpstr>Exception Hierarchy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&amp; Control Statements </dc:title>
  <dc:creator>android_dev</dc:creator>
  <cp:lastModifiedBy>android_dev</cp:lastModifiedBy>
  <cp:revision>17</cp:revision>
  <dcterms:created xsi:type="dcterms:W3CDTF">2019-02-03T16:16:21Z</dcterms:created>
  <dcterms:modified xsi:type="dcterms:W3CDTF">2019-02-05T06:51:48Z</dcterms:modified>
</cp:coreProperties>
</file>