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B9E-19D7-4F25-9172-2F64C6132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AD0435-A547-4241-826F-C035B6A37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A4D56-66DB-4599-810A-277CF7F5B798}"/>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2CFDAC77-FF7C-46A6-8480-AE8198313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5C81E-73E0-45E3-A3B2-8360A0C84454}"/>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403036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4142-56EA-461E-9182-6A9E15B3C2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98F89B-65FA-4966-9AF0-FF62810E02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A6E45-762A-4A27-80A5-EF4E379FBC06}"/>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5B520372-5930-4B96-9888-51FB55AF4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A9C93-CEA0-4719-84E6-597E37F3674D}"/>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27303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EE4A7-CDFD-41BA-9C7E-BAD3D49924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0DD69-1E8E-4C99-94C6-A32355AC15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0F6D37-2D87-4A2F-91E6-DB68517135F9}"/>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CD6C96B9-EB5B-467F-85C5-A652CDE9E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7D88E-95F5-404A-99B1-12793D61A2FF}"/>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111697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5094-68F1-4E9D-8829-E2E38D6485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B9CC39-EEC3-4948-A03E-22125D895E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432AC-9E62-437F-BD20-F3452A25CA08}"/>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8B4C7537-FF2A-4112-836B-1D5C07C3B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BB4BC-1AC0-40E1-BAB7-B188A1CFE84E}"/>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1096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A320-2711-410C-A325-54352E5F0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E9CC99-61AF-40AA-BF38-677974A59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2F032-4A98-48DD-9D5A-1626D80A2243}"/>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5172DB2B-549C-4D09-8B83-BBC629233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2DB05-3E53-4AD0-8D83-21B26EDFB5E2}"/>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235163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F12C-5D26-4105-9639-6949972006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1E8EF5-BA82-469F-9B4B-78EF6211B0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5B051E-5D2B-4A39-9674-FF56FB38D2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A9B21C-9944-40AD-8951-C47BB333069F}"/>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6" name="Footer Placeholder 5">
            <a:extLst>
              <a:ext uri="{FF2B5EF4-FFF2-40B4-BE49-F238E27FC236}">
                <a16:creationId xmlns:a16="http://schemas.microsoft.com/office/drawing/2014/main" id="{843748CC-EB59-4829-B474-150C49137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7D48D-C826-4655-B4E0-E1811C882F87}"/>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72103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E62C-ECDD-45C2-AFDD-4AF6DA5352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CB6036-3725-4101-8632-37175E506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19023C-74A2-47BA-B623-B9F7254C35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CA7403-B723-4015-9C2B-0AD7E57D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FE5A07-4DEF-413F-9936-BF305A8311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5966CA-631C-48F9-B213-8671F0641776}"/>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8" name="Footer Placeholder 7">
            <a:extLst>
              <a:ext uri="{FF2B5EF4-FFF2-40B4-BE49-F238E27FC236}">
                <a16:creationId xmlns:a16="http://schemas.microsoft.com/office/drawing/2014/main" id="{9351FDD9-6EDA-4BA8-8274-6D57273B08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71B087-D711-4F84-968D-64758EF615ED}"/>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20257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26C5-0D8C-4673-8C68-4D6507795D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D37011-86B6-4F38-A8CE-B9026DE9E058}"/>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4" name="Footer Placeholder 3">
            <a:extLst>
              <a:ext uri="{FF2B5EF4-FFF2-40B4-BE49-F238E27FC236}">
                <a16:creationId xmlns:a16="http://schemas.microsoft.com/office/drawing/2014/main" id="{A0D0A34E-BC21-491B-863C-DDE4D39FFC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79E425-853B-4627-B4AF-FB6444CF088F}"/>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29559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828C1-86A3-4F9B-BCC6-E78F81F83562}"/>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3" name="Footer Placeholder 2">
            <a:extLst>
              <a:ext uri="{FF2B5EF4-FFF2-40B4-BE49-F238E27FC236}">
                <a16:creationId xmlns:a16="http://schemas.microsoft.com/office/drawing/2014/main" id="{A17AFBE9-C88F-49A8-A09B-DC654DC16A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FACDDC-6E37-4903-8F9D-73DC45B5B924}"/>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82884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87C6-3C23-4D1C-BD0A-753FDAC1A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33D96B-AC13-45FE-A807-D85CCFB86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96424D-FE45-488E-956D-39C090E6A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F796CF-9C23-4681-871D-19AF34965527}"/>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6" name="Footer Placeholder 5">
            <a:extLst>
              <a:ext uri="{FF2B5EF4-FFF2-40B4-BE49-F238E27FC236}">
                <a16:creationId xmlns:a16="http://schemas.microsoft.com/office/drawing/2014/main" id="{BBBE5A65-6961-4ACB-9479-5384A96BCF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79984-4A84-47ED-8ED5-AD618CE78B3B}"/>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425512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558F-3D3A-4A4B-8954-1A2A56CAE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966F6A-5DCC-4C63-A972-4E2B6D494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704A29-F336-4B4E-B092-8F8F7A9F0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354A68-0181-46DC-84B0-F9CE17C3F04A}"/>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6" name="Footer Placeholder 5">
            <a:extLst>
              <a:ext uri="{FF2B5EF4-FFF2-40B4-BE49-F238E27FC236}">
                <a16:creationId xmlns:a16="http://schemas.microsoft.com/office/drawing/2014/main" id="{6C7D8993-D54E-4B5F-B44A-2B94A797D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48E26-B5C6-4306-9838-00385241CCDD}"/>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211934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87AC3F-3272-4B2E-8C35-E8AFEFC6A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8D6D47-7A52-421B-A329-6C230FD44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3D99C-2A97-45E5-89C5-F85645386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51973976-1682-4550-AF25-0122FE1FE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B5C7D4-C70E-4B5A-B4F7-699E003A9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A0B7B-2143-403B-9A72-A7303235F91A}" type="slidenum">
              <a:rPr lang="en-IN" smtClean="0"/>
              <a:t>‹#›</a:t>
            </a:fld>
            <a:endParaRPr lang="en-IN"/>
          </a:p>
        </p:txBody>
      </p:sp>
    </p:spTree>
    <p:extLst>
      <p:ext uri="{BB962C8B-B14F-4D97-AF65-F5344CB8AC3E}">
        <p14:creationId xmlns:p14="http://schemas.microsoft.com/office/powerpoint/2010/main" val="95947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java/" TargetMode="External"/><Relationship Id="rId7" Type="http://schemas.openxmlformats.org/officeDocument/2006/relationships/hyperlink" Target="https://www.amazon.in/Bert-Bates/e/B004APJL7O/ref=dp_byline_cont_book_2" TargetMode="External"/><Relationship Id="rId2" Type="http://schemas.openxmlformats.org/officeDocument/2006/relationships/hyperlink" Target="https://www.javatpoint.com/" TargetMode="External"/><Relationship Id="rId1" Type="http://schemas.openxmlformats.org/officeDocument/2006/relationships/slideLayout" Target="../slideLayouts/slideLayout2.xml"/><Relationship Id="rId6" Type="http://schemas.openxmlformats.org/officeDocument/2006/relationships/hyperlink" Target="https://www.amazon.in/Kathy-Sierra/e/B001H6U55G/ref=dp_byline_cont_book_1" TargetMode="External"/><Relationship Id="rId5" Type="http://schemas.openxmlformats.org/officeDocument/2006/relationships/hyperlink" Target="https://docs.oracle.com/javase/tutorial/reallybigindex.html" TargetMode="External"/><Relationship Id="rId4" Type="http://schemas.openxmlformats.org/officeDocument/2006/relationships/hyperlink" Target="https://www.w3schools.com/java/defaul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52D8-61DF-4344-871C-F375BD2DB4DF}"/>
              </a:ext>
            </a:extLst>
          </p:cNvPr>
          <p:cNvSpPr>
            <a:spLocks noGrp="1"/>
          </p:cNvSpPr>
          <p:nvPr>
            <p:ph type="ctrTitle"/>
          </p:nvPr>
        </p:nvSpPr>
        <p:spPr>
          <a:xfrm>
            <a:off x="1524000" y="2186609"/>
            <a:ext cx="9144000" cy="2358887"/>
          </a:xfrm>
        </p:spPr>
        <p:txBody>
          <a:bodyPr>
            <a:normAutofit/>
          </a:bodyPr>
          <a:lstStyle/>
          <a:p>
            <a:r>
              <a:rPr lang="en-IN" b="1" dirty="0"/>
              <a:t>Loops &amp; Control Statements</a:t>
            </a:r>
            <a:br>
              <a:rPr lang="en-IN" b="1" dirty="0"/>
            </a:br>
            <a:endParaRPr lang="en-IN" dirty="0"/>
          </a:p>
        </p:txBody>
      </p:sp>
    </p:spTree>
    <p:extLst>
      <p:ext uri="{BB962C8B-B14F-4D97-AF65-F5344CB8AC3E}">
        <p14:creationId xmlns:p14="http://schemas.microsoft.com/office/powerpoint/2010/main" val="27049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7109-07DB-4AD9-95DC-81C3D2C33743}"/>
              </a:ext>
            </a:extLst>
          </p:cNvPr>
          <p:cNvSpPr>
            <a:spLocks noGrp="1"/>
          </p:cNvSpPr>
          <p:nvPr>
            <p:ph type="title"/>
          </p:nvPr>
        </p:nvSpPr>
        <p:spPr>
          <a:xfrm>
            <a:off x="838200" y="1"/>
            <a:ext cx="10515600" cy="596347"/>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65D22BAF-3C04-46F6-B515-DDA9A1CAA6DF}"/>
              </a:ext>
            </a:extLst>
          </p:cNvPr>
          <p:cNvSpPr>
            <a:spLocks noGrp="1"/>
          </p:cNvSpPr>
          <p:nvPr>
            <p:ph idx="1"/>
          </p:nvPr>
        </p:nvSpPr>
        <p:spPr>
          <a:xfrm>
            <a:off x="838200" y="596348"/>
            <a:ext cx="10515600" cy="6261652"/>
          </a:xfrm>
        </p:spPr>
        <p:txBody>
          <a:bodyPr>
            <a:normAutofit fontScale="77500" lnSpcReduction="20000"/>
          </a:bodyPr>
          <a:lstStyle/>
          <a:p>
            <a:pPr marL="0" indent="0">
              <a:buNone/>
            </a:pPr>
            <a:r>
              <a:rPr lang="en-IN" b="1" dirty="0"/>
              <a:t>public</a:t>
            </a:r>
            <a:r>
              <a:rPr lang="en-IN" dirty="0"/>
              <a:t> </a:t>
            </a:r>
            <a:r>
              <a:rPr lang="en-IN" b="1" dirty="0"/>
              <a:t>class</a:t>
            </a:r>
            <a:r>
              <a:rPr lang="en-IN" dirty="0"/>
              <a:t> IfElseIfExample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b="1" dirty="0"/>
              <a:t>int</a:t>
            </a:r>
            <a:r>
              <a:rPr lang="en-IN" dirty="0"/>
              <a:t> marks=65;    </a:t>
            </a:r>
          </a:p>
          <a:p>
            <a:pPr marL="0" indent="0">
              <a:buNone/>
            </a:pPr>
            <a:r>
              <a:rPr lang="en-IN" dirty="0"/>
              <a:t>  </a:t>
            </a:r>
            <a:r>
              <a:rPr lang="en-IN" b="1" dirty="0"/>
              <a:t>if</a:t>
            </a:r>
            <a:r>
              <a:rPr lang="en-IN" dirty="0"/>
              <a:t>(marks&lt;50){  </a:t>
            </a:r>
          </a:p>
          <a:p>
            <a:pPr marL="0" indent="0">
              <a:buNone/>
            </a:pPr>
            <a:r>
              <a:rPr lang="en-IN" dirty="0"/>
              <a:t>        System.out.println("fail"); }  </a:t>
            </a:r>
          </a:p>
          <a:p>
            <a:pPr marL="0" indent="0">
              <a:buNone/>
            </a:pPr>
            <a:r>
              <a:rPr lang="en-IN" dirty="0"/>
              <a:t>    </a:t>
            </a:r>
            <a:r>
              <a:rPr lang="en-IN" b="1" dirty="0"/>
              <a:t>else</a:t>
            </a:r>
            <a:r>
              <a:rPr lang="en-IN" dirty="0"/>
              <a:t> </a:t>
            </a:r>
            <a:r>
              <a:rPr lang="en-IN" b="1" dirty="0"/>
              <a:t>if</a:t>
            </a:r>
            <a:r>
              <a:rPr lang="en-IN" dirty="0"/>
              <a:t>(marks&gt;=50 &amp;&amp; marks&lt;60){  </a:t>
            </a:r>
          </a:p>
          <a:p>
            <a:pPr marL="0" indent="0">
              <a:buNone/>
            </a:pPr>
            <a:r>
              <a:rPr lang="en-IN" dirty="0"/>
              <a:t>       System.out.println("D grade");  }  </a:t>
            </a:r>
          </a:p>
          <a:p>
            <a:pPr marL="0" indent="0">
              <a:buNone/>
            </a:pPr>
            <a:r>
              <a:rPr lang="en-IN" dirty="0"/>
              <a:t>    </a:t>
            </a:r>
            <a:r>
              <a:rPr lang="en-IN" b="1" dirty="0"/>
              <a:t>else</a:t>
            </a:r>
            <a:r>
              <a:rPr lang="en-IN" dirty="0"/>
              <a:t> </a:t>
            </a:r>
            <a:r>
              <a:rPr lang="en-IN" b="1" dirty="0"/>
              <a:t>if</a:t>
            </a:r>
            <a:r>
              <a:rPr lang="en-IN" dirty="0"/>
              <a:t>(marks&gt;=60 &amp;&amp; marks&lt;70){  </a:t>
            </a:r>
          </a:p>
          <a:p>
            <a:pPr marL="0" indent="0">
              <a:buNone/>
            </a:pPr>
            <a:r>
              <a:rPr lang="en-IN" dirty="0"/>
              <a:t>        System.out.println("C grade");   }  </a:t>
            </a:r>
          </a:p>
          <a:p>
            <a:pPr marL="0" indent="0">
              <a:buNone/>
            </a:pPr>
            <a:r>
              <a:rPr lang="en-IN" dirty="0"/>
              <a:t>    </a:t>
            </a:r>
            <a:r>
              <a:rPr lang="en-IN" b="1" dirty="0"/>
              <a:t>else</a:t>
            </a:r>
            <a:r>
              <a:rPr lang="en-IN" dirty="0"/>
              <a:t> </a:t>
            </a:r>
            <a:r>
              <a:rPr lang="en-IN" b="1" dirty="0"/>
              <a:t>if</a:t>
            </a:r>
            <a:r>
              <a:rPr lang="en-IN" dirty="0"/>
              <a:t>(marks&gt;=70 &amp;&amp; marks&lt;80){  </a:t>
            </a:r>
          </a:p>
          <a:p>
            <a:pPr marL="0" indent="0">
              <a:buNone/>
            </a:pPr>
            <a:r>
              <a:rPr lang="en-IN" dirty="0"/>
              <a:t>        System.out.println("B grade");   }  </a:t>
            </a:r>
          </a:p>
          <a:p>
            <a:pPr marL="0" indent="0">
              <a:buNone/>
            </a:pPr>
            <a:r>
              <a:rPr lang="en-IN" dirty="0"/>
              <a:t>    </a:t>
            </a:r>
            <a:r>
              <a:rPr lang="en-IN" b="1" dirty="0"/>
              <a:t>else</a:t>
            </a:r>
            <a:r>
              <a:rPr lang="en-IN" dirty="0"/>
              <a:t> </a:t>
            </a:r>
            <a:r>
              <a:rPr lang="en-IN" b="1" dirty="0"/>
              <a:t>if</a:t>
            </a:r>
            <a:r>
              <a:rPr lang="en-IN" dirty="0"/>
              <a:t>(marks&gt;=80 &amp;&amp; marks&lt;90){  </a:t>
            </a:r>
          </a:p>
          <a:p>
            <a:pPr marL="0" indent="0">
              <a:buNone/>
            </a:pPr>
            <a:r>
              <a:rPr lang="en-IN" dirty="0"/>
              <a:t>        System.out.println("A grade");  </a:t>
            </a:r>
          </a:p>
          <a:p>
            <a:pPr marL="0" indent="0">
              <a:buNone/>
            </a:pPr>
            <a:r>
              <a:rPr lang="en-IN" dirty="0"/>
              <a:t>    }</a:t>
            </a:r>
            <a:r>
              <a:rPr lang="en-IN" b="1" dirty="0"/>
              <a:t>else</a:t>
            </a:r>
            <a:r>
              <a:rPr lang="en-IN" dirty="0"/>
              <a:t> </a:t>
            </a:r>
            <a:r>
              <a:rPr lang="en-IN" b="1" dirty="0"/>
              <a:t>if</a:t>
            </a:r>
            <a:r>
              <a:rPr lang="en-IN" dirty="0"/>
              <a:t>(marks&gt;=90 &amp;&amp; marks&lt;100){  </a:t>
            </a:r>
          </a:p>
          <a:p>
            <a:pPr marL="0" indent="0">
              <a:buNone/>
            </a:pPr>
            <a:r>
              <a:rPr lang="en-IN" dirty="0"/>
              <a:t>        System.out.println("A+ grade");  </a:t>
            </a:r>
          </a:p>
          <a:p>
            <a:pPr marL="0" indent="0">
              <a:buNone/>
            </a:pPr>
            <a:r>
              <a:rPr lang="en-IN" dirty="0"/>
              <a:t>    }</a:t>
            </a:r>
            <a:r>
              <a:rPr lang="en-IN" b="1" dirty="0"/>
              <a:t>else</a:t>
            </a:r>
            <a:r>
              <a:rPr lang="en-IN" dirty="0"/>
              <a:t>{    System.out.println("Invalid!");   } </a:t>
            </a:r>
          </a:p>
          <a:p>
            <a:pPr marL="0" indent="0">
              <a:buNone/>
            </a:pPr>
            <a:r>
              <a:rPr lang="en-IN" dirty="0"/>
              <a:t>}  }  </a:t>
            </a:r>
          </a:p>
          <a:p>
            <a:pPr marL="0" indent="0">
              <a:buNone/>
            </a:pPr>
            <a:endParaRPr lang="en-IN" dirty="0"/>
          </a:p>
        </p:txBody>
      </p:sp>
    </p:spTree>
    <p:extLst>
      <p:ext uri="{BB962C8B-B14F-4D97-AF65-F5344CB8AC3E}">
        <p14:creationId xmlns:p14="http://schemas.microsoft.com/office/powerpoint/2010/main" val="168024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29A7-9C32-43E6-8BFD-DA757827B89D}"/>
              </a:ext>
            </a:extLst>
          </p:cNvPr>
          <p:cNvSpPr>
            <a:spLocks noGrp="1"/>
          </p:cNvSpPr>
          <p:nvPr>
            <p:ph type="title"/>
          </p:nvPr>
        </p:nvSpPr>
        <p:spPr>
          <a:xfrm>
            <a:off x="648929" y="629266"/>
            <a:ext cx="5127031" cy="1058857"/>
          </a:xfrm>
        </p:spPr>
        <p:txBody>
          <a:bodyPr>
            <a:normAutofit fontScale="90000"/>
          </a:bodyPr>
          <a:lstStyle/>
          <a:p>
            <a:r>
              <a:rPr lang="en-IN" b="1" dirty="0"/>
              <a:t>Switch Statement</a:t>
            </a:r>
            <a:br>
              <a:rPr lang="en-IN" dirty="0"/>
            </a:br>
            <a:endParaRPr lang="en-IN" dirty="0"/>
          </a:p>
        </p:txBody>
      </p:sp>
      <p:sp>
        <p:nvSpPr>
          <p:cNvPr id="3" name="Content Placeholder 2">
            <a:extLst>
              <a:ext uri="{FF2B5EF4-FFF2-40B4-BE49-F238E27FC236}">
                <a16:creationId xmlns:a16="http://schemas.microsoft.com/office/drawing/2014/main" id="{989BDF7E-8423-46B0-8D82-126C044E305F}"/>
              </a:ext>
            </a:extLst>
          </p:cNvPr>
          <p:cNvSpPr>
            <a:spLocks noGrp="1"/>
          </p:cNvSpPr>
          <p:nvPr>
            <p:ph idx="1"/>
          </p:nvPr>
        </p:nvSpPr>
        <p:spPr>
          <a:xfrm>
            <a:off x="648930" y="1828800"/>
            <a:ext cx="5127029" cy="4395019"/>
          </a:xfrm>
        </p:spPr>
        <p:txBody>
          <a:bodyPr>
            <a:normAutofit/>
          </a:bodyPr>
          <a:lstStyle/>
          <a:p>
            <a:pPr marL="0" indent="0">
              <a:buNone/>
            </a:pPr>
            <a:r>
              <a:rPr lang="en-IN" sz="2600" i="1" dirty="0"/>
              <a:t>switch statement</a:t>
            </a:r>
            <a:r>
              <a:rPr lang="en-IN" sz="2600" dirty="0"/>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pPr marL="0" indent="0">
              <a:buNone/>
            </a:pPr>
            <a:endParaRPr lang="en-IN" sz="2600" dirty="0"/>
          </a:p>
          <a:p>
            <a:pPr marL="0" indent="0">
              <a:buNone/>
            </a:pPr>
            <a:endParaRPr lang="en-IN" sz="2600" dirty="0"/>
          </a:p>
        </p:txBody>
      </p:sp>
      <p:pic>
        <p:nvPicPr>
          <p:cNvPr id="5" name="Picture 4" descr="A close up of text on a black background&#10;&#10;Description automatically generated">
            <a:extLst>
              <a:ext uri="{FF2B5EF4-FFF2-40B4-BE49-F238E27FC236}">
                <a16:creationId xmlns:a16="http://schemas.microsoft.com/office/drawing/2014/main" id="{FD813E83-5302-475C-A570-6F9AF074C3E7}"/>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461724" cy="6028004"/>
          </a:xfrm>
          <a:prstGeom prst="rect">
            <a:avLst/>
          </a:prstGeom>
          <a:effectLst/>
        </p:spPr>
      </p:pic>
    </p:spTree>
    <p:extLst>
      <p:ext uri="{BB962C8B-B14F-4D97-AF65-F5344CB8AC3E}">
        <p14:creationId xmlns:p14="http://schemas.microsoft.com/office/powerpoint/2010/main" val="309092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8CBE-28EC-4128-8923-BD24E98A2E34}"/>
              </a:ext>
            </a:extLst>
          </p:cNvPr>
          <p:cNvSpPr>
            <a:spLocks noGrp="1"/>
          </p:cNvSpPr>
          <p:nvPr>
            <p:ph type="title"/>
          </p:nvPr>
        </p:nvSpPr>
        <p:spPr>
          <a:xfrm>
            <a:off x="838200" y="365125"/>
            <a:ext cx="10515600" cy="880579"/>
          </a:xfrm>
        </p:spPr>
        <p:txBody>
          <a:bodyPr/>
          <a:lstStyle/>
          <a:p>
            <a:r>
              <a:rPr lang="en-IN" b="1" dirty="0"/>
              <a:t>Count…</a:t>
            </a:r>
          </a:p>
        </p:txBody>
      </p:sp>
      <p:sp>
        <p:nvSpPr>
          <p:cNvPr id="3" name="Content Placeholder 2">
            <a:extLst>
              <a:ext uri="{FF2B5EF4-FFF2-40B4-BE49-F238E27FC236}">
                <a16:creationId xmlns:a16="http://schemas.microsoft.com/office/drawing/2014/main" id="{FE86A959-074D-48AF-B485-BECA2714415F}"/>
              </a:ext>
            </a:extLst>
          </p:cNvPr>
          <p:cNvSpPr>
            <a:spLocks noGrp="1"/>
          </p:cNvSpPr>
          <p:nvPr>
            <p:ph idx="1"/>
          </p:nvPr>
        </p:nvSpPr>
        <p:spPr>
          <a:xfrm>
            <a:off x="838200" y="1245704"/>
            <a:ext cx="10515600" cy="5247171"/>
          </a:xfrm>
        </p:spPr>
        <p:txBody>
          <a:bodyPr>
            <a:normAutofit/>
          </a:bodyPr>
          <a:lstStyle/>
          <a:p>
            <a:pPr marL="0" indent="0">
              <a:buNone/>
            </a:pPr>
            <a:r>
              <a:rPr lang="en-IN" b="1" dirty="0"/>
              <a:t>Few points about Switch Case</a:t>
            </a:r>
          </a:p>
          <a:p>
            <a:r>
              <a:rPr lang="en-IN" dirty="0"/>
              <a:t>Case doesn’t always need to have order 1, 2, 3 and so on. It can have any integer value after case keyword. Also, case doesn’t need to be in an ascending order always, you can specify them in any order based on the requirement.</a:t>
            </a:r>
            <a:endParaRPr lang="en-IN" b="1" dirty="0"/>
          </a:p>
          <a:p>
            <a:r>
              <a:rPr lang="en-IN" dirty="0"/>
              <a:t>You can also use characters in switch case. </a:t>
            </a:r>
          </a:p>
          <a:p>
            <a:r>
              <a:rPr lang="en-IN" dirty="0"/>
              <a:t>Each case statement can have a </a:t>
            </a:r>
            <a:r>
              <a:rPr lang="en-IN" i="1" dirty="0"/>
              <a:t>break statement</a:t>
            </a:r>
            <a:r>
              <a:rPr lang="en-IN" dirty="0"/>
              <a:t> which is optional. When control reaches to the break statement, it jumps the control after the switch expression. If a break statement is not found, it executes the next case.</a:t>
            </a:r>
          </a:p>
          <a:p>
            <a:endParaRPr lang="en-IN" dirty="0"/>
          </a:p>
        </p:txBody>
      </p:sp>
    </p:spTree>
    <p:extLst>
      <p:ext uri="{BB962C8B-B14F-4D97-AF65-F5344CB8AC3E}">
        <p14:creationId xmlns:p14="http://schemas.microsoft.com/office/powerpoint/2010/main" val="271146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A827-521D-4B0E-8425-C85EBB0C1399}"/>
              </a:ext>
            </a:extLst>
          </p:cNvPr>
          <p:cNvSpPr>
            <a:spLocks noGrp="1"/>
          </p:cNvSpPr>
          <p:nvPr>
            <p:ph type="title"/>
          </p:nvPr>
        </p:nvSpPr>
        <p:spPr>
          <a:xfrm>
            <a:off x="838200" y="365126"/>
            <a:ext cx="10515600" cy="907084"/>
          </a:xfrm>
        </p:spPr>
        <p:txBody>
          <a:bodyPr/>
          <a:lstStyle/>
          <a:p>
            <a:r>
              <a:rPr lang="en-IN" b="1" dirty="0"/>
              <a:t>Syntax:</a:t>
            </a:r>
          </a:p>
        </p:txBody>
      </p:sp>
      <p:sp>
        <p:nvSpPr>
          <p:cNvPr id="3" name="Content Placeholder 2">
            <a:extLst>
              <a:ext uri="{FF2B5EF4-FFF2-40B4-BE49-F238E27FC236}">
                <a16:creationId xmlns:a16="http://schemas.microsoft.com/office/drawing/2014/main" id="{6EB2920A-1E66-49D1-9CA6-5F1497B576D9}"/>
              </a:ext>
            </a:extLst>
          </p:cNvPr>
          <p:cNvSpPr>
            <a:spLocks noGrp="1"/>
          </p:cNvSpPr>
          <p:nvPr>
            <p:ph idx="1"/>
          </p:nvPr>
        </p:nvSpPr>
        <p:spPr>
          <a:xfrm>
            <a:off x="838200" y="1497496"/>
            <a:ext cx="10515600" cy="5360504"/>
          </a:xfrm>
        </p:spPr>
        <p:txBody>
          <a:bodyPr>
            <a:normAutofit/>
          </a:bodyPr>
          <a:lstStyle/>
          <a:p>
            <a:pPr marL="0" indent="0">
              <a:buNone/>
            </a:pPr>
            <a:r>
              <a:rPr lang="en-IN" dirty="0"/>
              <a:t>switch (variable or an integer expression){</a:t>
            </a:r>
          </a:p>
          <a:p>
            <a:pPr marL="0" indent="0">
              <a:buNone/>
            </a:pPr>
            <a:r>
              <a:rPr lang="en-IN" dirty="0"/>
              <a:t>     case constant:   </a:t>
            </a:r>
            <a:r>
              <a:rPr lang="en-IN" sz="2000" dirty="0"/>
              <a:t>//constant is a variable whose value cannot change</a:t>
            </a:r>
          </a:p>
          <a:p>
            <a:pPr marL="0" indent="0">
              <a:buNone/>
            </a:pPr>
            <a:r>
              <a:rPr lang="en-IN" sz="2000" dirty="0"/>
              <a:t>     //Java code</a:t>
            </a:r>
          </a:p>
          <a:p>
            <a:pPr marL="0" indent="0">
              <a:buNone/>
            </a:pPr>
            <a:r>
              <a:rPr lang="en-IN" dirty="0"/>
              <a:t>     break;</a:t>
            </a:r>
          </a:p>
          <a:p>
            <a:pPr marL="0" indent="0">
              <a:buNone/>
            </a:pPr>
            <a:r>
              <a:rPr lang="en-IN" dirty="0"/>
              <a:t>     case constant:</a:t>
            </a:r>
          </a:p>
          <a:p>
            <a:pPr marL="0" indent="0">
              <a:buNone/>
            </a:pPr>
            <a:r>
              <a:rPr lang="en-IN" sz="2000" dirty="0"/>
              <a:t>     //Java code</a:t>
            </a:r>
          </a:p>
          <a:p>
            <a:pPr marL="0" indent="0">
              <a:buNone/>
            </a:pPr>
            <a:r>
              <a:rPr lang="en-IN" dirty="0"/>
              <a:t>     break;</a:t>
            </a:r>
          </a:p>
          <a:p>
            <a:pPr marL="0" indent="0">
              <a:buNone/>
            </a:pPr>
            <a:r>
              <a:rPr lang="en-IN" dirty="0"/>
              <a:t>     default:</a:t>
            </a:r>
          </a:p>
          <a:p>
            <a:pPr marL="0" indent="0">
              <a:buNone/>
            </a:pPr>
            <a:r>
              <a:rPr lang="en-IN" sz="2000" dirty="0"/>
              <a:t>     //Java code</a:t>
            </a:r>
          </a:p>
          <a:p>
            <a:pPr marL="0" indent="0">
              <a:buNone/>
            </a:pPr>
            <a:r>
              <a:rPr lang="en-IN" dirty="0"/>
              <a:t>}</a:t>
            </a:r>
          </a:p>
        </p:txBody>
      </p:sp>
    </p:spTree>
    <p:extLst>
      <p:ext uri="{BB962C8B-B14F-4D97-AF65-F5344CB8AC3E}">
        <p14:creationId xmlns:p14="http://schemas.microsoft.com/office/powerpoint/2010/main" val="243802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792C-71EE-4931-8CD3-03D4A6FE864D}"/>
              </a:ext>
            </a:extLst>
          </p:cNvPr>
          <p:cNvSpPr>
            <a:spLocks noGrp="1"/>
          </p:cNvSpPr>
          <p:nvPr>
            <p:ph type="title"/>
          </p:nvPr>
        </p:nvSpPr>
        <p:spPr>
          <a:xfrm>
            <a:off x="838200" y="1"/>
            <a:ext cx="10515600" cy="477671"/>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C3BBC6F7-9D51-4699-9A56-F5223E216D9C}"/>
              </a:ext>
            </a:extLst>
          </p:cNvPr>
          <p:cNvSpPr>
            <a:spLocks noGrp="1"/>
          </p:cNvSpPr>
          <p:nvPr>
            <p:ph idx="1"/>
          </p:nvPr>
        </p:nvSpPr>
        <p:spPr>
          <a:xfrm>
            <a:off x="838200" y="477672"/>
            <a:ext cx="10515600" cy="6380327"/>
          </a:xfrm>
        </p:spPr>
        <p:txBody>
          <a:bodyPr>
            <a:normAutofit fontScale="70000" lnSpcReduction="20000"/>
          </a:bodyPr>
          <a:lstStyle/>
          <a:p>
            <a:pPr marL="0" indent="0">
              <a:buNone/>
            </a:pPr>
            <a:r>
              <a:rPr lang="en-IN" b="1" dirty="0"/>
              <a:t>public</a:t>
            </a:r>
            <a:r>
              <a:rPr lang="en-IN" dirty="0"/>
              <a:t> </a:t>
            </a:r>
            <a:r>
              <a:rPr lang="en-IN" b="1" dirty="0"/>
              <a:t>class</a:t>
            </a:r>
            <a:r>
              <a:rPr lang="en-IN" dirty="0"/>
              <a:t> SwitchExample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sz="2600" dirty="0"/>
              <a:t>//Declaring a variable for switch expression  </a:t>
            </a:r>
          </a:p>
          <a:p>
            <a:pPr marL="0" indent="0">
              <a:buNone/>
            </a:pPr>
            <a:r>
              <a:rPr lang="en-IN" dirty="0"/>
              <a:t>    </a:t>
            </a:r>
            <a:r>
              <a:rPr lang="en-IN" b="1" dirty="0"/>
              <a:t>int</a:t>
            </a:r>
            <a:r>
              <a:rPr lang="en-IN" dirty="0"/>
              <a:t> number=20;  </a:t>
            </a:r>
          </a:p>
          <a:p>
            <a:pPr marL="0" indent="0">
              <a:buNone/>
            </a:pPr>
            <a:r>
              <a:rPr lang="en-IN" dirty="0"/>
              <a:t>    </a:t>
            </a:r>
            <a:r>
              <a:rPr lang="en-IN" sz="2600" dirty="0"/>
              <a:t>//Switch expression</a:t>
            </a:r>
            <a:r>
              <a:rPr lang="en-IN" dirty="0"/>
              <a:t>  </a:t>
            </a:r>
          </a:p>
          <a:p>
            <a:pPr marL="0" indent="0">
              <a:buNone/>
            </a:pPr>
            <a:r>
              <a:rPr lang="en-IN" dirty="0"/>
              <a:t>    </a:t>
            </a:r>
            <a:r>
              <a:rPr lang="en-IN" b="1" dirty="0"/>
              <a:t>switch</a:t>
            </a:r>
            <a:r>
              <a:rPr lang="en-IN" dirty="0"/>
              <a:t>(number){  </a:t>
            </a:r>
          </a:p>
          <a:p>
            <a:pPr marL="0" indent="0">
              <a:buNone/>
            </a:pPr>
            <a:r>
              <a:rPr lang="en-IN" dirty="0"/>
              <a:t>    </a:t>
            </a:r>
            <a:r>
              <a:rPr lang="en-IN" sz="2600" dirty="0"/>
              <a:t>//Case statements</a:t>
            </a:r>
            <a:r>
              <a:rPr lang="en-IN" dirty="0"/>
              <a:t>  </a:t>
            </a:r>
          </a:p>
          <a:p>
            <a:pPr marL="0" indent="0">
              <a:buNone/>
            </a:pPr>
            <a:r>
              <a:rPr lang="en-IN" dirty="0"/>
              <a:t>    </a:t>
            </a:r>
            <a:r>
              <a:rPr lang="en-IN" b="1" dirty="0"/>
              <a:t>case</a:t>
            </a:r>
            <a:r>
              <a:rPr lang="en-IN" dirty="0"/>
              <a:t> 10: System.out.println("10");  </a:t>
            </a:r>
          </a:p>
          <a:p>
            <a:pPr marL="0" indent="0">
              <a:buNone/>
            </a:pPr>
            <a:r>
              <a:rPr lang="en-IN" dirty="0"/>
              <a:t>    </a:t>
            </a:r>
            <a:r>
              <a:rPr lang="en-IN" b="1" dirty="0"/>
              <a:t>break</a:t>
            </a:r>
            <a:r>
              <a:rPr lang="en-IN" dirty="0"/>
              <a:t>;  </a:t>
            </a:r>
          </a:p>
          <a:p>
            <a:pPr marL="0" indent="0">
              <a:buNone/>
            </a:pPr>
            <a:r>
              <a:rPr lang="en-IN" dirty="0"/>
              <a:t>    </a:t>
            </a:r>
            <a:r>
              <a:rPr lang="en-IN" b="1" dirty="0"/>
              <a:t>case</a:t>
            </a:r>
            <a:r>
              <a:rPr lang="en-IN" dirty="0"/>
              <a:t> 20: System.out.println("20");  </a:t>
            </a:r>
          </a:p>
          <a:p>
            <a:pPr marL="0" indent="0">
              <a:buNone/>
            </a:pPr>
            <a:r>
              <a:rPr lang="en-IN" dirty="0"/>
              <a:t>    </a:t>
            </a:r>
            <a:r>
              <a:rPr lang="en-IN" b="1" dirty="0"/>
              <a:t>break</a:t>
            </a:r>
            <a:r>
              <a:rPr lang="en-IN" dirty="0"/>
              <a:t>;  </a:t>
            </a:r>
          </a:p>
          <a:p>
            <a:pPr marL="0" indent="0">
              <a:buNone/>
            </a:pPr>
            <a:r>
              <a:rPr lang="en-IN" dirty="0"/>
              <a:t>    </a:t>
            </a:r>
            <a:r>
              <a:rPr lang="en-IN" b="1" dirty="0"/>
              <a:t>case</a:t>
            </a:r>
            <a:r>
              <a:rPr lang="en-IN" dirty="0"/>
              <a:t> 30: System.out.println("30");  </a:t>
            </a:r>
          </a:p>
          <a:p>
            <a:pPr marL="0" indent="0">
              <a:buNone/>
            </a:pPr>
            <a:r>
              <a:rPr lang="en-IN" dirty="0"/>
              <a:t>    </a:t>
            </a:r>
            <a:r>
              <a:rPr lang="en-IN" b="1" dirty="0"/>
              <a:t>break</a:t>
            </a:r>
            <a:r>
              <a:rPr lang="en-IN" dirty="0"/>
              <a:t>;  </a:t>
            </a:r>
          </a:p>
          <a:p>
            <a:pPr marL="0" indent="0">
              <a:buNone/>
            </a:pPr>
            <a:r>
              <a:rPr lang="en-IN" dirty="0"/>
              <a:t>   </a:t>
            </a:r>
            <a:r>
              <a:rPr lang="en-IN" sz="2600" dirty="0"/>
              <a:t> //Default case statement  </a:t>
            </a:r>
          </a:p>
          <a:p>
            <a:pPr marL="0" indent="0">
              <a:buNone/>
            </a:pPr>
            <a:r>
              <a:rPr lang="en-IN" dirty="0"/>
              <a:t>    </a:t>
            </a:r>
            <a:r>
              <a:rPr lang="en-IN" b="1" dirty="0"/>
              <a:t>default</a:t>
            </a:r>
            <a:r>
              <a:rPr lang="en-IN" dirty="0"/>
              <a:t>:System.out.println("Not in 10, 20 or 30");  </a:t>
            </a:r>
          </a:p>
          <a:p>
            <a:pPr marL="0" indent="0">
              <a:buNone/>
            </a:pPr>
            <a:r>
              <a:rPr lang="en-IN" dirty="0"/>
              <a:t>    }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420762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17EA-458E-4F80-90E2-D1C2AB15C47F}"/>
              </a:ext>
            </a:extLst>
          </p:cNvPr>
          <p:cNvSpPr>
            <a:spLocks noGrp="1"/>
          </p:cNvSpPr>
          <p:nvPr>
            <p:ph type="title"/>
          </p:nvPr>
        </p:nvSpPr>
        <p:spPr>
          <a:xfrm>
            <a:off x="648929" y="629266"/>
            <a:ext cx="5127031" cy="1241737"/>
          </a:xfrm>
        </p:spPr>
        <p:txBody>
          <a:bodyPr>
            <a:normAutofit/>
          </a:bodyPr>
          <a:lstStyle/>
          <a:p>
            <a:r>
              <a:rPr lang="en-IN" b="1" dirty="0"/>
              <a:t>For loop</a:t>
            </a:r>
          </a:p>
        </p:txBody>
      </p:sp>
      <p:sp>
        <p:nvSpPr>
          <p:cNvPr id="3" name="Content Placeholder 2">
            <a:extLst>
              <a:ext uri="{FF2B5EF4-FFF2-40B4-BE49-F238E27FC236}">
                <a16:creationId xmlns:a16="http://schemas.microsoft.com/office/drawing/2014/main" id="{371F4A63-D97D-4603-A7B3-7288873FA05D}"/>
              </a:ext>
            </a:extLst>
          </p:cNvPr>
          <p:cNvSpPr>
            <a:spLocks noGrp="1"/>
          </p:cNvSpPr>
          <p:nvPr>
            <p:ph idx="1"/>
          </p:nvPr>
        </p:nvSpPr>
        <p:spPr>
          <a:xfrm>
            <a:off x="648930" y="1871004"/>
            <a:ext cx="5127029" cy="4352816"/>
          </a:xfrm>
        </p:spPr>
        <p:txBody>
          <a:bodyPr>
            <a:normAutofit/>
          </a:bodyPr>
          <a:lstStyle/>
          <a:p>
            <a:pPr marL="0" indent="0">
              <a:buNone/>
            </a:pPr>
            <a:r>
              <a:rPr lang="en-IN" i="1" dirty="0"/>
              <a:t>for loop</a:t>
            </a:r>
            <a:r>
              <a:rPr lang="en-IN" dirty="0"/>
              <a:t> is used to iterate a part of the program several times. If the number of iteration is fixed, it is recommended to use for loop.</a:t>
            </a:r>
          </a:p>
          <a:p>
            <a:pPr marL="0" indent="0">
              <a:buNone/>
            </a:pPr>
            <a:endParaRPr lang="en-IN" dirty="0"/>
          </a:p>
          <a:p>
            <a:pPr marL="0" indent="0">
              <a:buNone/>
            </a:pPr>
            <a:br>
              <a:rPr lang="en-IN" dirty="0"/>
            </a:br>
            <a:endParaRPr lang="en-IN" dirty="0"/>
          </a:p>
          <a:p>
            <a:pPr marL="0" indent="0">
              <a:buNone/>
            </a:pPr>
            <a:endParaRPr lang="en-IN" dirty="0"/>
          </a:p>
        </p:txBody>
      </p:sp>
      <p:pic>
        <p:nvPicPr>
          <p:cNvPr id="5" name="Picture 4">
            <a:extLst>
              <a:ext uri="{FF2B5EF4-FFF2-40B4-BE49-F238E27FC236}">
                <a16:creationId xmlns:a16="http://schemas.microsoft.com/office/drawing/2014/main" id="{577624A0-6EC4-4034-B866-9F8AAFECB54E}"/>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173207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765B-44B8-4C14-94C2-DC7ECBB8B0EF}"/>
              </a:ext>
            </a:extLst>
          </p:cNvPr>
          <p:cNvSpPr>
            <a:spLocks noGrp="1"/>
          </p:cNvSpPr>
          <p:nvPr>
            <p:ph type="title"/>
          </p:nvPr>
        </p:nvSpPr>
        <p:spPr>
          <a:xfrm>
            <a:off x="838200" y="365125"/>
            <a:ext cx="10515600" cy="695049"/>
          </a:xfrm>
        </p:spPr>
        <p:txBody>
          <a:bodyPr/>
          <a:lstStyle/>
          <a:p>
            <a:r>
              <a:rPr lang="en-IN" b="1" dirty="0"/>
              <a:t>Count…</a:t>
            </a:r>
          </a:p>
        </p:txBody>
      </p:sp>
      <p:sp>
        <p:nvSpPr>
          <p:cNvPr id="3" name="Content Placeholder 2">
            <a:extLst>
              <a:ext uri="{FF2B5EF4-FFF2-40B4-BE49-F238E27FC236}">
                <a16:creationId xmlns:a16="http://schemas.microsoft.com/office/drawing/2014/main" id="{193201A3-DE8C-4DAE-B127-6801A2A5A38B}"/>
              </a:ext>
            </a:extLst>
          </p:cNvPr>
          <p:cNvSpPr>
            <a:spLocks noGrp="1"/>
          </p:cNvSpPr>
          <p:nvPr>
            <p:ph idx="1"/>
          </p:nvPr>
        </p:nvSpPr>
        <p:spPr>
          <a:xfrm>
            <a:off x="838200" y="1060174"/>
            <a:ext cx="10515600" cy="5797826"/>
          </a:xfrm>
        </p:spPr>
        <p:txBody>
          <a:bodyPr>
            <a:normAutofit fontScale="85000" lnSpcReduction="20000"/>
          </a:bodyPr>
          <a:lstStyle/>
          <a:p>
            <a:r>
              <a:rPr lang="en-IN" b="1" dirty="0"/>
              <a:t>First step</a:t>
            </a:r>
            <a:r>
              <a:rPr lang="en-IN" dirty="0"/>
              <a:t>: In for loop, initialization happens first and only one time, which means that the initialization part of for loop only executes once.</a:t>
            </a:r>
          </a:p>
          <a:p>
            <a:r>
              <a:rPr lang="en-IN" b="1" dirty="0"/>
              <a:t>Second step</a:t>
            </a:r>
            <a:r>
              <a:rPr lang="en-IN" dirty="0"/>
              <a:t>: Condition in for loop is evaluated on each iteration, if the condition is true then the statements inside for loop body gets executed. Once the condition returns false, the statements in for loop does not execute and the control gets transferred to the next statement in the program after for loop.</a:t>
            </a:r>
          </a:p>
          <a:p>
            <a:r>
              <a:rPr lang="en-IN" b="1" dirty="0"/>
              <a:t>Third step</a:t>
            </a:r>
            <a:r>
              <a:rPr lang="en-IN" dirty="0"/>
              <a:t>: After every execution of for loop’s body, the increment/decrement part of for loop executes that updates the </a:t>
            </a:r>
            <a:r>
              <a:rPr lang="en-IN" b="1" dirty="0"/>
              <a:t>loop counter</a:t>
            </a:r>
            <a:r>
              <a:rPr lang="en-IN" dirty="0"/>
              <a:t>.</a:t>
            </a:r>
          </a:p>
          <a:p>
            <a:r>
              <a:rPr lang="en-IN" b="1" dirty="0"/>
              <a:t>Fourth step</a:t>
            </a:r>
            <a:r>
              <a:rPr lang="en-IN" dirty="0"/>
              <a:t>: After third step, the control jumps to second step and condition is re-evaluated.</a:t>
            </a:r>
          </a:p>
          <a:p>
            <a:pPr marL="0" indent="0">
              <a:buNone/>
            </a:pPr>
            <a:br>
              <a:rPr lang="en-IN" b="1" dirty="0"/>
            </a:br>
            <a:r>
              <a:rPr lang="en-IN" b="1" dirty="0"/>
              <a:t>Syntax:</a:t>
            </a:r>
            <a:br>
              <a:rPr lang="en-IN" dirty="0"/>
            </a:br>
            <a:br>
              <a:rPr lang="en-IN" dirty="0"/>
            </a:br>
            <a:r>
              <a:rPr lang="en-IN" dirty="0"/>
              <a:t>for(initialization; condition ; increment/decrement)</a:t>
            </a:r>
          </a:p>
          <a:p>
            <a:pPr marL="0" indent="0">
              <a:buNone/>
            </a:pPr>
            <a:r>
              <a:rPr lang="en-IN" dirty="0"/>
              <a:t>{</a:t>
            </a:r>
          </a:p>
          <a:p>
            <a:pPr marL="0" indent="0">
              <a:buNone/>
            </a:pPr>
            <a:r>
              <a:rPr lang="en-IN" dirty="0"/>
              <a:t>   statement(s);</a:t>
            </a:r>
          </a:p>
          <a:p>
            <a:pPr marL="0" indent="0">
              <a:buNone/>
            </a:pPr>
            <a:r>
              <a:rPr lang="en-IN" dirty="0"/>
              <a:t>} </a:t>
            </a:r>
          </a:p>
        </p:txBody>
      </p:sp>
    </p:spTree>
    <p:extLst>
      <p:ext uri="{BB962C8B-B14F-4D97-AF65-F5344CB8AC3E}">
        <p14:creationId xmlns:p14="http://schemas.microsoft.com/office/powerpoint/2010/main" val="132669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9005-DE8B-4748-A61B-061319059560}"/>
              </a:ext>
            </a:extLst>
          </p:cNvPr>
          <p:cNvSpPr>
            <a:spLocks noGrp="1"/>
          </p:cNvSpPr>
          <p:nvPr>
            <p:ph type="title"/>
          </p:nvPr>
        </p:nvSpPr>
        <p:spPr>
          <a:xfrm>
            <a:off x="838200" y="365126"/>
            <a:ext cx="10515600" cy="774562"/>
          </a:xfrm>
        </p:spPr>
        <p:txBody>
          <a:bodyPr/>
          <a:lstStyle/>
          <a:p>
            <a:r>
              <a:rPr lang="en-IN" b="1" dirty="0"/>
              <a:t>Example for loop</a:t>
            </a:r>
          </a:p>
        </p:txBody>
      </p:sp>
      <p:sp>
        <p:nvSpPr>
          <p:cNvPr id="3" name="Content Placeholder 2">
            <a:extLst>
              <a:ext uri="{FF2B5EF4-FFF2-40B4-BE49-F238E27FC236}">
                <a16:creationId xmlns:a16="http://schemas.microsoft.com/office/drawing/2014/main" id="{89C45639-D25D-4C2D-98AD-E30594B3B19F}"/>
              </a:ext>
            </a:extLst>
          </p:cNvPr>
          <p:cNvSpPr>
            <a:spLocks noGrp="1"/>
          </p:cNvSpPr>
          <p:nvPr>
            <p:ph idx="1"/>
          </p:nvPr>
        </p:nvSpPr>
        <p:spPr>
          <a:xfrm>
            <a:off x="838200" y="1139688"/>
            <a:ext cx="10515600" cy="5718312"/>
          </a:xfrm>
        </p:spPr>
        <p:txBody>
          <a:bodyPr/>
          <a:lstStyle/>
          <a:p>
            <a:pPr marL="0" indent="0">
              <a:buNone/>
            </a:pPr>
            <a:r>
              <a:rPr lang="en-IN" dirty="0"/>
              <a:t>public class ForLoopExample {</a:t>
            </a:r>
          </a:p>
          <a:p>
            <a:pPr marL="0" indent="0">
              <a:buNone/>
            </a:pPr>
            <a:r>
              <a:rPr lang="en-IN" dirty="0"/>
              <a:t>    public static void main(String args[]){</a:t>
            </a:r>
          </a:p>
          <a:p>
            <a:pPr marL="0" indent="0">
              <a:buNone/>
            </a:pPr>
            <a:r>
              <a:rPr lang="en-IN" b="1" dirty="0"/>
              <a:t>    for</a:t>
            </a:r>
            <a:r>
              <a:rPr lang="en-IN" dirty="0"/>
              <a:t>(</a:t>
            </a:r>
            <a:r>
              <a:rPr lang="en-IN" b="1" dirty="0"/>
              <a:t>int</a:t>
            </a:r>
            <a:r>
              <a:rPr lang="en-IN" dirty="0"/>
              <a:t> i=1;i&lt;=10;i++){ </a:t>
            </a:r>
          </a:p>
          <a:p>
            <a:pPr marL="0" indent="0">
              <a:buNone/>
            </a:pPr>
            <a:r>
              <a:rPr lang="en-IN" dirty="0"/>
              <a:t>              System.out.println("The value of i is: "+i);</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pPr marL="0" indent="0">
              <a:buNone/>
            </a:pPr>
            <a:r>
              <a:rPr lang="en-IN" sz="2000" b="1" dirty="0"/>
              <a:t>In the above program:</a:t>
            </a:r>
            <a:br>
              <a:rPr lang="en-IN" sz="2000" dirty="0"/>
            </a:br>
            <a:r>
              <a:rPr lang="en-IN" sz="2000" dirty="0"/>
              <a:t>int i=1 is initialization expression</a:t>
            </a:r>
            <a:br>
              <a:rPr lang="en-IN" sz="2000" dirty="0"/>
            </a:br>
            <a:r>
              <a:rPr lang="en-IN" sz="2000" dirty="0"/>
              <a:t>i&lt;=1 is condition(Boolean expression)</a:t>
            </a:r>
            <a:br>
              <a:rPr lang="en-IN" sz="2000" dirty="0"/>
            </a:br>
            <a:r>
              <a:rPr lang="en-IN" sz="2000" dirty="0"/>
              <a:t>i+ Increment operation</a:t>
            </a:r>
          </a:p>
        </p:txBody>
      </p:sp>
    </p:spTree>
    <p:extLst>
      <p:ext uri="{BB962C8B-B14F-4D97-AF65-F5344CB8AC3E}">
        <p14:creationId xmlns:p14="http://schemas.microsoft.com/office/powerpoint/2010/main" val="390654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D1D2-E15C-47CE-AEF8-3CD31BFFF557}"/>
              </a:ext>
            </a:extLst>
          </p:cNvPr>
          <p:cNvSpPr>
            <a:spLocks noGrp="1"/>
          </p:cNvSpPr>
          <p:nvPr>
            <p:ph type="title"/>
          </p:nvPr>
        </p:nvSpPr>
        <p:spPr>
          <a:xfrm>
            <a:off x="838200" y="681038"/>
            <a:ext cx="10515600" cy="591172"/>
          </a:xfrm>
        </p:spPr>
        <p:txBody>
          <a:bodyPr>
            <a:normAutofit fontScale="90000"/>
          </a:bodyPr>
          <a:lstStyle/>
          <a:p>
            <a:r>
              <a:rPr lang="en-IN" b="1" dirty="0"/>
              <a:t>While Loop</a:t>
            </a:r>
            <a:br>
              <a:rPr lang="en-IN" dirty="0"/>
            </a:br>
            <a:endParaRPr lang="en-IN" dirty="0"/>
          </a:p>
        </p:txBody>
      </p:sp>
      <p:sp>
        <p:nvSpPr>
          <p:cNvPr id="3" name="Content Placeholder 2">
            <a:extLst>
              <a:ext uri="{FF2B5EF4-FFF2-40B4-BE49-F238E27FC236}">
                <a16:creationId xmlns:a16="http://schemas.microsoft.com/office/drawing/2014/main" id="{1FF984C2-FE6B-4A11-BE3A-F203FF1A0B9C}"/>
              </a:ext>
            </a:extLst>
          </p:cNvPr>
          <p:cNvSpPr>
            <a:spLocks noGrp="1"/>
          </p:cNvSpPr>
          <p:nvPr>
            <p:ph idx="1"/>
          </p:nvPr>
        </p:nvSpPr>
        <p:spPr>
          <a:xfrm>
            <a:off x="838200" y="1073426"/>
            <a:ext cx="4674704" cy="5784574"/>
          </a:xfrm>
        </p:spPr>
        <p:txBody>
          <a:bodyPr>
            <a:normAutofit fontScale="85000" lnSpcReduction="20000"/>
          </a:bodyPr>
          <a:lstStyle/>
          <a:p>
            <a:r>
              <a:rPr lang="en-IN" i="1" dirty="0"/>
              <a:t>while loop</a:t>
            </a:r>
            <a:r>
              <a:rPr lang="en-IN" dirty="0"/>
              <a:t> is used to iterate a part of the program several times. If the number of iteration is not fixed, it is recommended to use while loop.</a:t>
            </a:r>
          </a:p>
          <a:p>
            <a:r>
              <a:rPr lang="en-IN" dirty="0"/>
              <a:t>while loop, condition is evaluated first and if it returns true then the statements inside while loop execute. When condition returns false, the control comes out of loop and jumps to the next statement after while loop.</a:t>
            </a:r>
          </a:p>
          <a:p>
            <a:pPr marL="0" indent="0">
              <a:buNone/>
            </a:pPr>
            <a:endParaRPr lang="en-IN" dirty="0"/>
          </a:p>
          <a:p>
            <a:pPr marL="0" indent="0">
              <a:buNone/>
            </a:pPr>
            <a:r>
              <a:rPr lang="en-IN" b="1" dirty="0"/>
              <a:t>Syntax:</a:t>
            </a:r>
          </a:p>
          <a:p>
            <a:pPr marL="0" indent="0">
              <a:buNone/>
            </a:pPr>
            <a:r>
              <a:rPr lang="en-IN" dirty="0"/>
              <a:t>while(condition)</a:t>
            </a:r>
          </a:p>
          <a:p>
            <a:pPr marL="0" indent="0">
              <a:buNone/>
            </a:pPr>
            <a:r>
              <a:rPr lang="en-IN" dirty="0"/>
              <a:t>{</a:t>
            </a:r>
          </a:p>
          <a:p>
            <a:pPr marL="0" indent="0">
              <a:buNone/>
            </a:pPr>
            <a:r>
              <a:rPr lang="en-IN" dirty="0"/>
              <a:t>   statement(s);</a:t>
            </a:r>
          </a:p>
          <a:p>
            <a:pPr marL="0" indent="0">
              <a:buNone/>
            </a:pPr>
            <a:r>
              <a:rPr lang="en-IN" dirty="0"/>
              <a:t>}</a:t>
            </a:r>
          </a:p>
          <a:p>
            <a:endParaRPr lang="en-IN" dirty="0"/>
          </a:p>
          <a:p>
            <a:endParaRPr lang="en-IN" dirty="0"/>
          </a:p>
        </p:txBody>
      </p:sp>
      <p:pic>
        <p:nvPicPr>
          <p:cNvPr id="5" name="Picture 4">
            <a:extLst>
              <a:ext uri="{FF2B5EF4-FFF2-40B4-BE49-F238E27FC236}">
                <a16:creationId xmlns:a16="http://schemas.microsoft.com/office/drawing/2014/main" id="{48EEFD33-A18C-48E8-9A7D-BBC5FE83A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470" y="848139"/>
            <a:ext cx="4157869" cy="4969565"/>
          </a:xfrm>
          <a:prstGeom prst="rect">
            <a:avLst/>
          </a:prstGeom>
        </p:spPr>
      </p:pic>
    </p:spTree>
    <p:extLst>
      <p:ext uri="{BB962C8B-B14F-4D97-AF65-F5344CB8AC3E}">
        <p14:creationId xmlns:p14="http://schemas.microsoft.com/office/powerpoint/2010/main" val="319340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6265-BBA8-4EB0-B7B5-FE2D748DDE58}"/>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B9823127-D195-452D-9924-2B9EC84653D6}"/>
              </a:ext>
            </a:extLst>
          </p:cNvPr>
          <p:cNvSpPr>
            <a:spLocks noGrp="1"/>
          </p:cNvSpPr>
          <p:nvPr>
            <p:ph idx="1"/>
          </p:nvPr>
        </p:nvSpPr>
        <p:spPr>
          <a:xfrm>
            <a:off x="838200" y="1524000"/>
            <a:ext cx="10515600" cy="5168348"/>
          </a:xfrm>
        </p:spPr>
        <p:txBody>
          <a:bodyPr>
            <a:normAutofit/>
          </a:bodyPr>
          <a:lstStyle/>
          <a:p>
            <a:pPr marL="0" indent="0">
              <a:buNone/>
            </a:pPr>
            <a:r>
              <a:rPr lang="en-IN" b="1" dirty="0"/>
              <a:t>public</a:t>
            </a:r>
            <a:r>
              <a:rPr lang="en-IN" dirty="0"/>
              <a:t> </a:t>
            </a:r>
            <a:r>
              <a:rPr lang="en-IN" b="1" dirty="0"/>
              <a:t>class</a:t>
            </a:r>
            <a:r>
              <a:rPr lang="en-IN" dirty="0"/>
              <a:t> WhileExample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b="1" dirty="0"/>
              <a:t>int</a:t>
            </a:r>
            <a:r>
              <a:rPr lang="en-IN" dirty="0"/>
              <a:t> i=1;  </a:t>
            </a:r>
          </a:p>
          <a:p>
            <a:pPr marL="0" indent="0">
              <a:buNone/>
            </a:pPr>
            <a:r>
              <a:rPr lang="en-IN" dirty="0"/>
              <a:t>    </a:t>
            </a:r>
            <a:r>
              <a:rPr lang="en-IN" b="1" dirty="0"/>
              <a:t>while</a:t>
            </a:r>
            <a:r>
              <a:rPr lang="en-IN" dirty="0"/>
              <a:t>(i&lt;=10){  </a:t>
            </a:r>
          </a:p>
          <a:p>
            <a:pPr marL="0" indent="0">
              <a:buNone/>
            </a:pPr>
            <a:r>
              <a:rPr lang="en-IN" dirty="0"/>
              <a:t>        System.out.println(i);  </a:t>
            </a:r>
          </a:p>
          <a:p>
            <a:pPr marL="0" indent="0">
              <a:buNone/>
            </a:pPr>
            <a:r>
              <a:rPr lang="en-IN" dirty="0"/>
              <a:t>    i++;  </a:t>
            </a:r>
          </a:p>
          <a:p>
            <a:pPr marL="0" indent="0">
              <a:buNone/>
            </a:pPr>
            <a:r>
              <a:rPr lang="en-IN" dirty="0"/>
              <a:t>    }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98483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2CA7-0926-4E55-AEEB-37163CED3DC8}"/>
              </a:ext>
            </a:extLst>
          </p:cNvPr>
          <p:cNvSpPr>
            <a:spLocks noGrp="1"/>
          </p:cNvSpPr>
          <p:nvPr>
            <p:ph type="title"/>
          </p:nvPr>
        </p:nvSpPr>
        <p:spPr>
          <a:xfrm>
            <a:off x="648929" y="629266"/>
            <a:ext cx="5127031" cy="1676603"/>
          </a:xfrm>
        </p:spPr>
        <p:txBody>
          <a:bodyPr>
            <a:normAutofit/>
          </a:bodyPr>
          <a:lstStyle/>
          <a:p>
            <a:r>
              <a:rPr lang="en-IN" b="1" dirty="0"/>
              <a:t>if Statement</a:t>
            </a:r>
            <a:br>
              <a:rPr lang="en-IN" dirty="0"/>
            </a:br>
            <a:endParaRPr lang="en-IN" dirty="0"/>
          </a:p>
        </p:txBody>
      </p:sp>
      <p:sp>
        <p:nvSpPr>
          <p:cNvPr id="3" name="Content Placeholder 2">
            <a:extLst>
              <a:ext uri="{FF2B5EF4-FFF2-40B4-BE49-F238E27FC236}">
                <a16:creationId xmlns:a16="http://schemas.microsoft.com/office/drawing/2014/main" id="{98A9E2CE-CB26-47C3-83CF-C69827B580CC}"/>
              </a:ext>
            </a:extLst>
          </p:cNvPr>
          <p:cNvSpPr>
            <a:spLocks noGrp="1"/>
          </p:cNvSpPr>
          <p:nvPr>
            <p:ph idx="1"/>
          </p:nvPr>
        </p:nvSpPr>
        <p:spPr>
          <a:xfrm>
            <a:off x="648930" y="1744394"/>
            <a:ext cx="5767112" cy="4841936"/>
          </a:xfrm>
        </p:spPr>
        <p:txBody>
          <a:bodyPr>
            <a:normAutofit/>
          </a:bodyPr>
          <a:lstStyle/>
          <a:p>
            <a:pPr marL="0" indent="0">
              <a:buNone/>
            </a:pPr>
            <a:r>
              <a:rPr lang="en-IN" dirty="0"/>
              <a:t>The statements gets executed only when the given condition is true. If the condition is false then the statements inside if statement body are completely ignored.</a:t>
            </a:r>
          </a:p>
          <a:p>
            <a:pPr marL="0" indent="0">
              <a:buNone/>
            </a:pPr>
            <a:endParaRPr lang="en-IN" dirty="0"/>
          </a:p>
          <a:p>
            <a:pPr marL="0" indent="0">
              <a:buNone/>
            </a:pPr>
            <a:r>
              <a:rPr lang="en-IN" b="1" dirty="0"/>
              <a:t>Syntax:</a:t>
            </a:r>
            <a:endParaRPr lang="en-IN" dirty="0"/>
          </a:p>
          <a:p>
            <a:pPr marL="0" indent="0">
              <a:buNone/>
            </a:pPr>
            <a:r>
              <a:rPr lang="en-IN" b="1" dirty="0"/>
              <a:t>if</a:t>
            </a:r>
            <a:r>
              <a:rPr lang="en-IN" dirty="0"/>
              <a:t>(condition){  </a:t>
            </a:r>
          </a:p>
          <a:p>
            <a:pPr marL="0" indent="0">
              <a:buNone/>
            </a:pPr>
            <a:r>
              <a:rPr lang="en-IN" sz="2400" dirty="0"/>
              <a:t>//code to be executed</a:t>
            </a:r>
            <a:r>
              <a:rPr lang="en-IN" dirty="0"/>
              <a:t>  </a:t>
            </a:r>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878966E8-16B0-4C01-8ABA-60DC32350C8F}"/>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767112" cy="5577837"/>
          </a:xfrm>
          <a:prstGeom prst="rect">
            <a:avLst/>
          </a:prstGeom>
          <a:effectLst/>
        </p:spPr>
      </p:pic>
    </p:spTree>
    <p:extLst>
      <p:ext uri="{BB962C8B-B14F-4D97-AF65-F5344CB8AC3E}">
        <p14:creationId xmlns:p14="http://schemas.microsoft.com/office/powerpoint/2010/main" val="129340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FD14-08C8-46AF-B56C-1EF24C59BD9D}"/>
              </a:ext>
            </a:extLst>
          </p:cNvPr>
          <p:cNvSpPr>
            <a:spLocks noGrp="1"/>
          </p:cNvSpPr>
          <p:nvPr>
            <p:ph type="title"/>
          </p:nvPr>
        </p:nvSpPr>
        <p:spPr>
          <a:xfrm>
            <a:off x="648929" y="265044"/>
            <a:ext cx="5127031" cy="781878"/>
          </a:xfrm>
        </p:spPr>
        <p:txBody>
          <a:bodyPr>
            <a:normAutofit/>
          </a:bodyPr>
          <a:lstStyle/>
          <a:p>
            <a:r>
              <a:rPr lang="en-IN" b="1" dirty="0"/>
              <a:t>do-while loop </a:t>
            </a:r>
          </a:p>
        </p:txBody>
      </p:sp>
      <p:sp>
        <p:nvSpPr>
          <p:cNvPr id="3" name="Content Placeholder 2">
            <a:extLst>
              <a:ext uri="{FF2B5EF4-FFF2-40B4-BE49-F238E27FC236}">
                <a16:creationId xmlns:a16="http://schemas.microsoft.com/office/drawing/2014/main" id="{CC46BB2C-F5D1-4DFE-BAE4-A7C6C5707CA2}"/>
              </a:ext>
            </a:extLst>
          </p:cNvPr>
          <p:cNvSpPr>
            <a:spLocks noGrp="1"/>
          </p:cNvSpPr>
          <p:nvPr>
            <p:ph idx="1"/>
          </p:nvPr>
        </p:nvSpPr>
        <p:spPr>
          <a:xfrm>
            <a:off x="648930" y="1046923"/>
            <a:ext cx="5127029" cy="5811078"/>
          </a:xfrm>
        </p:spPr>
        <p:txBody>
          <a:bodyPr>
            <a:normAutofit fontScale="85000" lnSpcReduction="20000"/>
          </a:bodyPr>
          <a:lstStyle/>
          <a:p>
            <a:r>
              <a:rPr lang="en-IN" dirty="0"/>
              <a:t>The Java </a:t>
            </a:r>
            <a:r>
              <a:rPr lang="en-IN" i="1" dirty="0"/>
              <a:t>do-while loop</a:t>
            </a:r>
            <a:r>
              <a:rPr lang="en-IN" dirty="0"/>
              <a:t> is used to iterate a part of the program several times. If the number of iteration is not fixed and you must have to execute the loop at least once, it is recommended to use do-while loop.</a:t>
            </a:r>
          </a:p>
          <a:p>
            <a:r>
              <a:rPr lang="en-IN" dirty="0"/>
              <a:t>The Java </a:t>
            </a:r>
            <a:r>
              <a:rPr lang="en-IN" i="1" dirty="0"/>
              <a:t>do-while loop</a:t>
            </a:r>
            <a:r>
              <a:rPr lang="en-IN" dirty="0"/>
              <a:t> is executed at least once because condition is checked after loop body.</a:t>
            </a:r>
          </a:p>
          <a:p>
            <a:r>
              <a:rPr lang="en-IN" dirty="0"/>
              <a:t>First, the statements inside loop execute and then the condition gets evaluated, if the condition returns true then the control gets transferred to the “do” else it jumps to the next statement after do-while.</a:t>
            </a:r>
          </a:p>
          <a:p>
            <a:pPr marL="0" indent="0">
              <a:buNone/>
            </a:pPr>
            <a:r>
              <a:rPr lang="en-IN" b="1" dirty="0"/>
              <a:t>Syntax:</a:t>
            </a:r>
          </a:p>
          <a:p>
            <a:r>
              <a:rPr lang="en-IN" b="1" dirty="0"/>
              <a:t>do</a:t>
            </a:r>
            <a:r>
              <a:rPr lang="en-IN" dirty="0"/>
              <a:t>{  </a:t>
            </a:r>
          </a:p>
          <a:p>
            <a:pPr marL="0" indent="0">
              <a:buNone/>
            </a:pPr>
            <a:r>
              <a:rPr lang="en-IN" sz="2300" dirty="0"/>
              <a:t>//code to be executed  </a:t>
            </a:r>
          </a:p>
          <a:p>
            <a:r>
              <a:rPr lang="en-IN" dirty="0"/>
              <a:t>}</a:t>
            </a:r>
            <a:r>
              <a:rPr lang="en-IN" b="1" dirty="0"/>
              <a:t>while</a:t>
            </a:r>
            <a:r>
              <a:rPr lang="en-IN" dirty="0"/>
              <a:t>(</a:t>
            </a:r>
            <a:r>
              <a:rPr lang="en-IN" b="1" dirty="0"/>
              <a:t>true</a:t>
            </a:r>
            <a:r>
              <a:rPr lang="en-IN" dirty="0"/>
              <a:t>);  </a:t>
            </a:r>
          </a:p>
          <a:p>
            <a:endParaRPr lang="en-IN" sz="2600" dirty="0"/>
          </a:p>
          <a:p>
            <a:pPr marL="0" indent="0">
              <a:buNone/>
            </a:pPr>
            <a:endParaRPr lang="en-IN" sz="2600" dirty="0"/>
          </a:p>
        </p:txBody>
      </p:sp>
      <p:pic>
        <p:nvPicPr>
          <p:cNvPr id="5" name="Picture 4" descr="A close up of a logo&#10;&#10;Description automatically generated">
            <a:extLst>
              <a:ext uri="{FF2B5EF4-FFF2-40B4-BE49-F238E27FC236}">
                <a16:creationId xmlns:a16="http://schemas.microsoft.com/office/drawing/2014/main" id="{126C44B9-509F-493D-8313-8B8158C2DAA1}"/>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416041" y="640082"/>
            <a:ext cx="5136295" cy="5943598"/>
          </a:xfrm>
          <a:prstGeom prst="rect">
            <a:avLst/>
          </a:prstGeom>
          <a:effectLst/>
        </p:spPr>
      </p:pic>
    </p:spTree>
    <p:extLst>
      <p:ext uri="{BB962C8B-B14F-4D97-AF65-F5344CB8AC3E}">
        <p14:creationId xmlns:p14="http://schemas.microsoft.com/office/powerpoint/2010/main" val="184117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B676-38A2-4516-BCDC-7A60E909A441}"/>
              </a:ext>
            </a:extLst>
          </p:cNvPr>
          <p:cNvSpPr>
            <a:spLocks noGrp="1"/>
          </p:cNvSpPr>
          <p:nvPr>
            <p:ph type="title"/>
          </p:nvPr>
        </p:nvSpPr>
        <p:spPr>
          <a:xfrm>
            <a:off x="838200" y="365125"/>
            <a:ext cx="10515600" cy="1145623"/>
          </a:xfrm>
        </p:spPr>
        <p:txBody>
          <a:bodyPr/>
          <a:lstStyle/>
          <a:p>
            <a:r>
              <a:rPr lang="en-IN" b="1" dirty="0"/>
              <a:t>Example</a:t>
            </a:r>
          </a:p>
        </p:txBody>
      </p:sp>
      <p:sp>
        <p:nvSpPr>
          <p:cNvPr id="3" name="Content Placeholder 2">
            <a:extLst>
              <a:ext uri="{FF2B5EF4-FFF2-40B4-BE49-F238E27FC236}">
                <a16:creationId xmlns:a16="http://schemas.microsoft.com/office/drawing/2014/main" id="{4F6231B6-BB6F-4B86-ADD8-6FCFF57D656E}"/>
              </a:ext>
            </a:extLst>
          </p:cNvPr>
          <p:cNvSpPr>
            <a:spLocks noGrp="1"/>
          </p:cNvSpPr>
          <p:nvPr>
            <p:ph idx="1"/>
          </p:nvPr>
        </p:nvSpPr>
        <p:spPr>
          <a:xfrm>
            <a:off x="838200" y="1616765"/>
            <a:ext cx="10515600" cy="4731026"/>
          </a:xfrm>
        </p:spPr>
        <p:txBody>
          <a:bodyPr>
            <a:normAutofit/>
          </a:bodyPr>
          <a:lstStyle/>
          <a:p>
            <a:pPr marL="0" indent="0">
              <a:buNone/>
            </a:pPr>
            <a:r>
              <a:rPr lang="en-IN" b="1" dirty="0"/>
              <a:t>public</a:t>
            </a:r>
            <a:r>
              <a:rPr lang="en-IN" dirty="0"/>
              <a:t> </a:t>
            </a:r>
            <a:r>
              <a:rPr lang="en-IN" b="1" dirty="0"/>
              <a:t>class</a:t>
            </a:r>
            <a:r>
              <a:rPr lang="en-IN" dirty="0"/>
              <a:t> DoWhileExample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b="1" dirty="0"/>
              <a:t>int</a:t>
            </a:r>
            <a:r>
              <a:rPr lang="en-IN" dirty="0"/>
              <a:t> i=1;  </a:t>
            </a:r>
          </a:p>
          <a:p>
            <a:pPr marL="0" indent="0">
              <a:buNone/>
            </a:pPr>
            <a:r>
              <a:rPr lang="en-IN" dirty="0"/>
              <a:t>    </a:t>
            </a:r>
            <a:r>
              <a:rPr lang="en-IN" b="1" dirty="0"/>
              <a:t>do</a:t>
            </a:r>
            <a:r>
              <a:rPr lang="en-IN" dirty="0"/>
              <a:t>{  </a:t>
            </a:r>
          </a:p>
          <a:p>
            <a:pPr marL="0" indent="0">
              <a:buNone/>
            </a:pPr>
            <a:r>
              <a:rPr lang="en-IN" dirty="0"/>
              <a:t>        System.out.println(i);  </a:t>
            </a:r>
          </a:p>
          <a:p>
            <a:pPr marL="0" indent="0">
              <a:buNone/>
            </a:pPr>
            <a:r>
              <a:rPr lang="en-IN" dirty="0"/>
              <a:t>    i++;  </a:t>
            </a:r>
          </a:p>
          <a:p>
            <a:pPr marL="0" indent="0">
              <a:buNone/>
            </a:pPr>
            <a:r>
              <a:rPr lang="en-IN" dirty="0"/>
              <a:t>    }</a:t>
            </a:r>
            <a:r>
              <a:rPr lang="en-IN" b="1" dirty="0"/>
              <a:t>while</a:t>
            </a:r>
            <a:r>
              <a:rPr lang="en-IN" dirty="0"/>
              <a:t>(i&lt;=10);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43581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ED5-25CE-4B77-BFB0-D19F5F1A467D}"/>
              </a:ext>
            </a:extLst>
          </p:cNvPr>
          <p:cNvSpPr>
            <a:spLocks noGrp="1"/>
          </p:cNvSpPr>
          <p:nvPr>
            <p:ph type="title"/>
          </p:nvPr>
        </p:nvSpPr>
        <p:spPr/>
        <p:txBody>
          <a:bodyPr/>
          <a:lstStyle/>
          <a:p>
            <a:r>
              <a:rPr lang="en-IN" b="1" dirty="0"/>
              <a:t>References</a:t>
            </a:r>
            <a:r>
              <a:rPr lang="en-IN" dirty="0"/>
              <a:t> </a:t>
            </a:r>
          </a:p>
        </p:txBody>
      </p:sp>
      <p:sp>
        <p:nvSpPr>
          <p:cNvPr id="3" name="Content Placeholder 2">
            <a:extLst>
              <a:ext uri="{FF2B5EF4-FFF2-40B4-BE49-F238E27FC236}">
                <a16:creationId xmlns:a16="http://schemas.microsoft.com/office/drawing/2014/main" id="{DE4566BB-3D58-4E3B-8146-F7CC2301622D}"/>
              </a:ext>
            </a:extLst>
          </p:cNvPr>
          <p:cNvSpPr>
            <a:spLocks noGrp="1"/>
          </p:cNvSpPr>
          <p:nvPr>
            <p:ph idx="1"/>
          </p:nvPr>
        </p:nvSpPr>
        <p:spPr>
          <a:xfrm>
            <a:off x="838200" y="1563757"/>
            <a:ext cx="10515600" cy="4929118"/>
          </a:xfrm>
        </p:spPr>
        <p:txBody>
          <a:bodyPr/>
          <a:lstStyle/>
          <a:p>
            <a:r>
              <a:rPr lang="en-IN" dirty="0">
                <a:hlinkClick r:id="rId2"/>
              </a:rPr>
              <a:t>https://www.javatpoint.com</a:t>
            </a:r>
            <a:endParaRPr lang="en-IN" dirty="0"/>
          </a:p>
          <a:p>
            <a:r>
              <a:rPr lang="en-IN" dirty="0">
                <a:hlinkClick r:id="rId3"/>
              </a:rPr>
              <a:t>https://www.tutorialspoint.com/java/</a:t>
            </a:r>
            <a:endParaRPr lang="en-IN" dirty="0"/>
          </a:p>
          <a:p>
            <a:r>
              <a:rPr lang="en-IN" dirty="0">
                <a:hlinkClick r:id="rId4"/>
              </a:rPr>
              <a:t>https://www.w3schools.com/java/default.asp</a:t>
            </a:r>
            <a:endParaRPr lang="en-IN" dirty="0"/>
          </a:p>
          <a:p>
            <a:r>
              <a:rPr lang="en-IN" dirty="0">
                <a:hlinkClick r:id="rId5"/>
              </a:rPr>
              <a:t>https://docs.oracle.com/javase/tutorial/reallybigindex.html</a:t>
            </a:r>
            <a:endParaRPr lang="en-IN" dirty="0"/>
          </a:p>
          <a:p>
            <a:r>
              <a:rPr lang="en-IN" b="1" dirty="0"/>
              <a:t>Head First Java: A Brain-Friendly Guide, 2nd Edition (Covers Java 5.0)</a:t>
            </a:r>
          </a:p>
          <a:p>
            <a:pPr marL="0" indent="0">
              <a:buNone/>
            </a:pPr>
            <a:r>
              <a:rPr lang="en-IN" b="1" dirty="0"/>
              <a:t>    Author Name: </a:t>
            </a:r>
            <a:r>
              <a:rPr lang="en-IN" dirty="0"/>
              <a:t> </a:t>
            </a:r>
            <a:r>
              <a:rPr lang="en-IN" dirty="0">
                <a:hlinkClick r:id="rId6"/>
              </a:rPr>
              <a:t>Kathy Sierra</a:t>
            </a:r>
            <a:r>
              <a:rPr lang="en-IN" dirty="0"/>
              <a:t>  &amp; </a:t>
            </a:r>
            <a:r>
              <a:rPr lang="en-IN" dirty="0">
                <a:hlinkClick r:id="rId7"/>
              </a:rPr>
              <a:t>Bert Bates</a:t>
            </a:r>
            <a:r>
              <a:rPr lang="en-IN" b="1" dirty="0"/>
              <a:t> </a:t>
            </a:r>
          </a:p>
          <a:p>
            <a:r>
              <a:rPr lang="en-IN" b="1" dirty="0"/>
              <a:t> "</a:t>
            </a:r>
            <a:r>
              <a:rPr lang="en-IN" b="1" i="1" dirty="0"/>
              <a:t>The Complete Reference</a:t>
            </a:r>
            <a:r>
              <a:rPr lang="en-IN" b="1" dirty="0"/>
              <a:t>" by Herbert Schildt.</a:t>
            </a:r>
          </a:p>
          <a:p>
            <a:endParaRPr lang="en-IN" dirty="0"/>
          </a:p>
        </p:txBody>
      </p:sp>
    </p:spTree>
    <p:extLst>
      <p:ext uri="{BB962C8B-B14F-4D97-AF65-F5344CB8AC3E}">
        <p14:creationId xmlns:p14="http://schemas.microsoft.com/office/powerpoint/2010/main" val="217577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23EE-EE0C-49E2-A2C6-A961DEA89D7A}"/>
              </a:ext>
            </a:extLst>
          </p:cNvPr>
          <p:cNvSpPr>
            <a:spLocks noGrp="1"/>
          </p:cNvSpPr>
          <p:nvPr>
            <p:ph type="title"/>
          </p:nvPr>
        </p:nvSpPr>
        <p:spPr>
          <a:xfrm>
            <a:off x="736979" y="365125"/>
            <a:ext cx="10616821" cy="849527"/>
          </a:xfrm>
        </p:spPr>
        <p:txBody>
          <a:bodyPr>
            <a:normAutofit/>
          </a:bodyPr>
          <a:lstStyle/>
          <a:p>
            <a:r>
              <a:rPr lang="en-IN" b="1" dirty="0"/>
              <a:t>Example of if statement</a:t>
            </a:r>
          </a:p>
        </p:txBody>
      </p:sp>
      <p:sp>
        <p:nvSpPr>
          <p:cNvPr id="3" name="Content Placeholder 2">
            <a:extLst>
              <a:ext uri="{FF2B5EF4-FFF2-40B4-BE49-F238E27FC236}">
                <a16:creationId xmlns:a16="http://schemas.microsoft.com/office/drawing/2014/main" id="{455BECE3-97C3-41B6-949C-1194EA1DFE33}"/>
              </a:ext>
            </a:extLst>
          </p:cNvPr>
          <p:cNvSpPr>
            <a:spLocks noGrp="1"/>
          </p:cNvSpPr>
          <p:nvPr>
            <p:ph idx="1"/>
          </p:nvPr>
        </p:nvSpPr>
        <p:spPr>
          <a:xfrm>
            <a:off x="838200" y="1091821"/>
            <a:ext cx="10515600" cy="5622878"/>
          </a:xfrm>
        </p:spPr>
        <p:txBody>
          <a:bodyPr>
            <a:normAutofit fontScale="70000" lnSpcReduction="20000"/>
          </a:bodyPr>
          <a:lstStyle/>
          <a:p>
            <a:pPr marL="0" indent="0">
              <a:buNone/>
            </a:pPr>
            <a:endParaRPr lang="en-IN" dirty="0"/>
          </a:p>
          <a:p>
            <a:pPr marL="0" indent="0">
              <a:buNone/>
            </a:pPr>
            <a:r>
              <a:rPr lang="en-IN" sz="4000" dirty="0"/>
              <a:t>public class IfStatementExample {</a:t>
            </a:r>
          </a:p>
          <a:p>
            <a:pPr marL="0" indent="0">
              <a:buNone/>
            </a:pPr>
            <a:endParaRPr lang="en-IN" sz="4000" dirty="0"/>
          </a:p>
          <a:p>
            <a:pPr marL="0" indent="0">
              <a:buNone/>
            </a:pPr>
            <a:r>
              <a:rPr lang="en-IN" sz="4000" dirty="0"/>
              <a:t>   public static void main(String args[]){</a:t>
            </a:r>
          </a:p>
          <a:p>
            <a:pPr marL="0" indent="0">
              <a:buNone/>
            </a:pPr>
            <a:r>
              <a:rPr lang="en-IN" sz="4000" dirty="0"/>
              <a:t>      int num=70;</a:t>
            </a:r>
          </a:p>
          <a:p>
            <a:pPr marL="0" indent="0">
              <a:buNone/>
            </a:pPr>
            <a:r>
              <a:rPr lang="en-IN" sz="4000" dirty="0"/>
              <a:t>      if( num &lt; 100 ){</a:t>
            </a:r>
          </a:p>
          <a:p>
            <a:pPr marL="0" indent="0">
              <a:buNone/>
            </a:pPr>
            <a:r>
              <a:rPr lang="en-IN" sz="4000" dirty="0"/>
              <a:t>	  </a:t>
            </a:r>
            <a:r>
              <a:rPr lang="en-IN" sz="2900" dirty="0"/>
              <a:t>/* This println statement will only execute,</a:t>
            </a:r>
          </a:p>
          <a:p>
            <a:pPr marL="0" indent="0">
              <a:buNone/>
            </a:pPr>
            <a:r>
              <a:rPr lang="en-IN" sz="2900" dirty="0"/>
              <a:t>	   * if the above condition is true</a:t>
            </a:r>
          </a:p>
          <a:p>
            <a:pPr marL="0" indent="0">
              <a:buNone/>
            </a:pPr>
            <a:r>
              <a:rPr lang="en-IN" sz="2900" dirty="0"/>
              <a:t>	   */</a:t>
            </a:r>
          </a:p>
          <a:p>
            <a:pPr marL="0" indent="0">
              <a:buNone/>
            </a:pPr>
            <a:r>
              <a:rPr lang="en-IN" sz="4000" dirty="0"/>
              <a:t>	  System.out.println("number is less than 100");</a:t>
            </a:r>
          </a:p>
          <a:p>
            <a:pPr marL="0" indent="0">
              <a:buNone/>
            </a:pPr>
            <a:r>
              <a:rPr lang="en-IN" sz="4000" dirty="0"/>
              <a:t>      }</a:t>
            </a:r>
          </a:p>
          <a:p>
            <a:pPr marL="0" indent="0">
              <a:buNone/>
            </a:pPr>
            <a:r>
              <a:rPr lang="en-IN" sz="4000" dirty="0"/>
              <a:t>   }</a:t>
            </a:r>
          </a:p>
          <a:p>
            <a:pPr marL="0" indent="0">
              <a:buNone/>
            </a:pPr>
            <a:r>
              <a:rPr lang="en-IN" sz="4000" dirty="0"/>
              <a:t>}</a:t>
            </a:r>
          </a:p>
        </p:txBody>
      </p:sp>
    </p:spTree>
    <p:extLst>
      <p:ext uri="{BB962C8B-B14F-4D97-AF65-F5344CB8AC3E}">
        <p14:creationId xmlns:p14="http://schemas.microsoft.com/office/powerpoint/2010/main" val="229133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A9BC-8846-4ED6-AAA3-CDF8B343F077}"/>
              </a:ext>
            </a:extLst>
          </p:cNvPr>
          <p:cNvSpPr>
            <a:spLocks noGrp="1"/>
          </p:cNvSpPr>
          <p:nvPr>
            <p:ph type="title"/>
          </p:nvPr>
        </p:nvSpPr>
        <p:spPr>
          <a:xfrm>
            <a:off x="648929" y="351693"/>
            <a:ext cx="5127031" cy="1209822"/>
          </a:xfrm>
        </p:spPr>
        <p:txBody>
          <a:bodyPr>
            <a:normAutofit fontScale="90000"/>
          </a:bodyPr>
          <a:lstStyle/>
          <a:p>
            <a:r>
              <a:rPr lang="en-IN" sz="5300" b="1" dirty="0"/>
              <a:t>if-else Statement</a:t>
            </a:r>
            <a:br>
              <a:rPr lang="en-IN" dirty="0"/>
            </a:br>
            <a:endParaRPr lang="en-IN" dirty="0"/>
          </a:p>
        </p:txBody>
      </p:sp>
      <p:sp>
        <p:nvSpPr>
          <p:cNvPr id="3" name="Content Placeholder 2">
            <a:extLst>
              <a:ext uri="{FF2B5EF4-FFF2-40B4-BE49-F238E27FC236}">
                <a16:creationId xmlns:a16="http://schemas.microsoft.com/office/drawing/2014/main" id="{BADB43A7-45E7-455F-9ED2-099244C41B93}"/>
              </a:ext>
            </a:extLst>
          </p:cNvPr>
          <p:cNvSpPr>
            <a:spLocks noGrp="1"/>
          </p:cNvSpPr>
          <p:nvPr>
            <p:ph idx="1"/>
          </p:nvPr>
        </p:nvSpPr>
        <p:spPr>
          <a:xfrm>
            <a:off x="648930" y="1561515"/>
            <a:ext cx="5127029" cy="4944791"/>
          </a:xfrm>
        </p:spPr>
        <p:txBody>
          <a:bodyPr>
            <a:normAutofit lnSpcReduction="10000"/>
          </a:bodyPr>
          <a:lstStyle/>
          <a:p>
            <a:pPr marL="0" indent="0">
              <a:buNone/>
            </a:pPr>
            <a:r>
              <a:rPr lang="en-IN" dirty="0"/>
              <a:t> if-else statement also tests the condition. It executes the </a:t>
            </a:r>
            <a:r>
              <a:rPr lang="en-IN" i="1" dirty="0"/>
              <a:t>if block</a:t>
            </a:r>
            <a:r>
              <a:rPr lang="en-IN" dirty="0"/>
              <a:t> if condition is true other wise </a:t>
            </a:r>
            <a:r>
              <a:rPr lang="en-IN" i="1" dirty="0"/>
              <a:t>else block</a:t>
            </a:r>
            <a:r>
              <a:rPr lang="en-IN" dirty="0"/>
              <a:t> is executed.</a:t>
            </a:r>
          </a:p>
          <a:p>
            <a:pPr marL="0" indent="0">
              <a:buNone/>
            </a:pPr>
            <a:endParaRPr lang="en-IN" dirty="0"/>
          </a:p>
          <a:p>
            <a:pPr marL="0" indent="0">
              <a:buNone/>
            </a:pPr>
            <a:r>
              <a:rPr lang="en-IN" b="1" dirty="0"/>
              <a:t>Syntax:-</a:t>
            </a:r>
          </a:p>
          <a:p>
            <a:pPr marL="0" indent="0">
              <a:buNone/>
            </a:pPr>
            <a:r>
              <a:rPr lang="en-IN" b="1" dirty="0"/>
              <a:t>if</a:t>
            </a:r>
            <a:r>
              <a:rPr lang="en-IN" dirty="0"/>
              <a:t>(condition){  </a:t>
            </a:r>
          </a:p>
          <a:p>
            <a:pPr marL="0" indent="0">
              <a:buNone/>
            </a:pPr>
            <a:r>
              <a:rPr lang="en-IN" sz="2000" dirty="0"/>
              <a:t>//code if condition is true</a:t>
            </a:r>
            <a:r>
              <a:rPr lang="en-IN" dirty="0"/>
              <a:t>  </a:t>
            </a:r>
          </a:p>
          <a:p>
            <a:pPr marL="0" indent="0">
              <a:buNone/>
            </a:pPr>
            <a:r>
              <a:rPr lang="en-IN" dirty="0"/>
              <a:t>}</a:t>
            </a:r>
            <a:r>
              <a:rPr lang="en-IN" b="1" dirty="0"/>
              <a:t>else</a:t>
            </a:r>
            <a:r>
              <a:rPr lang="en-IN" dirty="0"/>
              <a:t>{  </a:t>
            </a:r>
          </a:p>
          <a:p>
            <a:pPr marL="0" indent="0">
              <a:buNone/>
            </a:pPr>
            <a:r>
              <a:rPr lang="en-IN" sz="2000" dirty="0"/>
              <a:t>//code if condition is false  </a:t>
            </a:r>
          </a:p>
          <a:p>
            <a:pPr marL="0" indent="0">
              <a:buNone/>
            </a:pPr>
            <a:r>
              <a:rPr lang="en-IN" dirty="0"/>
              <a:t>}  </a:t>
            </a:r>
          </a:p>
          <a:p>
            <a:pPr marL="0" indent="0">
              <a:buNone/>
            </a:pPr>
            <a:endParaRPr lang="en-IN" b="1" dirty="0"/>
          </a:p>
        </p:txBody>
      </p:sp>
      <p:pic>
        <p:nvPicPr>
          <p:cNvPr id="5" name="Picture 4">
            <a:extLst>
              <a:ext uri="{FF2B5EF4-FFF2-40B4-BE49-F238E27FC236}">
                <a16:creationId xmlns:a16="http://schemas.microsoft.com/office/drawing/2014/main" id="{1B00E320-A738-4C4A-B5FF-36E521FEF4DF}"/>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2" y="640082"/>
            <a:ext cx="5613707" cy="5760718"/>
          </a:xfrm>
          <a:prstGeom prst="rect">
            <a:avLst/>
          </a:prstGeom>
          <a:effectLst/>
        </p:spPr>
      </p:pic>
    </p:spTree>
    <p:extLst>
      <p:ext uri="{BB962C8B-B14F-4D97-AF65-F5344CB8AC3E}">
        <p14:creationId xmlns:p14="http://schemas.microsoft.com/office/powerpoint/2010/main" val="417304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B916-7107-4D3F-88EA-0D14EE21E3FC}"/>
              </a:ext>
            </a:extLst>
          </p:cNvPr>
          <p:cNvSpPr>
            <a:spLocks noGrp="1"/>
          </p:cNvSpPr>
          <p:nvPr>
            <p:ph type="title"/>
          </p:nvPr>
        </p:nvSpPr>
        <p:spPr/>
        <p:txBody>
          <a:bodyPr>
            <a:normAutofit fontScale="90000"/>
          </a:bodyPr>
          <a:lstStyle/>
          <a:p>
            <a:r>
              <a:rPr lang="en-IN" sz="4800" b="1" dirty="0"/>
              <a:t>Example of if-else statement</a:t>
            </a:r>
            <a:br>
              <a:rPr lang="en-IN" b="1" dirty="0"/>
            </a:br>
            <a:endParaRPr lang="en-IN" dirty="0"/>
          </a:p>
        </p:txBody>
      </p:sp>
      <p:sp>
        <p:nvSpPr>
          <p:cNvPr id="3" name="Content Placeholder 2">
            <a:extLst>
              <a:ext uri="{FF2B5EF4-FFF2-40B4-BE49-F238E27FC236}">
                <a16:creationId xmlns:a16="http://schemas.microsoft.com/office/drawing/2014/main" id="{CD349868-FDE7-4220-A99B-8E45E9E5081B}"/>
              </a:ext>
            </a:extLst>
          </p:cNvPr>
          <p:cNvSpPr>
            <a:spLocks noGrp="1"/>
          </p:cNvSpPr>
          <p:nvPr>
            <p:ph idx="1"/>
          </p:nvPr>
        </p:nvSpPr>
        <p:spPr>
          <a:xfrm>
            <a:off x="838200" y="1404730"/>
            <a:ext cx="10515600" cy="5208105"/>
          </a:xfrm>
        </p:spPr>
        <p:txBody>
          <a:bodyPr>
            <a:normAutofit fontScale="92500" lnSpcReduction="20000"/>
          </a:bodyPr>
          <a:lstStyle/>
          <a:p>
            <a:pPr marL="0" indent="0">
              <a:buNone/>
            </a:pPr>
            <a:r>
              <a:rPr lang="en-IN" b="1" dirty="0"/>
              <a:t>public</a:t>
            </a:r>
            <a:r>
              <a:rPr lang="en-IN" dirty="0"/>
              <a:t> </a:t>
            </a:r>
            <a:r>
              <a:rPr lang="en-IN" b="1" dirty="0"/>
              <a:t>class</a:t>
            </a:r>
            <a:r>
              <a:rPr lang="en-IN" dirty="0"/>
              <a:t> IfElseExample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sz="2200" dirty="0"/>
              <a:t> //defining a variable</a:t>
            </a:r>
            <a:r>
              <a:rPr lang="en-IN" sz="2600" dirty="0"/>
              <a:t>  </a:t>
            </a:r>
          </a:p>
          <a:p>
            <a:pPr marL="0" indent="0">
              <a:buNone/>
            </a:pPr>
            <a:r>
              <a:rPr lang="en-IN" dirty="0"/>
              <a:t>    </a:t>
            </a:r>
            <a:r>
              <a:rPr lang="en-IN" b="1" dirty="0"/>
              <a:t>int</a:t>
            </a:r>
            <a:r>
              <a:rPr lang="en-IN" dirty="0"/>
              <a:t> number=13;  </a:t>
            </a:r>
          </a:p>
          <a:p>
            <a:pPr marL="0" indent="0">
              <a:buNone/>
            </a:pPr>
            <a:r>
              <a:rPr lang="en-IN" dirty="0"/>
              <a:t>    </a:t>
            </a:r>
            <a:r>
              <a:rPr lang="en-IN" sz="2200" dirty="0"/>
              <a:t>//Check if the number is divisible by 2 or not  </a:t>
            </a:r>
          </a:p>
          <a:p>
            <a:pPr marL="0" indent="0">
              <a:buNone/>
            </a:pPr>
            <a:r>
              <a:rPr lang="en-IN" dirty="0"/>
              <a:t>    </a:t>
            </a:r>
            <a:r>
              <a:rPr lang="en-IN" b="1" dirty="0"/>
              <a:t>if</a:t>
            </a:r>
            <a:r>
              <a:rPr lang="en-IN" dirty="0"/>
              <a:t>(number%2==0){  </a:t>
            </a:r>
          </a:p>
          <a:p>
            <a:pPr marL="0" indent="0">
              <a:buNone/>
            </a:pPr>
            <a:r>
              <a:rPr lang="en-IN" dirty="0"/>
              <a:t>        System.out.println("even number");  </a:t>
            </a:r>
          </a:p>
          <a:p>
            <a:pPr marL="0" indent="0">
              <a:buNone/>
            </a:pPr>
            <a:r>
              <a:rPr lang="en-IN" dirty="0"/>
              <a:t>    }</a:t>
            </a:r>
            <a:r>
              <a:rPr lang="en-IN" b="1" dirty="0"/>
              <a:t>else</a:t>
            </a:r>
            <a:r>
              <a:rPr lang="en-IN" dirty="0"/>
              <a:t>{  </a:t>
            </a:r>
          </a:p>
          <a:p>
            <a:pPr marL="0" indent="0">
              <a:buNone/>
            </a:pPr>
            <a:r>
              <a:rPr lang="en-IN" dirty="0"/>
              <a:t>        System.out.println("odd number");  </a:t>
            </a:r>
          </a:p>
          <a:p>
            <a:pPr marL="0" indent="0">
              <a:buNone/>
            </a:pPr>
            <a:r>
              <a:rPr lang="en-IN" dirty="0"/>
              <a:t>    }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78538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6A08-1301-4F28-9917-A3DB97153DDA}"/>
              </a:ext>
            </a:extLst>
          </p:cNvPr>
          <p:cNvSpPr>
            <a:spLocks noGrp="1"/>
          </p:cNvSpPr>
          <p:nvPr>
            <p:ph type="title"/>
          </p:nvPr>
        </p:nvSpPr>
        <p:spPr>
          <a:xfrm>
            <a:off x="838200" y="365125"/>
            <a:ext cx="6505575" cy="1325563"/>
          </a:xfrm>
        </p:spPr>
        <p:txBody>
          <a:bodyPr>
            <a:normAutofit/>
          </a:bodyPr>
          <a:lstStyle/>
          <a:p>
            <a:r>
              <a:rPr lang="en-IN" b="1" dirty="0"/>
              <a:t>Nested if statement </a:t>
            </a:r>
            <a:br>
              <a:rPr lang="en-IN" b="1" dirty="0"/>
            </a:br>
            <a:endParaRPr lang="en-IN" dirty="0"/>
          </a:p>
        </p:txBody>
      </p:sp>
      <p:sp>
        <p:nvSpPr>
          <p:cNvPr id="3" name="Content Placeholder 2">
            <a:extLst>
              <a:ext uri="{FF2B5EF4-FFF2-40B4-BE49-F238E27FC236}">
                <a16:creationId xmlns:a16="http://schemas.microsoft.com/office/drawing/2014/main" id="{8853A62D-3C91-4C82-880C-F708ADD300AB}"/>
              </a:ext>
            </a:extLst>
          </p:cNvPr>
          <p:cNvSpPr>
            <a:spLocks noGrp="1"/>
          </p:cNvSpPr>
          <p:nvPr>
            <p:ph idx="1"/>
          </p:nvPr>
        </p:nvSpPr>
        <p:spPr>
          <a:xfrm>
            <a:off x="838200" y="1690688"/>
            <a:ext cx="6505575" cy="4486275"/>
          </a:xfrm>
        </p:spPr>
        <p:txBody>
          <a:bodyPr>
            <a:normAutofit lnSpcReduction="10000"/>
          </a:bodyPr>
          <a:lstStyle/>
          <a:p>
            <a:r>
              <a:rPr lang="en-IN" dirty="0"/>
              <a:t>When there is an if statement inside another if statement then it is called the </a:t>
            </a:r>
            <a:r>
              <a:rPr lang="en-IN" b="1" dirty="0"/>
              <a:t>nested if statement</a:t>
            </a:r>
            <a:r>
              <a:rPr lang="en-IN" dirty="0"/>
              <a:t>.</a:t>
            </a:r>
          </a:p>
          <a:p>
            <a:pPr marL="0" indent="0">
              <a:buNone/>
            </a:pPr>
            <a:r>
              <a:rPr lang="en-IN" b="1" dirty="0"/>
              <a:t>Syntax:</a:t>
            </a:r>
          </a:p>
          <a:p>
            <a:pPr marL="0" indent="0">
              <a:buNone/>
            </a:pPr>
            <a:r>
              <a:rPr lang="en-IN" b="1" dirty="0"/>
              <a:t>if</a:t>
            </a:r>
            <a:r>
              <a:rPr lang="en-IN" dirty="0"/>
              <a:t>(condition){    </a:t>
            </a:r>
          </a:p>
          <a:p>
            <a:pPr marL="0" indent="0">
              <a:buNone/>
            </a:pPr>
            <a:r>
              <a:rPr lang="en-IN" dirty="0"/>
              <a:t>    </a:t>
            </a:r>
            <a:r>
              <a:rPr lang="en-IN" sz="2000" dirty="0"/>
              <a:t> //code to be executed    </a:t>
            </a:r>
          </a:p>
          <a:p>
            <a:pPr marL="0" indent="0">
              <a:buNone/>
            </a:pPr>
            <a:r>
              <a:rPr lang="en-IN" dirty="0"/>
              <a:t>          </a:t>
            </a:r>
            <a:r>
              <a:rPr lang="en-IN" b="1" dirty="0"/>
              <a:t>if</a:t>
            </a:r>
            <a:r>
              <a:rPr lang="en-IN" dirty="0"/>
              <a:t>(condition){  </a:t>
            </a:r>
          </a:p>
          <a:p>
            <a:pPr marL="0" indent="0">
              <a:buNone/>
            </a:pPr>
            <a:r>
              <a:rPr lang="en-IN" dirty="0"/>
              <a:t>           </a:t>
            </a:r>
            <a:r>
              <a:rPr lang="en-IN" sz="2000" dirty="0"/>
              <a:t>  //code to be executed</a:t>
            </a:r>
            <a:r>
              <a:rPr lang="en-IN" dirty="0"/>
              <a:t>    </a:t>
            </a:r>
          </a:p>
          <a:p>
            <a:pPr marL="0" indent="0">
              <a:buNone/>
            </a:pPr>
            <a:r>
              <a:rPr lang="en-IN" dirty="0"/>
              <a:t>    }    </a:t>
            </a:r>
          </a:p>
          <a:p>
            <a:pPr marL="0" indent="0">
              <a:buNone/>
            </a:pPr>
            <a:r>
              <a:rPr lang="en-IN" dirty="0"/>
              <a:t>}  </a:t>
            </a:r>
          </a:p>
          <a:p>
            <a:pPr marL="0" indent="0">
              <a:buNone/>
            </a:pPr>
            <a:endParaRPr lang="en-IN" b="1" dirty="0"/>
          </a:p>
        </p:txBody>
      </p:sp>
      <p:pic>
        <p:nvPicPr>
          <p:cNvPr id="5" name="Picture 4" descr="A screen shot of a computer&#10;&#10;Description automatically generated">
            <a:extLst>
              <a:ext uri="{FF2B5EF4-FFF2-40B4-BE49-F238E27FC236}">
                <a16:creationId xmlns:a16="http://schemas.microsoft.com/office/drawing/2014/main" id="{C26D67D7-8961-4CDF-8990-00FBFC6CAE61}"/>
              </a:ext>
            </a:extLst>
          </p:cNvPr>
          <p:cNvPicPr>
            <a:picLocks noChangeAspect="1"/>
          </p:cNvPicPr>
          <p:nvPr/>
        </p:nvPicPr>
        <p:blipFill rotWithShape="1">
          <a:blip r:embed="rId2">
            <a:extLst>
              <a:ext uri="{28A0092B-C50C-407E-A947-70E740481C1C}">
                <a14:useLocalDpi xmlns:a14="http://schemas.microsoft.com/office/drawing/2010/main" val="0"/>
              </a:ext>
            </a:extLst>
          </a:blip>
          <a:srcRect t="24239" r="-1" b="19819"/>
          <a:stretch/>
        </p:blipFill>
        <p:spPr>
          <a:xfrm>
            <a:off x="7737635" y="196948"/>
            <a:ext cx="3555205" cy="6443003"/>
          </a:xfrm>
          <a:prstGeom prst="rect">
            <a:avLst/>
          </a:prstGeom>
        </p:spPr>
      </p:pic>
      <p:sp>
        <p:nvSpPr>
          <p:cNvPr id="24" name="Rectangle 19">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362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75D7-B667-4954-A82C-C27FCD768088}"/>
              </a:ext>
            </a:extLst>
          </p:cNvPr>
          <p:cNvSpPr>
            <a:spLocks noGrp="1"/>
          </p:cNvSpPr>
          <p:nvPr>
            <p:ph type="title"/>
          </p:nvPr>
        </p:nvSpPr>
        <p:spPr>
          <a:xfrm>
            <a:off x="838200" y="365125"/>
            <a:ext cx="10515600" cy="668545"/>
          </a:xfrm>
        </p:spPr>
        <p:txBody>
          <a:bodyPr>
            <a:normAutofit fontScale="90000"/>
          </a:bodyPr>
          <a:lstStyle/>
          <a:p>
            <a:r>
              <a:rPr lang="en-IN" sz="4800" b="1" dirty="0"/>
              <a:t>Example of Nested if statement</a:t>
            </a:r>
            <a:br>
              <a:rPr lang="en-IN" b="1" dirty="0"/>
            </a:br>
            <a:endParaRPr lang="en-IN" dirty="0"/>
          </a:p>
        </p:txBody>
      </p:sp>
      <p:sp>
        <p:nvSpPr>
          <p:cNvPr id="3" name="Content Placeholder 2">
            <a:extLst>
              <a:ext uri="{FF2B5EF4-FFF2-40B4-BE49-F238E27FC236}">
                <a16:creationId xmlns:a16="http://schemas.microsoft.com/office/drawing/2014/main" id="{F2C5C3F4-ED5F-428C-B08C-EAE1F4C2FB05}"/>
              </a:ext>
            </a:extLst>
          </p:cNvPr>
          <p:cNvSpPr>
            <a:spLocks noGrp="1"/>
          </p:cNvSpPr>
          <p:nvPr>
            <p:ph idx="1"/>
          </p:nvPr>
        </p:nvSpPr>
        <p:spPr>
          <a:xfrm>
            <a:off x="838200" y="901148"/>
            <a:ext cx="10515600" cy="5956852"/>
          </a:xfrm>
        </p:spPr>
        <p:txBody>
          <a:bodyPr>
            <a:normAutofit fontScale="47500" lnSpcReduction="20000"/>
          </a:bodyPr>
          <a:lstStyle/>
          <a:p>
            <a:pPr marL="0" indent="0">
              <a:buNone/>
            </a:pPr>
            <a:r>
              <a:rPr lang="en-IN" sz="4400" b="1" dirty="0"/>
              <a:t>public</a:t>
            </a:r>
            <a:r>
              <a:rPr lang="en-IN" sz="4400" dirty="0"/>
              <a:t> </a:t>
            </a:r>
            <a:r>
              <a:rPr lang="en-IN" sz="4400" b="1" dirty="0"/>
              <a:t>class</a:t>
            </a:r>
            <a:r>
              <a:rPr lang="en-IN" sz="4400" dirty="0"/>
              <a:t> JavaNestedIfExample2 {      </a:t>
            </a:r>
          </a:p>
          <a:p>
            <a:pPr marL="0" indent="0">
              <a:buNone/>
            </a:pPr>
            <a:r>
              <a:rPr lang="en-IN" sz="4400" b="1" dirty="0"/>
              <a:t>public</a:t>
            </a:r>
            <a:r>
              <a:rPr lang="en-IN" sz="4400" dirty="0"/>
              <a:t> </a:t>
            </a:r>
            <a:r>
              <a:rPr lang="en-IN" sz="4400" b="1" dirty="0"/>
              <a:t>static</a:t>
            </a:r>
            <a:r>
              <a:rPr lang="en-IN" sz="4400" dirty="0"/>
              <a:t> </a:t>
            </a:r>
            <a:r>
              <a:rPr lang="en-IN" sz="4400" b="1" dirty="0"/>
              <a:t>void</a:t>
            </a:r>
            <a:r>
              <a:rPr lang="en-IN" sz="4400" dirty="0"/>
              <a:t> main(String[] args) {      </a:t>
            </a:r>
          </a:p>
          <a:p>
            <a:pPr marL="0" indent="0">
              <a:buNone/>
            </a:pPr>
            <a:r>
              <a:rPr lang="en-IN" sz="4400" dirty="0"/>
              <a:t>  </a:t>
            </a:r>
            <a:r>
              <a:rPr lang="en-IN" sz="3800" dirty="0"/>
              <a:t>  //Creating two variables for age and weight    </a:t>
            </a:r>
          </a:p>
          <a:p>
            <a:pPr marL="0" indent="0">
              <a:buNone/>
            </a:pPr>
            <a:r>
              <a:rPr lang="en-IN" sz="4400" dirty="0"/>
              <a:t>    </a:t>
            </a:r>
            <a:r>
              <a:rPr lang="en-IN" sz="4400" b="1" dirty="0"/>
              <a:t>int</a:t>
            </a:r>
            <a:r>
              <a:rPr lang="en-IN" sz="4400" dirty="0"/>
              <a:t> age=25;    </a:t>
            </a:r>
          </a:p>
          <a:p>
            <a:pPr marL="0" indent="0">
              <a:buNone/>
            </a:pPr>
            <a:r>
              <a:rPr lang="en-IN" sz="4400" dirty="0"/>
              <a:t>    </a:t>
            </a:r>
            <a:r>
              <a:rPr lang="en-IN" sz="4400" b="1" dirty="0"/>
              <a:t>int</a:t>
            </a:r>
            <a:r>
              <a:rPr lang="en-IN" sz="4400" dirty="0"/>
              <a:t> weight=48;      </a:t>
            </a:r>
          </a:p>
          <a:p>
            <a:pPr marL="0" indent="0">
              <a:buNone/>
            </a:pPr>
            <a:r>
              <a:rPr lang="en-IN" sz="4400" dirty="0"/>
              <a:t> </a:t>
            </a:r>
            <a:r>
              <a:rPr lang="en-IN" sz="3800" dirty="0"/>
              <a:t>   //applying condition on age and weight    </a:t>
            </a:r>
          </a:p>
          <a:p>
            <a:pPr marL="0" indent="0">
              <a:buNone/>
            </a:pPr>
            <a:r>
              <a:rPr lang="en-IN" sz="4400" dirty="0"/>
              <a:t>    </a:t>
            </a:r>
            <a:r>
              <a:rPr lang="en-IN" sz="4400" b="1" dirty="0"/>
              <a:t>if</a:t>
            </a:r>
            <a:r>
              <a:rPr lang="en-IN" sz="4400" dirty="0"/>
              <a:t>(age&gt;=18){      </a:t>
            </a:r>
          </a:p>
          <a:p>
            <a:pPr marL="0" indent="0">
              <a:buNone/>
            </a:pPr>
            <a:r>
              <a:rPr lang="en-IN" sz="4400" dirty="0"/>
              <a:t>        </a:t>
            </a:r>
            <a:r>
              <a:rPr lang="en-IN" sz="4400" b="1" dirty="0"/>
              <a:t>if</a:t>
            </a:r>
            <a:r>
              <a:rPr lang="en-IN" sz="4400" dirty="0"/>
              <a:t>(weight&gt;50){    </a:t>
            </a:r>
          </a:p>
          <a:p>
            <a:pPr marL="0" indent="0">
              <a:buNone/>
            </a:pPr>
            <a:r>
              <a:rPr lang="en-IN" sz="4400" dirty="0"/>
              <a:t>            System.out.println("You are eligible to donate blood");    </a:t>
            </a:r>
          </a:p>
          <a:p>
            <a:pPr marL="0" indent="0">
              <a:buNone/>
            </a:pPr>
            <a:r>
              <a:rPr lang="en-IN" sz="4400" dirty="0"/>
              <a:t>        } </a:t>
            </a:r>
            <a:r>
              <a:rPr lang="en-IN" sz="4400" b="1" dirty="0"/>
              <a:t>else</a:t>
            </a:r>
            <a:r>
              <a:rPr lang="en-IN" sz="4400" dirty="0"/>
              <a:t>{  </a:t>
            </a:r>
          </a:p>
          <a:p>
            <a:pPr marL="0" indent="0">
              <a:buNone/>
            </a:pPr>
            <a:r>
              <a:rPr lang="en-IN" sz="4400" dirty="0"/>
              <a:t>            System.out.println("You are not eligible to donate blood");    </a:t>
            </a:r>
          </a:p>
          <a:p>
            <a:pPr marL="0" indent="0">
              <a:buNone/>
            </a:pPr>
            <a:r>
              <a:rPr lang="en-IN" sz="4400" dirty="0"/>
              <a:t>        }  </a:t>
            </a:r>
          </a:p>
          <a:p>
            <a:pPr marL="0" indent="0">
              <a:buNone/>
            </a:pPr>
            <a:r>
              <a:rPr lang="en-IN" sz="4400" dirty="0"/>
              <a:t>    } </a:t>
            </a:r>
            <a:r>
              <a:rPr lang="en-IN" sz="4400" b="1" dirty="0"/>
              <a:t>else</a:t>
            </a:r>
            <a:r>
              <a:rPr lang="en-IN" sz="4400" dirty="0"/>
              <a:t>{  </a:t>
            </a:r>
          </a:p>
          <a:p>
            <a:pPr marL="0" indent="0">
              <a:buNone/>
            </a:pPr>
            <a:r>
              <a:rPr lang="en-IN" sz="4400" dirty="0"/>
              <a:t>      System.out.println("Age must be greater than 18");  </a:t>
            </a:r>
          </a:p>
          <a:p>
            <a:pPr marL="0" indent="0">
              <a:buNone/>
            </a:pPr>
            <a:r>
              <a:rPr lang="en-IN" sz="4400" dirty="0"/>
              <a:t>    }  </a:t>
            </a:r>
          </a:p>
          <a:p>
            <a:pPr marL="0" indent="0">
              <a:buNone/>
            </a:pPr>
            <a:r>
              <a:rPr lang="en-IN" sz="4400" dirty="0"/>
              <a:t>}  }  </a:t>
            </a:r>
          </a:p>
          <a:p>
            <a:pPr marL="0" indent="0">
              <a:buNone/>
            </a:pPr>
            <a:endParaRPr lang="en-IN" dirty="0"/>
          </a:p>
        </p:txBody>
      </p:sp>
    </p:spTree>
    <p:extLst>
      <p:ext uri="{BB962C8B-B14F-4D97-AF65-F5344CB8AC3E}">
        <p14:creationId xmlns:p14="http://schemas.microsoft.com/office/powerpoint/2010/main" val="339315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BB0E-433F-4386-A79C-1A85AC007A9F}"/>
              </a:ext>
            </a:extLst>
          </p:cNvPr>
          <p:cNvSpPr>
            <a:spLocks noGrp="1"/>
          </p:cNvSpPr>
          <p:nvPr>
            <p:ph type="title"/>
          </p:nvPr>
        </p:nvSpPr>
        <p:spPr>
          <a:xfrm>
            <a:off x="838200" y="365125"/>
            <a:ext cx="10515600" cy="1013101"/>
          </a:xfrm>
        </p:spPr>
        <p:txBody>
          <a:bodyPr>
            <a:normAutofit fontScale="90000"/>
          </a:bodyPr>
          <a:lstStyle/>
          <a:p>
            <a:r>
              <a:rPr lang="en-IN" dirty="0"/>
              <a:t> </a:t>
            </a:r>
            <a:r>
              <a:rPr lang="en-IN" b="1" dirty="0"/>
              <a:t>if-else-if ladder Statement</a:t>
            </a:r>
            <a:br>
              <a:rPr lang="en-IN" dirty="0"/>
            </a:br>
            <a:endParaRPr lang="en-IN" dirty="0"/>
          </a:p>
        </p:txBody>
      </p:sp>
      <p:sp>
        <p:nvSpPr>
          <p:cNvPr id="3" name="Content Placeholder 2">
            <a:extLst>
              <a:ext uri="{FF2B5EF4-FFF2-40B4-BE49-F238E27FC236}">
                <a16:creationId xmlns:a16="http://schemas.microsoft.com/office/drawing/2014/main" id="{A649AAFD-91C3-42C9-9264-8D2A7956A65E}"/>
              </a:ext>
            </a:extLst>
          </p:cNvPr>
          <p:cNvSpPr>
            <a:spLocks noGrp="1"/>
          </p:cNvSpPr>
          <p:nvPr>
            <p:ph idx="1"/>
          </p:nvPr>
        </p:nvSpPr>
        <p:spPr>
          <a:xfrm>
            <a:off x="838200" y="1378226"/>
            <a:ext cx="10515600" cy="5479773"/>
          </a:xfrm>
        </p:spPr>
        <p:txBody>
          <a:bodyPr/>
          <a:lstStyle/>
          <a:p>
            <a:pPr marL="0" indent="0">
              <a:buNone/>
            </a:pPr>
            <a:r>
              <a:rPr lang="en-IN" dirty="0"/>
              <a:t>The if-else-if ladder statement executes one condition from multiple statements.</a:t>
            </a:r>
          </a:p>
        </p:txBody>
      </p:sp>
      <p:pic>
        <p:nvPicPr>
          <p:cNvPr id="5" name="Picture 4" descr="A close up of a logo&#10;&#10;Description automatically generated">
            <a:extLst>
              <a:ext uri="{FF2B5EF4-FFF2-40B4-BE49-F238E27FC236}">
                <a16:creationId xmlns:a16="http://schemas.microsoft.com/office/drawing/2014/main" id="{820DC6CD-92D6-4461-B45C-A22D04EFF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378" y="2180492"/>
            <a:ext cx="8961120" cy="4677507"/>
          </a:xfrm>
          <a:prstGeom prst="rect">
            <a:avLst/>
          </a:prstGeom>
        </p:spPr>
      </p:pic>
    </p:spTree>
    <p:extLst>
      <p:ext uri="{BB962C8B-B14F-4D97-AF65-F5344CB8AC3E}">
        <p14:creationId xmlns:p14="http://schemas.microsoft.com/office/powerpoint/2010/main" val="173158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06F3-3745-4C28-A561-C1AFCAABDC0B}"/>
              </a:ext>
            </a:extLst>
          </p:cNvPr>
          <p:cNvSpPr>
            <a:spLocks noGrp="1"/>
          </p:cNvSpPr>
          <p:nvPr>
            <p:ph type="title"/>
          </p:nvPr>
        </p:nvSpPr>
        <p:spPr>
          <a:xfrm>
            <a:off x="838200" y="365125"/>
            <a:ext cx="10515600" cy="1132371"/>
          </a:xfrm>
        </p:spPr>
        <p:txBody>
          <a:bodyPr/>
          <a:lstStyle/>
          <a:p>
            <a:r>
              <a:rPr lang="en-IN" b="1" dirty="0"/>
              <a:t>Syntax:</a:t>
            </a:r>
          </a:p>
        </p:txBody>
      </p:sp>
      <p:sp>
        <p:nvSpPr>
          <p:cNvPr id="3" name="Content Placeholder 2">
            <a:extLst>
              <a:ext uri="{FF2B5EF4-FFF2-40B4-BE49-F238E27FC236}">
                <a16:creationId xmlns:a16="http://schemas.microsoft.com/office/drawing/2014/main" id="{6312C2CD-BA58-460C-A29B-9B5BDEF71AA2}"/>
              </a:ext>
            </a:extLst>
          </p:cNvPr>
          <p:cNvSpPr>
            <a:spLocks noGrp="1"/>
          </p:cNvSpPr>
          <p:nvPr>
            <p:ph idx="1"/>
          </p:nvPr>
        </p:nvSpPr>
        <p:spPr>
          <a:xfrm>
            <a:off x="838200" y="1683026"/>
            <a:ext cx="10515600" cy="5174973"/>
          </a:xfrm>
        </p:spPr>
        <p:txBody>
          <a:bodyPr>
            <a:normAutofit fontScale="92500" lnSpcReduction="10000"/>
          </a:bodyPr>
          <a:lstStyle/>
          <a:p>
            <a:pPr marL="0" indent="0">
              <a:buNone/>
            </a:pPr>
            <a:r>
              <a:rPr lang="en-IN" b="1" dirty="0"/>
              <a:t>if</a:t>
            </a:r>
            <a:r>
              <a:rPr lang="en-IN" dirty="0"/>
              <a:t>(condition1){  </a:t>
            </a:r>
          </a:p>
          <a:p>
            <a:pPr marL="0" indent="0">
              <a:buNone/>
            </a:pPr>
            <a:r>
              <a:rPr lang="en-IN" sz="2200" dirty="0"/>
              <a:t>//code to be executed if condition1 is true  </a:t>
            </a:r>
          </a:p>
          <a:p>
            <a:pPr marL="0" indent="0">
              <a:buNone/>
            </a:pPr>
            <a:r>
              <a:rPr lang="en-IN" dirty="0"/>
              <a:t>}</a:t>
            </a:r>
            <a:r>
              <a:rPr lang="en-IN" b="1" dirty="0"/>
              <a:t>else</a:t>
            </a:r>
            <a:r>
              <a:rPr lang="en-IN" dirty="0"/>
              <a:t> </a:t>
            </a:r>
            <a:r>
              <a:rPr lang="en-IN" b="1" dirty="0"/>
              <a:t>if</a:t>
            </a:r>
            <a:r>
              <a:rPr lang="en-IN" dirty="0"/>
              <a:t>(condition2){  </a:t>
            </a:r>
          </a:p>
          <a:p>
            <a:pPr marL="0" indent="0">
              <a:buNone/>
            </a:pPr>
            <a:r>
              <a:rPr lang="en-IN" sz="2200" dirty="0"/>
              <a:t>//code to be executed if condition2 is true  </a:t>
            </a:r>
          </a:p>
          <a:p>
            <a:pPr marL="0" indent="0">
              <a:buNone/>
            </a:pPr>
            <a:r>
              <a:rPr lang="en-IN" dirty="0"/>
              <a:t>}  </a:t>
            </a:r>
          </a:p>
          <a:p>
            <a:pPr marL="0" indent="0">
              <a:buNone/>
            </a:pPr>
            <a:r>
              <a:rPr lang="en-IN" b="1" dirty="0"/>
              <a:t>else</a:t>
            </a:r>
            <a:r>
              <a:rPr lang="en-IN" dirty="0"/>
              <a:t> </a:t>
            </a:r>
            <a:r>
              <a:rPr lang="en-IN" b="1" dirty="0"/>
              <a:t>if</a:t>
            </a:r>
            <a:r>
              <a:rPr lang="en-IN" dirty="0"/>
              <a:t>(condition3){  </a:t>
            </a:r>
          </a:p>
          <a:p>
            <a:pPr marL="0" indent="0">
              <a:buNone/>
            </a:pPr>
            <a:r>
              <a:rPr lang="en-IN" sz="2200" dirty="0"/>
              <a:t>//code to be executed if condition3 is true  </a:t>
            </a:r>
          </a:p>
          <a:p>
            <a:pPr marL="0" indent="0">
              <a:buNone/>
            </a:pPr>
            <a:r>
              <a:rPr lang="en-IN" dirty="0"/>
              <a:t>}  </a:t>
            </a:r>
          </a:p>
          <a:p>
            <a:pPr marL="0" indent="0">
              <a:buNone/>
            </a:pPr>
            <a:r>
              <a:rPr lang="en-IN" dirty="0"/>
              <a:t>...  </a:t>
            </a:r>
          </a:p>
          <a:p>
            <a:pPr marL="0" indent="0">
              <a:buNone/>
            </a:pPr>
            <a:r>
              <a:rPr lang="en-IN" b="1" dirty="0"/>
              <a:t>else</a:t>
            </a:r>
            <a:r>
              <a:rPr lang="en-IN" dirty="0"/>
              <a:t>{  </a:t>
            </a:r>
          </a:p>
          <a:p>
            <a:pPr marL="0" indent="0">
              <a:buNone/>
            </a:pPr>
            <a:r>
              <a:rPr lang="en-IN" sz="2200" dirty="0"/>
              <a:t>//code to be executed if all the conditions are false  </a:t>
            </a:r>
          </a:p>
          <a:p>
            <a:pPr marL="0" indent="0">
              <a:buNone/>
            </a:pPr>
            <a:r>
              <a:rPr lang="en-IN" sz="2200" dirty="0"/>
              <a:t>}  </a:t>
            </a:r>
          </a:p>
          <a:p>
            <a:pPr marL="0" indent="0">
              <a:buNone/>
            </a:pPr>
            <a:endParaRPr lang="en-IN" dirty="0"/>
          </a:p>
        </p:txBody>
      </p:sp>
    </p:spTree>
    <p:extLst>
      <p:ext uri="{BB962C8B-B14F-4D97-AF65-F5344CB8AC3E}">
        <p14:creationId xmlns:p14="http://schemas.microsoft.com/office/powerpoint/2010/main" val="3676913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421</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Loops &amp; Control Statements </vt:lpstr>
      <vt:lpstr>if Statement </vt:lpstr>
      <vt:lpstr>Example of if statement</vt:lpstr>
      <vt:lpstr>if-else Statement </vt:lpstr>
      <vt:lpstr>Example of if-else statement </vt:lpstr>
      <vt:lpstr>Nested if statement  </vt:lpstr>
      <vt:lpstr>Example of Nested if statement </vt:lpstr>
      <vt:lpstr> if-else-if ladder Statement </vt:lpstr>
      <vt:lpstr>Syntax:</vt:lpstr>
      <vt:lpstr>Example</vt:lpstr>
      <vt:lpstr>Switch Statement </vt:lpstr>
      <vt:lpstr>Count…</vt:lpstr>
      <vt:lpstr>Syntax:</vt:lpstr>
      <vt:lpstr>Example</vt:lpstr>
      <vt:lpstr>For loop</vt:lpstr>
      <vt:lpstr>Count…</vt:lpstr>
      <vt:lpstr>Example for loop</vt:lpstr>
      <vt:lpstr>While Loop </vt:lpstr>
      <vt:lpstr>Example</vt:lpstr>
      <vt:lpstr>do-while loop </vt:lpstr>
      <vt:lpstr>Example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&amp; Control Statements </dc:title>
  <dc:creator>android_dev</dc:creator>
  <cp:lastModifiedBy>android_dev</cp:lastModifiedBy>
  <cp:revision>6</cp:revision>
  <dcterms:created xsi:type="dcterms:W3CDTF">2019-02-03T16:16:21Z</dcterms:created>
  <dcterms:modified xsi:type="dcterms:W3CDTF">2019-02-04T06:29:31Z</dcterms:modified>
</cp:coreProperties>
</file>