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BBF9-1EE8-4E21-8DAD-6F261D0A35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7D8930-BE83-42A4-9CEC-A86CEFAB2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B15C34-6654-48F8-8DFE-B2F6E2AAF010}"/>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5" name="Footer Placeholder 4">
            <a:extLst>
              <a:ext uri="{FF2B5EF4-FFF2-40B4-BE49-F238E27FC236}">
                <a16:creationId xmlns:a16="http://schemas.microsoft.com/office/drawing/2014/main" id="{EB798CE2-B1DE-46AE-AA07-12D29E6B7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74A36-F0EB-482E-8B4F-BC6AF45D31E4}"/>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167278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7A50-3FBB-4D8F-BF34-53452F870C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1CD57-053F-42A0-92AF-FA5F8F9343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325F5-EE13-4121-AD9A-E4E18D72E14F}"/>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5" name="Footer Placeholder 4">
            <a:extLst>
              <a:ext uri="{FF2B5EF4-FFF2-40B4-BE49-F238E27FC236}">
                <a16:creationId xmlns:a16="http://schemas.microsoft.com/office/drawing/2014/main" id="{E6F2458B-1ED2-4F37-A034-C1170916E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D405B-2231-4624-B936-630764E4A68C}"/>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172717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6917B-AAFB-4162-9240-C379761E9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F12E9B-4201-439C-943A-06353F2D64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B6667-0578-4C70-96BC-A12196D87022}"/>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5" name="Footer Placeholder 4">
            <a:extLst>
              <a:ext uri="{FF2B5EF4-FFF2-40B4-BE49-F238E27FC236}">
                <a16:creationId xmlns:a16="http://schemas.microsoft.com/office/drawing/2014/main" id="{39B174C4-2BD3-4883-AAC4-E93203979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9702C1-A2FA-4DF7-8233-9BCE146B7612}"/>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157833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53ED-0953-4611-98D9-76DD5CDFF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5A23F8-7434-4333-9385-E3D54087A8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433DBA-5FCE-4772-91A7-D2D9160FE591}"/>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5" name="Footer Placeholder 4">
            <a:extLst>
              <a:ext uri="{FF2B5EF4-FFF2-40B4-BE49-F238E27FC236}">
                <a16:creationId xmlns:a16="http://schemas.microsoft.com/office/drawing/2014/main" id="{6C6E4D2D-547F-4E19-A607-95EAB6468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0DA6A-4724-4115-B090-4CAE84D656FF}"/>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201661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4735-E63B-4F91-A1D6-AD57ED090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05E87-BD53-4027-AC16-4E1A34130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45FAC8-90A8-49AE-9AE0-00FD4F61523F}"/>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5" name="Footer Placeholder 4">
            <a:extLst>
              <a:ext uri="{FF2B5EF4-FFF2-40B4-BE49-F238E27FC236}">
                <a16:creationId xmlns:a16="http://schemas.microsoft.com/office/drawing/2014/main" id="{AAAD6D43-E64F-40E7-A4AA-6D5CE2F29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6E8C1-071B-44D6-A36D-E06E5CF9BEBB}"/>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158645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BD75-B418-4F04-9ED2-563F54B461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63F111-F16E-43C5-AB7F-E14A4EF722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EC76AE-58A2-4940-86D1-92241127DF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089FFF-0C0C-4AFB-9571-0A406516C519}"/>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6" name="Footer Placeholder 5">
            <a:extLst>
              <a:ext uri="{FF2B5EF4-FFF2-40B4-BE49-F238E27FC236}">
                <a16:creationId xmlns:a16="http://schemas.microsoft.com/office/drawing/2014/main" id="{E3461798-EB49-4B1E-BF06-1505DACDDC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DBCFF0-2E1F-4E20-8DC1-02EE9D7C2029}"/>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257089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04B6-5196-472E-A0F9-AF1BF90C87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C2FEC3-6BF6-499F-A129-F560BFD3F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BC3B2A-FDAC-4E52-B663-A6A15062A3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E66125-A197-4FCD-AF99-1FBFECF88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900FE5-1CC5-4E3F-ACB9-9817768824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B4A460-D2E7-4D6D-9A54-48AD68F64F65}"/>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8" name="Footer Placeholder 7">
            <a:extLst>
              <a:ext uri="{FF2B5EF4-FFF2-40B4-BE49-F238E27FC236}">
                <a16:creationId xmlns:a16="http://schemas.microsoft.com/office/drawing/2014/main" id="{E612C0BE-E8BC-4A62-9022-ED1D6E4F25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A3DF33-AEE4-45CF-8563-517AF67930F7}"/>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70152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3096-4AFA-4A64-A511-31E0C9A101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4F726A-3470-4606-9C1C-A0691A9B20FA}"/>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4" name="Footer Placeholder 3">
            <a:extLst>
              <a:ext uri="{FF2B5EF4-FFF2-40B4-BE49-F238E27FC236}">
                <a16:creationId xmlns:a16="http://schemas.microsoft.com/office/drawing/2014/main" id="{F93525A5-F2B6-4C25-B183-BE8209C881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D799EF-74CC-4B56-93AC-A5901FAB6FCE}"/>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201670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6AB65-C5EB-4666-89C8-A6952993E4E1}"/>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3" name="Footer Placeholder 2">
            <a:extLst>
              <a:ext uri="{FF2B5EF4-FFF2-40B4-BE49-F238E27FC236}">
                <a16:creationId xmlns:a16="http://schemas.microsoft.com/office/drawing/2014/main" id="{68D822B3-DAA0-47B3-9EF1-A85B47DC7A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5502F4-6C7C-44B2-8805-B74C88D2A7C6}"/>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43571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6797-D231-40A4-B5CE-8D5DFEEB9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331E40-3881-4016-ADDC-A90A4A030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CFA0C9-0A04-40FA-9D67-59EAE0CE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6802C5-B9D3-4226-845B-E20780F664DC}"/>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6" name="Footer Placeholder 5">
            <a:extLst>
              <a:ext uri="{FF2B5EF4-FFF2-40B4-BE49-F238E27FC236}">
                <a16:creationId xmlns:a16="http://schemas.microsoft.com/office/drawing/2014/main" id="{2B91A42C-DF41-440A-8C51-166B0BB588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D392A-8447-4A64-8598-114082DC5822}"/>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325427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B0A4-35EC-4C41-9769-F9EC47989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709345-3159-42BA-B10B-1009E99E4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6AEA5E-54D0-4751-B576-6E94EF1BA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98C42A-1343-4BD5-9C22-B8D7651FE0F8}"/>
              </a:ext>
            </a:extLst>
          </p:cNvPr>
          <p:cNvSpPr>
            <a:spLocks noGrp="1"/>
          </p:cNvSpPr>
          <p:nvPr>
            <p:ph type="dt" sz="half" idx="10"/>
          </p:nvPr>
        </p:nvSpPr>
        <p:spPr/>
        <p:txBody>
          <a:bodyPr/>
          <a:lstStyle/>
          <a:p>
            <a:fld id="{DF803D8C-3D3F-4325-8EF5-0141427CAD1F}" type="datetimeFigureOut">
              <a:rPr lang="en-IN" smtClean="0"/>
              <a:t>29-01-2019</a:t>
            </a:fld>
            <a:endParaRPr lang="en-IN"/>
          </a:p>
        </p:txBody>
      </p:sp>
      <p:sp>
        <p:nvSpPr>
          <p:cNvPr id="6" name="Footer Placeholder 5">
            <a:extLst>
              <a:ext uri="{FF2B5EF4-FFF2-40B4-BE49-F238E27FC236}">
                <a16:creationId xmlns:a16="http://schemas.microsoft.com/office/drawing/2014/main" id="{FE3C7792-7FE3-47C2-8AA6-1CAA3E9CA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C76EE-5E4D-44C1-B2D3-C93402D9B742}"/>
              </a:ext>
            </a:extLst>
          </p:cNvPr>
          <p:cNvSpPr>
            <a:spLocks noGrp="1"/>
          </p:cNvSpPr>
          <p:nvPr>
            <p:ph type="sldNum" sz="quarter" idx="12"/>
          </p:nvPr>
        </p:nvSpPr>
        <p:spPr/>
        <p:txBody>
          <a:bodyPr/>
          <a:lstStyle/>
          <a:p>
            <a:fld id="{16D45045-C72B-42BC-8332-5091147F06D1}" type="slidenum">
              <a:rPr lang="en-IN" smtClean="0"/>
              <a:t>‹#›</a:t>
            </a:fld>
            <a:endParaRPr lang="en-IN"/>
          </a:p>
        </p:txBody>
      </p:sp>
    </p:spTree>
    <p:extLst>
      <p:ext uri="{BB962C8B-B14F-4D97-AF65-F5344CB8AC3E}">
        <p14:creationId xmlns:p14="http://schemas.microsoft.com/office/powerpoint/2010/main" val="342601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280B-C9FB-4FAA-8BDC-1E10CF9E2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EAEEEF-850A-497C-AE15-1ECD128CA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A60707-E220-4356-B254-EBE753064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03D8C-3D3F-4325-8EF5-0141427CAD1F}" type="datetimeFigureOut">
              <a:rPr lang="en-IN" smtClean="0"/>
              <a:t>29-01-2019</a:t>
            </a:fld>
            <a:endParaRPr lang="en-IN"/>
          </a:p>
        </p:txBody>
      </p:sp>
      <p:sp>
        <p:nvSpPr>
          <p:cNvPr id="5" name="Footer Placeholder 4">
            <a:extLst>
              <a:ext uri="{FF2B5EF4-FFF2-40B4-BE49-F238E27FC236}">
                <a16:creationId xmlns:a16="http://schemas.microsoft.com/office/drawing/2014/main" id="{53F3FAEB-A816-4232-8FF5-2238B198B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DE6F9D-B781-405A-965A-B4EE57D45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45045-C72B-42BC-8332-5091147F06D1}" type="slidenum">
              <a:rPr lang="en-IN" smtClean="0"/>
              <a:t>‹#›</a:t>
            </a:fld>
            <a:endParaRPr lang="en-IN"/>
          </a:p>
        </p:txBody>
      </p:sp>
    </p:spTree>
    <p:extLst>
      <p:ext uri="{BB962C8B-B14F-4D97-AF65-F5344CB8AC3E}">
        <p14:creationId xmlns:p14="http://schemas.microsoft.com/office/powerpoint/2010/main" val="2605327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7219-70A2-4113-B9ED-FA02EF51B7E6}"/>
              </a:ext>
            </a:extLst>
          </p:cNvPr>
          <p:cNvSpPr>
            <a:spLocks noGrp="1"/>
          </p:cNvSpPr>
          <p:nvPr>
            <p:ph type="ctrTitle"/>
          </p:nvPr>
        </p:nvSpPr>
        <p:spPr>
          <a:xfrm>
            <a:off x="1524000" y="172279"/>
            <a:ext cx="9144000" cy="1427922"/>
          </a:xfrm>
        </p:spPr>
        <p:txBody>
          <a:bodyPr/>
          <a:lstStyle/>
          <a:p>
            <a:r>
              <a:rPr lang="en-IN" b="1" dirty="0"/>
              <a:t>Oops Concepts</a:t>
            </a:r>
          </a:p>
        </p:txBody>
      </p:sp>
      <p:sp>
        <p:nvSpPr>
          <p:cNvPr id="3" name="Subtitle 2">
            <a:extLst>
              <a:ext uri="{FF2B5EF4-FFF2-40B4-BE49-F238E27FC236}">
                <a16:creationId xmlns:a16="http://schemas.microsoft.com/office/drawing/2014/main" id="{1915EF08-BDB3-4302-96D4-13FB7D285057}"/>
              </a:ext>
            </a:extLst>
          </p:cNvPr>
          <p:cNvSpPr>
            <a:spLocks noGrp="1"/>
          </p:cNvSpPr>
          <p:nvPr>
            <p:ph type="subTitle" idx="1"/>
          </p:nvPr>
        </p:nvSpPr>
        <p:spPr>
          <a:xfrm>
            <a:off x="1524000" y="2014329"/>
            <a:ext cx="9144000" cy="3988905"/>
          </a:xfrm>
        </p:spPr>
        <p:txBody>
          <a:bodyPr>
            <a:normAutofit lnSpcReduction="10000"/>
          </a:bodyPr>
          <a:lstStyle/>
          <a:p>
            <a:pPr algn="l"/>
            <a:r>
              <a:rPr lang="en-IN" b="1" dirty="0"/>
              <a:t>Object</a:t>
            </a:r>
            <a:r>
              <a:rPr lang="en-IN" dirty="0"/>
              <a:t> means a real-world entity such as a pen, chair, table, computer, watch, etc. </a:t>
            </a:r>
            <a:r>
              <a:rPr lang="en-IN" b="1" dirty="0"/>
              <a:t>Object-Oriented Programming</a:t>
            </a:r>
            <a:r>
              <a:rPr lang="en-IN" dirty="0"/>
              <a:t> is a methodology to design a program using classes and objects. It simplifies the software development maintenance by providing some concepts:</a:t>
            </a:r>
          </a:p>
          <a:p>
            <a:pPr marL="342900" indent="-342900" algn="l">
              <a:buFont typeface="Arial" panose="020B0604020202020204" pitchFamily="34" charset="0"/>
              <a:buChar char="•"/>
            </a:pPr>
            <a:r>
              <a:rPr lang="en-IN" u="sng" dirty="0">
                <a:hlinkClick r:id="rId2">
                  <a:extLst>
                    <a:ext uri="{A12FA001-AC4F-418D-AE19-62706E023703}">
                      <ahyp:hlinkClr xmlns:ahyp="http://schemas.microsoft.com/office/drawing/2018/hyperlinkcolor" val="tx"/>
                    </a:ext>
                  </a:extLst>
                </a:hlinkClick>
              </a:rPr>
              <a:t>Object</a:t>
            </a:r>
            <a:endParaRPr lang="en-IN" u="sng" dirty="0"/>
          </a:p>
          <a:p>
            <a:pPr marL="342900" indent="-342900" algn="l">
              <a:buFont typeface="Arial" panose="020B0604020202020204" pitchFamily="34" charset="0"/>
              <a:buChar char="•"/>
            </a:pPr>
            <a:r>
              <a:rPr lang="en-IN" u="sng" dirty="0"/>
              <a:t>Class</a:t>
            </a:r>
          </a:p>
          <a:p>
            <a:pPr marL="342900" indent="-342900" algn="l">
              <a:buFont typeface="Arial" panose="020B0604020202020204" pitchFamily="34" charset="0"/>
              <a:buChar char="•"/>
            </a:pPr>
            <a:r>
              <a:rPr lang="en-IN" dirty="0">
                <a:hlinkClick r:id="rId3">
                  <a:extLst>
                    <a:ext uri="{A12FA001-AC4F-418D-AE19-62706E023703}">
                      <ahyp:hlinkClr xmlns:ahyp="http://schemas.microsoft.com/office/drawing/2018/hyperlinkcolor" val="tx"/>
                    </a:ext>
                  </a:extLst>
                </a:hlinkClick>
              </a:rPr>
              <a:t>Inheritance</a:t>
            </a:r>
            <a:endParaRPr lang="en-IN" dirty="0"/>
          </a:p>
          <a:p>
            <a:pPr marL="342900" indent="-342900" algn="l">
              <a:buFont typeface="Arial" panose="020B0604020202020204" pitchFamily="34" charset="0"/>
              <a:buChar char="•"/>
            </a:pPr>
            <a:r>
              <a:rPr lang="en-IN" dirty="0">
                <a:hlinkClick r:id="rId4">
                  <a:extLst>
                    <a:ext uri="{A12FA001-AC4F-418D-AE19-62706E023703}">
                      <ahyp:hlinkClr xmlns:ahyp="http://schemas.microsoft.com/office/drawing/2018/hyperlinkcolor" val="tx"/>
                    </a:ext>
                  </a:extLst>
                </a:hlinkClick>
              </a:rPr>
              <a:t>Polymorphism</a:t>
            </a:r>
            <a:endParaRPr lang="en-IN" dirty="0"/>
          </a:p>
          <a:p>
            <a:pPr marL="342900" indent="-342900" algn="l">
              <a:buFont typeface="Arial" panose="020B0604020202020204" pitchFamily="34" charset="0"/>
              <a:buChar char="•"/>
            </a:pPr>
            <a:r>
              <a:rPr lang="en-IN" dirty="0">
                <a:hlinkClick r:id="rId5">
                  <a:extLst>
                    <a:ext uri="{A12FA001-AC4F-418D-AE19-62706E023703}">
                      <ahyp:hlinkClr xmlns:ahyp="http://schemas.microsoft.com/office/drawing/2018/hyperlinkcolor" val="tx"/>
                    </a:ext>
                  </a:extLst>
                </a:hlinkClick>
              </a:rPr>
              <a:t>Abstraction</a:t>
            </a:r>
            <a:endParaRPr lang="en-IN" dirty="0"/>
          </a:p>
          <a:p>
            <a:pPr marL="342900" indent="-342900" algn="l">
              <a:buFont typeface="Arial" panose="020B0604020202020204" pitchFamily="34" charset="0"/>
              <a:buChar char="•"/>
            </a:pPr>
            <a:r>
              <a:rPr lang="en-IN" dirty="0">
                <a:hlinkClick r:id="rId6">
                  <a:extLst>
                    <a:ext uri="{A12FA001-AC4F-418D-AE19-62706E023703}">
                      <ahyp:hlinkClr xmlns:ahyp="http://schemas.microsoft.com/office/drawing/2018/hyperlinkcolor" val="tx"/>
                    </a:ext>
                  </a:extLst>
                </a:hlinkClick>
              </a:rPr>
              <a:t>Encapsulation</a:t>
            </a:r>
            <a:endParaRPr lang="en-IN" dirty="0"/>
          </a:p>
          <a:p>
            <a:pPr algn="l"/>
            <a:endParaRPr lang="en-IN" dirty="0"/>
          </a:p>
        </p:txBody>
      </p:sp>
    </p:spTree>
    <p:extLst>
      <p:ext uri="{BB962C8B-B14F-4D97-AF65-F5344CB8AC3E}">
        <p14:creationId xmlns:p14="http://schemas.microsoft.com/office/powerpoint/2010/main" val="97787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3131-3429-4264-BEC1-935C2DCCFD9F}"/>
              </a:ext>
            </a:extLst>
          </p:cNvPr>
          <p:cNvSpPr>
            <a:spLocks noGrp="1"/>
          </p:cNvSpPr>
          <p:nvPr>
            <p:ph type="title"/>
          </p:nvPr>
        </p:nvSpPr>
        <p:spPr/>
        <p:txBody>
          <a:bodyPr/>
          <a:lstStyle/>
          <a:p>
            <a:r>
              <a:rPr lang="en-IN" dirty="0"/>
              <a:t>Count…</a:t>
            </a:r>
          </a:p>
        </p:txBody>
      </p:sp>
      <p:pic>
        <p:nvPicPr>
          <p:cNvPr id="11" name="Content Placeholder 10">
            <a:extLst>
              <a:ext uri="{FF2B5EF4-FFF2-40B4-BE49-F238E27FC236}">
                <a16:creationId xmlns:a16="http://schemas.microsoft.com/office/drawing/2014/main" id="{2E2DEDDC-314C-4275-9754-D4220282A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509" y="1537253"/>
            <a:ext cx="9749681" cy="4955622"/>
          </a:xfrm>
        </p:spPr>
      </p:pic>
    </p:spTree>
    <p:extLst>
      <p:ext uri="{BB962C8B-B14F-4D97-AF65-F5344CB8AC3E}">
        <p14:creationId xmlns:p14="http://schemas.microsoft.com/office/powerpoint/2010/main" val="421540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80C0-AD9F-47EC-B8FF-1020B7EDBC4F}"/>
              </a:ext>
            </a:extLst>
          </p:cNvPr>
          <p:cNvSpPr>
            <a:spLocks noGrp="1"/>
          </p:cNvSpPr>
          <p:nvPr>
            <p:ph type="title"/>
          </p:nvPr>
        </p:nvSpPr>
        <p:spPr>
          <a:xfrm>
            <a:off x="838200" y="365126"/>
            <a:ext cx="10515600" cy="1066110"/>
          </a:xfrm>
        </p:spPr>
        <p:txBody>
          <a:bodyPr/>
          <a:lstStyle/>
          <a:p>
            <a:r>
              <a:rPr lang="en-IN" b="1" dirty="0"/>
              <a:t>Example</a:t>
            </a:r>
          </a:p>
        </p:txBody>
      </p:sp>
      <p:sp>
        <p:nvSpPr>
          <p:cNvPr id="3" name="Content Placeholder 2">
            <a:extLst>
              <a:ext uri="{FF2B5EF4-FFF2-40B4-BE49-F238E27FC236}">
                <a16:creationId xmlns:a16="http://schemas.microsoft.com/office/drawing/2014/main" id="{2D945196-F2C1-4222-82A1-F81683195B67}"/>
              </a:ext>
            </a:extLst>
          </p:cNvPr>
          <p:cNvSpPr>
            <a:spLocks noGrp="1"/>
          </p:cNvSpPr>
          <p:nvPr>
            <p:ph idx="1"/>
          </p:nvPr>
        </p:nvSpPr>
        <p:spPr>
          <a:xfrm>
            <a:off x="838200" y="1669773"/>
            <a:ext cx="10515600" cy="4507189"/>
          </a:xfrm>
        </p:spPr>
        <p:txBody>
          <a:bodyPr>
            <a:normAutofit fontScale="92500" lnSpcReduction="20000"/>
          </a:bodyPr>
          <a:lstStyle/>
          <a:p>
            <a:pPr marL="0" indent="0">
              <a:buNone/>
            </a:pPr>
            <a:r>
              <a:rPr lang="en-IN" b="1" dirty="0"/>
              <a:t>class</a:t>
            </a:r>
            <a:r>
              <a:rPr lang="en-IN" dirty="0"/>
              <a:t> Employee{    </a:t>
            </a:r>
            <a:r>
              <a:rPr lang="en-IN" sz="1900" dirty="0"/>
              <a:t>// super class</a:t>
            </a:r>
          </a:p>
          <a:p>
            <a:pPr marL="0" indent="0">
              <a:buNone/>
            </a:pPr>
            <a:r>
              <a:rPr lang="en-IN" dirty="0"/>
              <a:t> </a:t>
            </a:r>
            <a:r>
              <a:rPr lang="en-IN" b="1" dirty="0"/>
              <a:t>float</a:t>
            </a:r>
            <a:r>
              <a:rPr lang="en-IN" dirty="0"/>
              <a:t> salary=20000;  </a:t>
            </a:r>
          </a:p>
          <a:p>
            <a:pPr marL="0" indent="0">
              <a:buNone/>
            </a:pPr>
            <a:r>
              <a:rPr lang="en-IN" dirty="0"/>
              <a:t>}  </a:t>
            </a:r>
          </a:p>
          <a:p>
            <a:pPr marL="0" indent="0">
              <a:buNone/>
            </a:pPr>
            <a:r>
              <a:rPr lang="en-IN" b="1" dirty="0"/>
              <a:t>class</a:t>
            </a:r>
            <a:r>
              <a:rPr lang="en-IN" dirty="0"/>
              <a:t> Programmer </a:t>
            </a:r>
            <a:r>
              <a:rPr lang="en-IN" b="1" dirty="0"/>
              <a:t>extends</a:t>
            </a:r>
            <a:r>
              <a:rPr lang="en-IN" dirty="0"/>
              <a:t> Employee{   </a:t>
            </a:r>
            <a:r>
              <a:rPr lang="en-IN" sz="1900" dirty="0"/>
              <a:t>// sub class</a:t>
            </a:r>
          </a:p>
          <a:p>
            <a:pPr marL="0" indent="0">
              <a:buNone/>
            </a:pPr>
            <a:r>
              <a:rPr lang="en-IN" dirty="0"/>
              <a:t> </a:t>
            </a:r>
            <a:r>
              <a:rPr lang="en-IN" b="1" dirty="0"/>
              <a:t>int</a:t>
            </a:r>
            <a:r>
              <a:rPr lang="en-IN" dirty="0"/>
              <a:t> bonus=10000;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  Programmer p=</a:t>
            </a:r>
            <a:r>
              <a:rPr lang="en-IN" b="1" dirty="0"/>
              <a:t>new</a:t>
            </a:r>
            <a:r>
              <a:rPr lang="en-IN" dirty="0"/>
              <a:t> Programmer();  </a:t>
            </a:r>
          </a:p>
          <a:p>
            <a:pPr marL="0" indent="0">
              <a:buNone/>
            </a:pPr>
            <a:r>
              <a:rPr lang="en-IN" dirty="0"/>
              <a:t>  System.out.println("Programmer salary is:"+</a:t>
            </a:r>
            <a:r>
              <a:rPr lang="en-IN" dirty="0" err="1"/>
              <a:t>p.salary</a:t>
            </a:r>
            <a:r>
              <a:rPr lang="en-IN" dirty="0"/>
              <a:t>);  </a:t>
            </a:r>
          </a:p>
          <a:p>
            <a:pPr marL="0" indent="0">
              <a:buNone/>
            </a:pPr>
            <a:r>
              <a:rPr lang="en-IN" dirty="0"/>
              <a:t>   System.out.println("Bonus of Programmer is:"+</a:t>
            </a:r>
            <a:r>
              <a:rPr lang="en-IN" dirty="0" err="1"/>
              <a:t>p.bonus</a:t>
            </a:r>
            <a:r>
              <a:rPr lang="en-IN" dirty="0"/>
              <a:t>);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5663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8E28-28D5-48FC-9065-BD9EB4EA9316}"/>
              </a:ext>
            </a:extLst>
          </p:cNvPr>
          <p:cNvSpPr>
            <a:spLocks noGrp="1"/>
          </p:cNvSpPr>
          <p:nvPr>
            <p:ph type="title"/>
          </p:nvPr>
        </p:nvSpPr>
        <p:spPr/>
        <p:txBody>
          <a:bodyPr/>
          <a:lstStyle/>
          <a:p>
            <a:r>
              <a:rPr lang="en-IN" b="1" dirty="0"/>
              <a:t>Polymorphism</a:t>
            </a:r>
            <a:br>
              <a:rPr lang="en-IN" dirty="0"/>
            </a:br>
            <a:endParaRPr lang="en-IN" dirty="0"/>
          </a:p>
        </p:txBody>
      </p:sp>
      <p:sp>
        <p:nvSpPr>
          <p:cNvPr id="3" name="Content Placeholder 2">
            <a:extLst>
              <a:ext uri="{FF2B5EF4-FFF2-40B4-BE49-F238E27FC236}">
                <a16:creationId xmlns:a16="http://schemas.microsoft.com/office/drawing/2014/main" id="{D7027C47-33AF-4E8E-BC54-8B4DD13F78A6}"/>
              </a:ext>
            </a:extLst>
          </p:cNvPr>
          <p:cNvSpPr>
            <a:spLocks noGrp="1"/>
          </p:cNvSpPr>
          <p:nvPr>
            <p:ph idx="1"/>
          </p:nvPr>
        </p:nvSpPr>
        <p:spPr>
          <a:xfrm>
            <a:off x="838200" y="1378226"/>
            <a:ext cx="10515600" cy="4798737"/>
          </a:xfrm>
        </p:spPr>
        <p:txBody>
          <a:bodyPr/>
          <a:lstStyle/>
          <a:p>
            <a:r>
              <a:rPr lang="en-IN" b="1" dirty="0"/>
              <a:t>Polymorphism in Java</a:t>
            </a:r>
            <a:r>
              <a:rPr lang="en-IN" dirty="0"/>
              <a:t> is a concept by which we can perform a </a:t>
            </a:r>
            <a:r>
              <a:rPr lang="en-IN" i="1" dirty="0"/>
              <a:t>single action in different ways</a:t>
            </a:r>
            <a:r>
              <a:rPr lang="en-IN" dirty="0"/>
              <a:t>. Polymorphism is derived from 2 Greek words: poly and morphs. The word "poly" means many and "morphs" means forms. So polymorphism means many forms.</a:t>
            </a:r>
          </a:p>
          <a:p>
            <a:r>
              <a:rPr lang="en-IN" dirty="0"/>
              <a:t>There are two types of polymorphism in Java: </a:t>
            </a:r>
            <a:r>
              <a:rPr lang="en-IN" b="1" dirty="0"/>
              <a:t>compile-time polymorphism and runtime polymorphism.</a:t>
            </a:r>
            <a:r>
              <a:rPr lang="en-IN" dirty="0"/>
              <a:t> We can perform polymorphism in java by </a:t>
            </a:r>
            <a:r>
              <a:rPr lang="en-IN" b="1" dirty="0"/>
              <a:t>method overloading and method overriding</a:t>
            </a:r>
            <a:r>
              <a:rPr lang="en-IN" dirty="0"/>
              <a:t>.</a:t>
            </a:r>
          </a:p>
          <a:p>
            <a:pPr marL="0" indent="0">
              <a:buNone/>
            </a:pPr>
            <a:endParaRPr lang="en-IN" dirty="0"/>
          </a:p>
        </p:txBody>
      </p:sp>
    </p:spTree>
    <p:extLst>
      <p:ext uri="{BB962C8B-B14F-4D97-AF65-F5344CB8AC3E}">
        <p14:creationId xmlns:p14="http://schemas.microsoft.com/office/powerpoint/2010/main" val="190636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970C-EF6B-4DF1-97CD-F5E13CD92EC2}"/>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FE2C789A-133F-4FA5-A45F-576D4A3CD7B3}"/>
              </a:ext>
            </a:extLst>
          </p:cNvPr>
          <p:cNvSpPr>
            <a:spLocks noGrp="1"/>
          </p:cNvSpPr>
          <p:nvPr>
            <p:ph idx="1"/>
          </p:nvPr>
        </p:nvSpPr>
        <p:spPr/>
        <p:txBody>
          <a:bodyPr/>
          <a:lstStyle/>
          <a:p>
            <a:pPr marL="0" indent="0">
              <a:buNone/>
            </a:pPr>
            <a:r>
              <a:rPr lang="en-IN" dirty="0"/>
              <a:t>If a girl is married and mother of 2 children doing teaching job then  she is a women first ,, teacher in a school when she is in school, wife of someone at home,, mother of her children,, and obvious daughter of someone means a woman plays different roles at different times that’s the polymorphism.</a:t>
            </a:r>
          </a:p>
        </p:txBody>
      </p:sp>
    </p:spTree>
    <p:extLst>
      <p:ext uri="{BB962C8B-B14F-4D97-AF65-F5344CB8AC3E}">
        <p14:creationId xmlns:p14="http://schemas.microsoft.com/office/powerpoint/2010/main" val="76821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0120-9B4E-4249-8ADB-D04D32FC7B68}"/>
              </a:ext>
            </a:extLst>
          </p:cNvPr>
          <p:cNvSpPr>
            <a:spLocks noGrp="1"/>
          </p:cNvSpPr>
          <p:nvPr>
            <p:ph type="title"/>
          </p:nvPr>
        </p:nvSpPr>
        <p:spPr>
          <a:xfrm>
            <a:off x="622852" y="0"/>
            <a:ext cx="10730948" cy="834887"/>
          </a:xfrm>
        </p:spPr>
        <p:txBody>
          <a:bodyPr/>
          <a:lstStyle/>
          <a:p>
            <a:r>
              <a:rPr lang="en-IN" dirty="0"/>
              <a:t>Runtime Polymorphism</a:t>
            </a:r>
          </a:p>
        </p:txBody>
      </p:sp>
      <p:sp>
        <p:nvSpPr>
          <p:cNvPr id="3" name="Content Placeholder 2">
            <a:extLst>
              <a:ext uri="{FF2B5EF4-FFF2-40B4-BE49-F238E27FC236}">
                <a16:creationId xmlns:a16="http://schemas.microsoft.com/office/drawing/2014/main" id="{769A64F8-68D2-4B91-91DB-EC4E9A049409}"/>
              </a:ext>
            </a:extLst>
          </p:cNvPr>
          <p:cNvSpPr>
            <a:spLocks noGrp="1"/>
          </p:cNvSpPr>
          <p:nvPr>
            <p:ph idx="1"/>
          </p:nvPr>
        </p:nvSpPr>
        <p:spPr>
          <a:xfrm>
            <a:off x="622852" y="834886"/>
            <a:ext cx="10730948" cy="6023113"/>
          </a:xfrm>
        </p:spPr>
        <p:txBody>
          <a:bodyPr>
            <a:normAutofit fontScale="92500" lnSpcReduction="20000"/>
          </a:bodyPr>
          <a:lstStyle/>
          <a:p>
            <a:pPr marL="0" indent="0">
              <a:buNone/>
            </a:pPr>
            <a:r>
              <a:rPr lang="en-IN" b="1" i="1" dirty="0"/>
              <a:t>Method Overriding</a:t>
            </a:r>
            <a:r>
              <a:rPr lang="en-IN" dirty="0"/>
              <a:t> is an example of run time polymorphism and requires inheritance between two or more classes. A parent class method can be overridden in child class by keeping the method signature intact.</a:t>
            </a:r>
          </a:p>
          <a:p>
            <a:pPr marL="0" indent="0">
              <a:buNone/>
            </a:pPr>
            <a:r>
              <a:rPr lang="en-IN" dirty="0"/>
              <a:t>Syntax:</a:t>
            </a:r>
          </a:p>
          <a:p>
            <a:pPr marL="0" indent="0">
              <a:buNone/>
            </a:pPr>
            <a:r>
              <a:rPr lang="en-IN" b="1" dirty="0"/>
              <a:t>class</a:t>
            </a:r>
            <a:r>
              <a:rPr lang="en-IN" dirty="0"/>
              <a:t> ABC{</a:t>
            </a:r>
          </a:p>
          <a:p>
            <a:pPr marL="0" indent="0">
              <a:buNone/>
            </a:pPr>
            <a:r>
              <a:rPr lang="en-IN" dirty="0"/>
              <a:t>method A(){</a:t>
            </a:r>
          </a:p>
          <a:p>
            <a:pPr marL="0" indent="0">
              <a:buNone/>
            </a:pPr>
            <a:r>
              <a:rPr lang="en-IN" sz="1900" dirty="0"/>
              <a:t>// do something</a:t>
            </a:r>
          </a:p>
          <a:p>
            <a:pPr marL="0" indent="0">
              <a:buNone/>
            </a:pPr>
            <a:r>
              <a:rPr lang="en-IN" dirty="0"/>
              <a:t>}</a:t>
            </a:r>
          </a:p>
          <a:p>
            <a:pPr marL="0" indent="0">
              <a:buNone/>
            </a:pPr>
            <a:r>
              <a:rPr lang="en-IN" dirty="0"/>
              <a:t>}</a:t>
            </a:r>
          </a:p>
          <a:p>
            <a:pPr marL="0" indent="0">
              <a:buNone/>
            </a:pPr>
            <a:r>
              <a:rPr lang="en-IN" b="1" dirty="0"/>
              <a:t>class</a:t>
            </a:r>
            <a:r>
              <a:rPr lang="en-IN" dirty="0"/>
              <a:t> PQR extends ABC{</a:t>
            </a:r>
          </a:p>
          <a:p>
            <a:pPr marL="0" indent="0">
              <a:buNone/>
            </a:pPr>
            <a:r>
              <a:rPr lang="en-IN" sz="1900" dirty="0"/>
              <a:t>// method overriding</a:t>
            </a:r>
          </a:p>
          <a:p>
            <a:pPr marL="0" indent="0">
              <a:buNone/>
            </a:pPr>
            <a:r>
              <a:rPr lang="en-IN" dirty="0"/>
              <a:t>method A(){</a:t>
            </a:r>
          </a:p>
          <a:p>
            <a:pPr marL="0" indent="0">
              <a:buNone/>
            </a:pPr>
            <a:r>
              <a:rPr lang="en-IN" sz="1900" dirty="0"/>
              <a:t>// do something else</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2578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F41C-05DF-4956-AEA7-7BB6B035CE0E}"/>
              </a:ext>
            </a:extLst>
          </p:cNvPr>
          <p:cNvSpPr>
            <a:spLocks noGrp="1"/>
          </p:cNvSpPr>
          <p:nvPr>
            <p:ph type="title"/>
          </p:nvPr>
        </p:nvSpPr>
        <p:spPr>
          <a:xfrm>
            <a:off x="838200" y="112643"/>
            <a:ext cx="10515600" cy="1278835"/>
          </a:xfrm>
        </p:spPr>
        <p:txBody>
          <a:bodyPr/>
          <a:lstStyle/>
          <a:p>
            <a:r>
              <a:rPr lang="en-IN" b="1" dirty="0"/>
              <a:t>Example</a:t>
            </a:r>
          </a:p>
        </p:txBody>
      </p:sp>
      <p:sp>
        <p:nvSpPr>
          <p:cNvPr id="3" name="Content Placeholder 2">
            <a:extLst>
              <a:ext uri="{FF2B5EF4-FFF2-40B4-BE49-F238E27FC236}">
                <a16:creationId xmlns:a16="http://schemas.microsoft.com/office/drawing/2014/main" id="{6C346C25-829C-45D9-86EA-0E167D96F019}"/>
              </a:ext>
            </a:extLst>
          </p:cNvPr>
          <p:cNvSpPr>
            <a:spLocks noGrp="1"/>
          </p:cNvSpPr>
          <p:nvPr>
            <p:ph idx="1"/>
          </p:nvPr>
        </p:nvSpPr>
        <p:spPr>
          <a:xfrm>
            <a:off x="838200" y="1179444"/>
            <a:ext cx="10515600" cy="5565914"/>
          </a:xfrm>
        </p:spPr>
        <p:txBody>
          <a:bodyPr>
            <a:normAutofit fontScale="85000" lnSpcReduction="20000"/>
          </a:bodyPr>
          <a:lstStyle/>
          <a:p>
            <a:pPr marL="0" indent="0">
              <a:buNone/>
            </a:pPr>
            <a:r>
              <a:rPr lang="en-IN" b="1" dirty="0"/>
              <a:t>class</a:t>
            </a:r>
            <a:r>
              <a:rPr lang="en-IN" dirty="0"/>
              <a:t> Bike{  </a:t>
            </a:r>
          </a:p>
          <a:p>
            <a:pPr marL="0" indent="0">
              <a:buNone/>
            </a:pPr>
            <a:r>
              <a:rPr lang="en-IN" dirty="0"/>
              <a:t>  </a:t>
            </a:r>
            <a:r>
              <a:rPr lang="en-IN" b="1" dirty="0"/>
              <a:t>void</a:t>
            </a:r>
            <a:r>
              <a:rPr lang="en-IN" dirty="0"/>
              <a:t> run(){</a:t>
            </a:r>
          </a:p>
          <a:p>
            <a:pPr marL="0" indent="0">
              <a:buNone/>
            </a:pPr>
            <a:r>
              <a:rPr lang="en-IN" dirty="0"/>
              <a:t>System.out.println("running");</a:t>
            </a:r>
          </a:p>
          <a:p>
            <a:pPr marL="0" indent="0">
              <a:buNone/>
            </a:pPr>
            <a:r>
              <a:rPr lang="en-IN" dirty="0"/>
              <a:t>}  </a:t>
            </a:r>
          </a:p>
          <a:p>
            <a:pPr marL="0" indent="0">
              <a:buNone/>
            </a:pPr>
            <a:r>
              <a:rPr lang="en-IN" dirty="0"/>
              <a:t>}  </a:t>
            </a:r>
          </a:p>
          <a:p>
            <a:pPr marL="0" indent="0">
              <a:buNone/>
            </a:pPr>
            <a:r>
              <a:rPr lang="en-IN" b="1" dirty="0"/>
              <a:t>class</a:t>
            </a:r>
            <a:r>
              <a:rPr lang="en-IN" dirty="0"/>
              <a:t> Splendor </a:t>
            </a:r>
            <a:r>
              <a:rPr lang="en-IN" b="1" dirty="0"/>
              <a:t>extends</a:t>
            </a:r>
            <a:r>
              <a:rPr lang="en-IN" dirty="0"/>
              <a:t> Bike{  </a:t>
            </a:r>
          </a:p>
          <a:p>
            <a:pPr marL="0" indent="0">
              <a:buNone/>
            </a:pPr>
            <a:r>
              <a:rPr lang="en-IN" dirty="0"/>
              <a:t>  </a:t>
            </a:r>
            <a:r>
              <a:rPr lang="en-IN" b="1" dirty="0"/>
              <a:t>void</a:t>
            </a:r>
            <a:r>
              <a:rPr lang="en-IN" dirty="0"/>
              <a:t> run(){</a:t>
            </a:r>
          </a:p>
          <a:p>
            <a:pPr marL="0" indent="0">
              <a:buNone/>
            </a:pPr>
            <a:r>
              <a:rPr lang="en-IN" dirty="0"/>
              <a:t>System.out.println("running safely with 60km");</a:t>
            </a:r>
          </a:p>
          <a:p>
            <a:pPr marL="0" indent="0">
              <a:buNone/>
            </a:pPr>
            <a:r>
              <a:rPr lang="en-IN" dirty="0"/>
              <a:t>}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    Bike b = </a:t>
            </a:r>
            <a:r>
              <a:rPr lang="en-IN" b="1" dirty="0"/>
              <a:t>new</a:t>
            </a:r>
            <a:r>
              <a:rPr lang="en-IN" dirty="0"/>
              <a:t> Splendor();     //upcasting  </a:t>
            </a:r>
          </a:p>
          <a:p>
            <a:pPr marL="0" indent="0">
              <a:buNone/>
            </a:pPr>
            <a:r>
              <a:rPr lang="en-IN" dirty="0"/>
              <a:t>    b.run();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98040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687C-567D-4257-B119-011F4EDC0B32}"/>
              </a:ext>
            </a:extLst>
          </p:cNvPr>
          <p:cNvSpPr>
            <a:spLocks noGrp="1"/>
          </p:cNvSpPr>
          <p:nvPr>
            <p:ph type="title"/>
          </p:nvPr>
        </p:nvSpPr>
        <p:spPr>
          <a:xfrm>
            <a:off x="838200" y="106017"/>
            <a:ext cx="10515600" cy="1099931"/>
          </a:xfrm>
        </p:spPr>
        <p:txBody>
          <a:bodyPr/>
          <a:lstStyle/>
          <a:p>
            <a:r>
              <a:rPr lang="en-IN" b="1" dirty="0"/>
              <a:t>Compile Time Polymorphism</a:t>
            </a:r>
            <a:endParaRPr lang="en-IN" dirty="0"/>
          </a:p>
        </p:txBody>
      </p:sp>
      <p:sp>
        <p:nvSpPr>
          <p:cNvPr id="3" name="Content Placeholder 2">
            <a:extLst>
              <a:ext uri="{FF2B5EF4-FFF2-40B4-BE49-F238E27FC236}">
                <a16:creationId xmlns:a16="http://schemas.microsoft.com/office/drawing/2014/main" id="{9AD52E28-7E3E-46A3-9CD3-02ECE89C8EE8}"/>
              </a:ext>
            </a:extLst>
          </p:cNvPr>
          <p:cNvSpPr>
            <a:spLocks noGrp="1"/>
          </p:cNvSpPr>
          <p:nvPr>
            <p:ph idx="1"/>
          </p:nvPr>
        </p:nvSpPr>
        <p:spPr>
          <a:xfrm>
            <a:off x="838199" y="1205948"/>
            <a:ext cx="10956235" cy="5340626"/>
          </a:xfrm>
        </p:spPr>
        <p:txBody>
          <a:bodyPr>
            <a:normAutofit fontScale="92500" lnSpcReduction="10000"/>
          </a:bodyPr>
          <a:lstStyle/>
          <a:p>
            <a:pPr marL="0" indent="0">
              <a:buNone/>
            </a:pPr>
            <a:r>
              <a:rPr lang="en-IN" i="1" dirty="0"/>
              <a:t>Method Overloading</a:t>
            </a:r>
            <a:r>
              <a:rPr lang="en-IN" dirty="0"/>
              <a:t> is an example of compile time polymorphism and usually occurs inside the same class. Methods are overloaded by changing the</a:t>
            </a:r>
            <a:r>
              <a:rPr lang="en-IN" b="1" i="1" dirty="0"/>
              <a:t> </a:t>
            </a:r>
            <a:r>
              <a:rPr lang="en-IN" b="1" dirty="0"/>
              <a:t>method signature</a:t>
            </a:r>
            <a:r>
              <a:rPr lang="en-IN" i="1" dirty="0"/>
              <a:t>(return type+parameter list)</a:t>
            </a:r>
            <a:r>
              <a:rPr lang="en-IN" dirty="0"/>
              <a:t>. It is called compile time polymorphism because compiler decides which method to call based on the signature.</a:t>
            </a:r>
          </a:p>
          <a:p>
            <a:pPr marL="0" indent="0">
              <a:buNone/>
            </a:pPr>
            <a:r>
              <a:rPr lang="en-IN" dirty="0"/>
              <a:t>Syntax:</a:t>
            </a:r>
          </a:p>
          <a:p>
            <a:pPr marL="0" indent="0">
              <a:buNone/>
            </a:pPr>
            <a:r>
              <a:rPr lang="en-IN" dirty="0"/>
              <a:t>Class ABC{</a:t>
            </a:r>
          </a:p>
          <a:p>
            <a:pPr marL="0" indent="0">
              <a:buNone/>
            </a:pPr>
            <a:r>
              <a:rPr lang="en-IN" dirty="0"/>
              <a:t>method A(){</a:t>
            </a:r>
          </a:p>
          <a:p>
            <a:pPr marL="0" indent="0">
              <a:buNone/>
            </a:pPr>
            <a:r>
              <a:rPr lang="en-IN" sz="1900" dirty="0"/>
              <a:t>// do something </a:t>
            </a:r>
          </a:p>
          <a:p>
            <a:pPr marL="0" indent="0">
              <a:buNone/>
            </a:pPr>
            <a:r>
              <a:rPr lang="en-IN" dirty="0"/>
              <a:t>}</a:t>
            </a:r>
          </a:p>
          <a:p>
            <a:pPr marL="0" indent="0">
              <a:buNone/>
            </a:pPr>
            <a:r>
              <a:rPr lang="en-IN" dirty="0"/>
              <a:t>method A(</a:t>
            </a:r>
            <a:r>
              <a:rPr lang="en-IN" b="1" dirty="0"/>
              <a:t>int</a:t>
            </a:r>
            <a:r>
              <a:rPr lang="en-IN" dirty="0"/>
              <a:t>){</a:t>
            </a:r>
          </a:p>
          <a:p>
            <a:pPr marL="0" indent="0">
              <a:buNone/>
            </a:pPr>
            <a:r>
              <a:rPr lang="en-IN" sz="1900" dirty="0"/>
              <a:t>// do something else</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77789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2EEC-00E4-4E73-9E64-A0DA9C8C67C7}"/>
              </a:ext>
            </a:extLst>
          </p:cNvPr>
          <p:cNvSpPr>
            <a:spLocks noGrp="1"/>
          </p:cNvSpPr>
          <p:nvPr>
            <p:ph type="title"/>
          </p:nvPr>
        </p:nvSpPr>
        <p:spPr>
          <a:xfrm>
            <a:off x="838200" y="365126"/>
            <a:ext cx="10515600" cy="748058"/>
          </a:xfrm>
        </p:spPr>
        <p:txBody>
          <a:bodyPr/>
          <a:lstStyle/>
          <a:p>
            <a:r>
              <a:rPr lang="en-IN" b="1" dirty="0"/>
              <a:t>Example</a:t>
            </a:r>
          </a:p>
        </p:txBody>
      </p:sp>
      <p:sp>
        <p:nvSpPr>
          <p:cNvPr id="3" name="Content Placeholder 2">
            <a:extLst>
              <a:ext uri="{FF2B5EF4-FFF2-40B4-BE49-F238E27FC236}">
                <a16:creationId xmlns:a16="http://schemas.microsoft.com/office/drawing/2014/main" id="{A30F984F-5EF6-4313-B615-1816F5E4513A}"/>
              </a:ext>
            </a:extLst>
          </p:cNvPr>
          <p:cNvSpPr>
            <a:spLocks noGrp="1"/>
          </p:cNvSpPr>
          <p:nvPr>
            <p:ph idx="1"/>
          </p:nvPr>
        </p:nvSpPr>
        <p:spPr>
          <a:xfrm>
            <a:off x="838200" y="1325216"/>
            <a:ext cx="10515600" cy="5380383"/>
          </a:xfrm>
        </p:spPr>
        <p:txBody>
          <a:bodyPr>
            <a:normAutofit fontScale="85000" lnSpcReduction="20000"/>
          </a:bodyPr>
          <a:lstStyle/>
          <a:p>
            <a:pPr marL="0" indent="0">
              <a:buNone/>
            </a:pPr>
            <a:r>
              <a:rPr lang="en-IN" dirty="0"/>
              <a:t>class MethodOverloading {</a:t>
            </a:r>
          </a:p>
          <a:p>
            <a:pPr marL="0" indent="0">
              <a:buNone/>
            </a:pPr>
            <a:r>
              <a:rPr lang="en-IN" dirty="0"/>
              <a:t>    private static void display(int a){</a:t>
            </a:r>
          </a:p>
          <a:p>
            <a:pPr marL="0" indent="0">
              <a:buNone/>
            </a:pPr>
            <a:r>
              <a:rPr lang="en-IN" dirty="0"/>
              <a:t>        System.out.println("Arguments: " + a);</a:t>
            </a:r>
          </a:p>
          <a:p>
            <a:pPr marL="0" indent="0">
              <a:buNone/>
            </a:pPr>
            <a:r>
              <a:rPr lang="en-IN" dirty="0"/>
              <a:t>    }</a:t>
            </a:r>
          </a:p>
          <a:p>
            <a:pPr marL="0" indent="0">
              <a:buNone/>
            </a:pPr>
            <a:endParaRPr lang="en-IN" dirty="0"/>
          </a:p>
          <a:p>
            <a:pPr marL="0" indent="0">
              <a:buNone/>
            </a:pPr>
            <a:r>
              <a:rPr lang="en-IN" dirty="0"/>
              <a:t>    private static void display(int a, int b){</a:t>
            </a:r>
          </a:p>
          <a:p>
            <a:pPr marL="0" indent="0">
              <a:buNone/>
            </a:pPr>
            <a:r>
              <a:rPr lang="en-IN" dirty="0"/>
              <a:t>        System.out.println("Arguments: " + a + " and " + b);</a:t>
            </a:r>
          </a:p>
          <a:p>
            <a:pPr marL="0" indent="0">
              <a:buNone/>
            </a:pPr>
            <a:r>
              <a:rPr lang="en-IN" dirty="0"/>
              <a:t>    }</a:t>
            </a:r>
          </a:p>
          <a:p>
            <a:pPr marL="0" indent="0">
              <a:buNone/>
            </a:pPr>
            <a:endParaRPr lang="en-IN" dirty="0"/>
          </a:p>
          <a:p>
            <a:pPr marL="0" indent="0">
              <a:buNone/>
            </a:pPr>
            <a:r>
              <a:rPr lang="en-IN" dirty="0"/>
              <a:t>    public static void main(String[] args) {</a:t>
            </a:r>
          </a:p>
          <a:p>
            <a:pPr marL="0" indent="0">
              <a:buNone/>
            </a:pPr>
            <a:r>
              <a:rPr lang="en-IN" dirty="0"/>
              <a:t>        display(1);</a:t>
            </a:r>
          </a:p>
          <a:p>
            <a:pPr marL="0" indent="0">
              <a:buNone/>
            </a:pPr>
            <a:r>
              <a:rPr lang="en-IN" dirty="0"/>
              <a:t>        display(1, 4);</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915882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5BBA-1F8A-4718-9316-9F2DEF518261}"/>
              </a:ext>
            </a:extLst>
          </p:cNvPr>
          <p:cNvSpPr>
            <a:spLocks noGrp="1"/>
          </p:cNvSpPr>
          <p:nvPr>
            <p:ph type="title"/>
          </p:nvPr>
        </p:nvSpPr>
        <p:spPr/>
        <p:txBody>
          <a:bodyPr>
            <a:normAutofit fontScale="90000"/>
          </a:bodyPr>
          <a:lstStyle/>
          <a:p>
            <a:r>
              <a:rPr lang="en-IN" b="1" dirty="0"/>
              <a:t>Difference b/w method overloading and method overriding</a:t>
            </a:r>
            <a:br>
              <a:rPr lang="en-IN" dirty="0"/>
            </a:br>
            <a:endParaRPr lang="en-IN" dirty="0"/>
          </a:p>
        </p:txBody>
      </p:sp>
      <p:graphicFrame>
        <p:nvGraphicFramePr>
          <p:cNvPr id="5" name="Content Placeholder 4">
            <a:extLst>
              <a:ext uri="{FF2B5EF4-FFF2-40B4-BE49-F238E27FC236}">
                <a16:creationId xmlns:a16="http://schemas.microsoft.com/office/drawing/2014/main" id="{36424D82-4EC8-4DD4-BCC1-F06A7CB8EBD2}"/>
              </a:ext>
            </a:extLst>
          </p:cNvPr>
          <p:cNvGraphicFramePr>
            <a:graphicFrameLocks noGrp="1"/>
          </p:cNvGraphicFramePr>
          <p:nvPr>
            <p:ph idx="1"/>
            <p:extLst>
              <p:ext uri="{D42A27DB-BD31-4B8C-83A1-F6EECF244321}">
                <p14:modId xmlns:p14="http://schemas.microsoft.com/office/powerpoint/2010/main" val="2654931197"/>
              </p:ext>
            </p:extLst>
          </p:nvPr>
        </p:nvGraphicFramePr>
        <p:xfrm>
          <a:off x="838199" y="1338470"/>
          <a:ext cx="10836965" cy="5274366"/>
        </p:xfrm>
        <a:graphic>
          <a:graphicData uri="http://schemas.openxmlformats.org/drawingml/2006/table">
            <a:tbl>
              <a:tblPr firstRow="1" bandRow="1">
                <a:tableStyleId>{F5AB1C69-6EDB-4FF4-983F-18BD219EF322}</a:tableStyleId>
              </a:tblPr>
              <a:tblGrid>
                <a:gridCol w="5240940">
                  <a:extLst>
                    <a:ext uri="{9D8B030D-6E8A-4147-A177-3AD203B41FA5}">
                      <a16:colId xmlns:a16="http://schemas.microsoft.com/office/drawing/2014/main" val="1241227738"/>
                    </a:ext>
                  </a:extLst>
                </a:gridCol>
                <a:gridCol w="5596025">
                  <a:extLst>
                    <a:ext uri="{9D8B030D-6E8A-4147-A177-3AD203B41FA5}">
                      <a16:colId xmlns:a16="http://schemas.microsoft.com/office/drawing/2014/main" val="2673316179"/>
                    </a:ext>
                  </a:extLst>
                </a:gridCol>
              </a:tblGrid>
              <a:tr h="768654">
                <a:tc>
                  <a:txBody>
                    <a:bodyPr/>
                    <a:lstStyle/>
                    <a:p>
                      <a:r>
                        <a:rPr lang="en-IN" sz="1800" b="1" i="0" kern="1200" dirty="0">
                          <a:solidFill>
                            <a:schemeClr val="tx1"/>
                          </a:solidFill>
                          <a:effectLst/>
                          <a:latin typeface="+mn-lt"/>
                          <a:ea typeface="+mn-ea"/>
                          <a:cs typeface="+mn-cs"/>
                        </a:rPr>
                        <a:t>Method Overloading</a:t>
                      </a:r>
                      <a:endParaRPr lang="en-IN" dirty="0">
                        <a:solidFill>
                          <a:schemeClr val="tx1"/>
                        </a:solidFill>
                      </a:endParaRPr>
                    </a:p>
                  </a:txBody>
                  <a:tcPr/>
                </a:tc>
                <a:tc>
                  <a:txBody>
                    <a:bodyPr/>
                    <a:lstStyle/>
                    <a:p>
                      <a:r>
                        <a:rPr lang="en-IN" sz="1800" b="1" i="0" kern="1200" dirty="0">
                          <a:solidFill>
                            <a:schemeClr val="tx1"/>
                          </a:solidFill>
                          <a:effectLst/>
                          <a:latin typeface="+mn-lt"/>
                          <a:ea typeface="+mn-ea"/>
                          <a:cs typeface="+mn-cs"/>
                        </a:rPr>
                        <a:t>Method Overriding</a:t>
                      </a:r>
                      <a:endParaRPr lang="en-IN" b="1" dirty="0">
                        <a:solidFill>
                          <a:schemeClr val="tx1"/>
                        </a:solidFill>
                      </a:endParaRPr>
                    </a:p>
                  </a:txBody>
                  <a:tcPr/>
                </a:tc>
                <a:extLst>
                  <a:ext uri="{0D108BD9-81ED-4DB2-BD59-A6C34878D82A}">
                    <a16:rowId xmlns:a16="http://schemas.microsoft.com/office/drawing/2014/main" val="695911394"/>
                  </a:ext>
                </a:extLst>
              </a:tr>
              <a:tr h="1126428">
                <a:tc>
                  <a:txBody>
                    <a:bodyPr/>
                    <a:lstStyle/>
                    <a:p>
                      <a:r>
                        <a:rPr lang="en-IN" dirty="0"/>
                        <a:t>1. </a:t>
                      </a:r>
                      <a:r>
                        <a:rPr lang="en-IN" sz="1800" b="0" i="0" kern="1200" dirty="0">
                          <a:solidFill>
                            <a:schemeClr val="dk1"/>
                          </a:solidFill>
                          <a:effectLst/>
                          <a:latin typeface="+mn-lt"/>
                          <a:ea typeface="+mn-ea"/>
                          <a:cs typeface="+mn-cs"/>
                        </a:rPr>
                        <a:t>Method overloading is used </a:t>
                      </a:r>
                      <a:r>
                        <a:rPr lang="en-IN" sz="1800" b="0" i="1" kern="1200" dirty="0">
                          <a:solidFill>
                            <a:schemeClr val="dk1"/>
                          </a:solidFill>
                          <a:effectLst/>
                          <a:latin typeface="+mn-lt"/>
                          <a:ea typeface="+mn-ea"/>
                          <a:cs typeface="+mn-cs"/>
                        </a:rPr>
                        <a:t>to increase the readability</a:t>
                      </a:r>
                      <a:r>
                        <a:rPr lang="en-IN" sz="1800" b="0" i="0" kern="1200" dirty="0">
                          <a:solidFill>
                            <a:schemeClr val="dk1"/>
                          </a:solidFill>
                          <a:effectLst/>
                          <a:latin typeface="+mn-lt"/>
                          <a:ea typeface="+mn-ea"/>
                          <a:cs typeface="+mn-cs"/>
                        </a:rPr>
                        <a:t> of the program.</a:t>
                      </a:r>
                      <a:endParaRPr lang="en-IN" dirty="0"/>
                    </a:p>
                  </a:txBody>
                  <a:tcPr/>
                </a:tc>
                <a:tc>
                  <a:txBody>
                    <a:bodyPr/>
                    <a:lstStyle/>
                    <a:p>
                      <a:r>
                        <a:rPr lang="en-IN" dirty="0"/>
                        <a:t>1. </a:t>
                      </a:r>
                      <a:r>
                        <a:rPr lang="en-IN" sz="1800" b="0" i="0" kern="1200" dirty="0">
                          <a:solidFill>
                            <a:schemeClr val="dk1"/>
                          </a:solidFill>
                          <a:effectLst/>
                          <a:latin typeface="+mn-lt"/>
                          <a:ea typeface="+mn-ea"/>
                          <a:cs typeface="+mn-cs"/>
                        </a:rPr>
                        <a:t>Method overriding is used </a:t>
                      </a:r>
                      <a:r>
                        <a:rPr lang="en-IN" sz="1800" b="0" i="1" kern="1200" dirty="0">
                          <a:solidFill>
                            <a:schemeClr val="dk1"/>
                          </a:solidFill>
                          <a:effectLst/>
                          <a:latin typeface="+mn-lt"/>
                          <a:ea typeface="+mn-ea"/>
                          <a:cs typeface="+mn-cs"/>
                        </a:rPr>
                        <a:t>to provide the specific implementation</a:t>
                      </a:r>
                      <a:r>
                        <a:rPr lang="en-IN" sz="1800" b="0" i="0" kern="1200" dirty="0">
                          <a:solidFill>
                            <a:schemeClr val="dk1"/>
                          </a:solidFill>
                          <a:effectLst/>
                          <a:latin typeface="+mn-lt"/>
                          <a:ea typeface="+mn-ea"/>
                          <a:cs typeface="+mn-cs"/>
                        </a:rPr>
                        <a:t> of the method that is already provided by its super class</a:t>
                      </a:r>
                      <a:endParaRPr lang="en-IN" dirty="0"/>
                    </a:p>
                  </a:txBody>
                  <a:tcPr/>
                </a:tc>
                <a:extLst>
                  <a:ext uri="{0D108BD9-81ED-4DB2-BD59-A6C34878D82A}">
                    <a16:rowId xmlns:a16="http://schemas.microsoft.com/office/drawing/2014/main" val="563871730"/>
                  </a:ext>
                </a:extLst>
              </a:tr>
              <a:tr h="1126428">
                <a:tc>
                  <a:txBody>
                    <a:bodyPr/>
                    <a:lstStyle/>
                    <a:p>
                      <a:r>
                        <a:rPr lang="en-IN" dirty="0"/>
                        <a:t>2. </a:t>
                      </a:r>
                      <a:r>
                        <a:rPr lang="en-IN" sz="1800" b="0" i="0" kern="1200" dirty="0">
                          <a:solidFill>
                            <a:schemeClr val="dk1"/>
                          </a:solidFill>
                          <a:effectLst/>
                          <a:latin typeface="+mn-lt"/>
                          <a:ea typeface="+mn-ea"/>
                          <a:cs typeface="+mn-cs"/>
                        </a:rPr>
                        <a:t>Method overloading is performed </a:t>
                      </a:r>
                      <a:r>
                        <a:rPr lang="en-IN" sz="1800" b="0" i="1" kern="1200" dirty="0">
                          <a:solidFill>
                            <a:schemeClr val="dk1"/>
                          </a:solidFill>
                          <a:effectLst/>
                          <a:latin typeface="+mn-lt"/>
                          <a:ea typeface="+mn-ea"/>
                          <a:cs typeface="+mn-cs"/>
                        </a:rPr>
                        <a:t>within class</a:t>
                      </a:r>
                      <a:r>
                        <a:rPr lang="en-IN" sz="1800" b="0" i="0" kern="1200" dirty="0">
                          <a:solidFill>
                            <a:schemeClr val="dk1"/>
                          </a:solidFill>
                          <a:effectLst/>
                          <a:latin typeface="+mn-lt"/>
                          <a:ea typeface="+mn-ea"/>
                          <a:cs typeface="+mn-cs"/>
                        </a:rPr>
                        <a:t>.</a:t>
                      </a:r>
                      <a:endParaRPr lang="en-IN" dirty="0"/>
                    </a:p>
                  </a:txBody>
                  <a:tcPr/>
                </a:tc>
                <a:tc>
                  <a:txBody>
                    <a:bodyPr/>
                    <a:lstStyle/>
                    <a:p>
                      <a:r>
                        <a:rPr lang="en-IN" dirty="0"/>
                        <a:t>2. </a:t>
                      </a:r>
                      <a:r>
                        <a:rPr lang="en-IN" sz="1800" b="0" i="0" kern="1200" dirty="0">
                          <a:solidFill>
                            <a:schemeClr val="dk1"/>
                          </a:solidFill>
                          <a:effectLst/>
                          <a:latin typeface="+mn-lt"/>
                          <a:ea typeface="+mn-ea"/>
                          <a:cs typeface="+mn-cs"/>
                        </a:rPr>
                        <a:t>Method overriding occurs </a:t>
                      </a:r>
                      <a:r>
                        <a:rPr lang="en-IN" sz="1800" b="0" i="1" kern="1200" dirty="0">
                          <a:solidFill>
                            <a:schemeClr val="dk1"/>
                          </a:solidFill>
                          <a:effectLst/>
                          <a:latin typeface="+mn-lt"/>
                          <a:ea typeface="+mn-ea"/>
                          <a:cs typeface="+mn-cs"/>
                        </a:rPr>
                        <a:t>in two classes</a:t>
                      </a:r>
                      <a:r>
                        <a:rPr lang="en-IN" sz="1800" b="0" i="0" kern="1200" dirty="0">
                          <a:solidFill>
                            <a:schemeClr val="dk1"/>
                          </a:solidFill>
                          <a:effectLst/>
                          <a:latin typeface="+mn-lt"/>
                          <a:ea typeface="+mn-ea"/>
                          <a:cs typeface="+mn-cs"/>
                        </a:rPr>
                        <a:t> that have IS-A (inheritance) relationship.</a:t>
                      </a:r>
                      <a:endParaRPr lang="en-IN" dirty="0"/>
                    </a:p>
                  </a:txBody>
                  <a:tcPr/>
                </a:tc>
                <a:extLst>
                  <a:ext uri="{0D108BD9-81ED-4DB2-BD59-A6C34878D82A}">
                    <a16:rowId xmlns:a16="http://schemas.microsoft.com/office/drawing/2014/main" val="2066523222"/>
                  </a:ext>
                </a:extLst>
              </a:tr>
              <a:tr h="1126428">
                <a:tc>
                  <a:txBody>
                    <a:bodyPr/>
                    <a:lstStyle/>
                    <a:p>
                      <a:r>
                        <a:rPr lang="en-IN" dirty="0"/>
                        <a:t>3. </a:t>
                      </a:r>
                      <a:r>
                        <a:rPr lang="en-IN" sz="1800" b="0" i="0" kern="1200" dirty="0">
                          <a:solidFill>
                            <a:schemeClr val="dk1"/>
                          </a:solidFill>
                          <a:effectLst/>
                          <a:latin typeface="+mn-lt"/>
                          <a:ea typeface="+mn-ea"/>
                          <a:cs typeface="+mn-cs"/>
                        </a:rPr>
                        <a:t>method overloading, </a:t>
                      </a:r>
                      <a:r>
                        <a:rPr lang="en-IN" sz="1800" b="0" i="1" kern="1200" dirty="0">
                          <a:solidFill>
                            <a:schemeClr val="dk1"/>
                          </a:solidFill>
                          <a:effectLst/>
                          <a:latin typeface="+mn-lt"/>
                          <a:ea typeface="+mn-ea"/>
                          <a:cs typeface="+mn-cs"/>
                        </a:rPr>
                        <a:t>parameter must be different</a:t>
                      </a:r>
                      <a:endParaRPr lang="en-IN" dirty="0"/>
                    </a:p>
                  </a:txBody>
                  <a:tcPr/>
                </a:tc>
                <a:tc>
                  <a:txBody>
                    <a:bodyPr/>
                    <a:lstStyle/>
                    <a:p>
                      <a:r>
                        <a:rPr lang="en-IN" dirty="0"/>
                        <a:t>3. </a:t>
                      </a:r>
                      <a:r>
                        <a:rPr lang="en-IN" sz="1800" b="0" i="0" kern="1200" dirty="0">
                          <a:solidFill>
                            <a:schemeClr val="dk1"/>
                          </a:solidFill>
                          <a:effectLst/>
                          <a:latin typeface="+mn-lt"/>
                          <a:ea typeface="+mn-ea"/>
                          <a:cs typeface="+mn-cs"/>
                        </a:rPr>
                        <a:t>method overriding, </a:t>
                      </a:r>
                      <a:r>
                        <a:rPr lang="en-IN" sz="1800" b="0" i="1" kern="1200" dirty="0">
                          <a:solidFill>
                            <a:schemeClr val="dk1"/>
                          </a:solidFill>
                          <a:effectLst/>
                          <a:latin typeface="+mn-lt"/>
                          <a:ea typeface="+mn-ea"/>
                          <a:cs typeface="+mn-cs"/>
                        </a:rPr>
                        <a:t>parameter must be same</a:t>
                      </a:r>
                      <a:endParaRPr lang="en-IN" dirty="0"/>
                    </a:p>
                  </a:txBody>
                  <a:tcPr/>
                </a:tc>
                <a:extLst>
                  <a:ext uri="{0D108BD9-81ED-4DB2-BD59-A6C34878D82A}">
                    <a16:rowId xmlns:a16="http://schemas.microsoft.com/office/drawing/2014/main" val="2676408588"/>
                  </a:ext>
                </a:extLst>
              </a:tr>
              <a:tr h="1126428">
                <a:tc>
                  <a:txBody>
                    <a:bodyPr/>
                    <a:lstStyle/>
                    <a:p>
                      <a:r>
                        <a:rPr lang="en-IN" dirty="0"/>
                        <a:t>4. </a:t>
                      </a:r>
                      <a:r>
                        <a:rPr lang="en-IN" sz="1800" b="0" i="0" kern="1200" dirty="0">
                          <a:solidFill>
                            <a:schemeClr val="dk1"/>
                          </a:solidFill>
                          <a:effectLst/>
                          <a:latin typeface="+mn-lt"/>
                          <a:ea typeface="+mn-ea"/>
                          <a:cs typeface="+mn-cs"/>
                        </a:rPr>
                        <a:t>Method overloading is the example of </a:t>
                      </a:r>
                      <a:r>
                        <a:rPr lang="en-IN" sz="1800" b="0" i="1" kern="1200" dirty="0">
                          <a:solidFill>
                            <a:schemeClr val="dk1"/>
                          </a:solidFill>
                          <a:effectLst/>
                          <a:latin typeface="+mn-lt"/>
                          <a:ea typeface="+mn-ea"/>
                          <a:cs typeface="+mn-cs"/>
                        </a:rPr>
                        <a:t>compile time polymorphism</a:t>
                      </a:r>
                      <a:r>
                        <a:rPr lang="en-IN" sz="1800" b="0" i="0" kern="1200" dirty="0">
                          <a:solidFill>
                            <a:schemeClr val="dk1"/>
                          </a:solidFill>
                          <a:effectLst/>
                          <a:latin typeface="+mn-lt"/>
                          <a:ea typeface="+mn-ea"/>
                          <a:cs typeface="+mn-cs"/>
                        </a:rPr>
                        <a:t>.</a:t>
                      </a:r>
                      <a:endParaRPr lang="en-IN" dirty="0"/>
                    </a:p>
                  </a:txBody>
                  <a:tcPr/>
                </a:tc>
                <a:tc>
                  <a:txBody>
                    <a:bodyPr/>
                    <a:lstStyle/>
                    <a:p>
                      <a:r>
                        <a:rPr lang="en-IN" dirty="0"/>
                        <a:t>4. </a:t>
                      </a:r>
                      <a:r>
                        <a:rPr lang="en-IN" sz="1800" b="0" i="0" kern="1200" dirty="0">
                          <a:solidFill>
                            <a:schemeClr val="dk1"/>
                          </a:solidFill>
                          <a:effectLst/>
                          <a:latin typeface="+mn-lt"/>
                          <a:ea typeface="+mn-ea"/>
                          <a:cs typeface="+mn-cs"/>
                        </a:rPr>
                        <a:t>Method overriding is the example of </a:t>
                      </a:r>
                      <a:r>
                        <a:rPr lang="en-IN" sz="1800" b="0" i="1" kern="1200" dirty="0">
                          <a:solidFill>
                            <a:schemeClr val="dk1"/>
                          </a:solidFill>
                          <a:effectLst/>
                          <a:latin typeface="+mn-lt"/>
                          <a:ea typeface="+mn-ea"/>
                          <a:cs typeface="+mn-cs"/>
                        </a:rPr>
                        <a:t>run time polymorphism</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285945078"/>
                  </a:ext>
                </a:extLst>
              </a:tr>
            </a:tbl>
          </a:graphicData>
        </a:graphic>
      </p:graphicFrame>
    </p:spTree>
    <p:extLst>
      <p:ext uri="{BB962C8B-B14F-4D97-AF65-F5344CB8AC3E}">
        <p14:creationId xmlns:p14="http://schemas.microsoft.com/office/powerpoint/2010/main" val="150896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3169-0373-40C8-896B-98B0A4532E1D}"/>
              </a:ext>
            </a:extLst>
          </p:cNvPr>
          <p:cNvSpPr>
            <a:spLocks noGrp="1"/>
          </p:cNvSpPr>
          <p:nvPr>
            <p:ph type="title"/>
          </p:nvPr>
        </p:nvSpPr>
        <p:spPr/>
        <p:txBody>
          <a:bodyPr/>
          <a:lstStyle/>
          <a:p>
            <a:r>
              <a:rPr lang="en-IN" b="1" dirty="0"/>
              <a:t>Abstraction</a:t>
            </a:r>
            <a:br>
              <a:rPr lang="en-IN" dirty="0"/>
            </a:br>
            <a:endParaRPr lang="en-IN" dirty="0"/>
          </a:p>
        </p:txBody>
      </p:sp>
      <p:sp>
        <p:nvSpPr>
          <p:cNvPr id="3" name="Content Placeholder 2">
            <a:extLst>
              <a:ext uri="{FF2B5EF4-FFF2-40B4-BE49-F238E27FC236}">
                <a16:creationId xmlns:a16="http://schemas.microsoft.com/office/drawing/2014/main" id="{174EBC2B-CF80-4852-BD1C-018AD0104181}"/>
              </a:ext>
            </a:extLst>
          </p:cNvPr>
          <p:cNvSpPr>
            <a:spLocks noGrp="1"/>
          </p:cNvSpPr>
          <p:nvPr>
            <p:ph idx="1"/>
          </p:nvPr>
        </p:nvSpPr>
        <p:spPr>
          <a:xfrm>
            <a:off x="838200" y="1205948"/>
            <a:ext cx="10515600" cy="4971015"/>
          </a:xfrm>
        </p:spPr>
        <p:txBody>
          <a:bodyPr>
            <a:normAutofit fontScale="92500" lnSpcReduction="20000"/>
          </a:bodyPr>
          <a:lstStyle/>
          <a:p>
            <a:pPr marL="0" indent="0">
              <a:buNone/>
            </a:pPr>
            <a:r>
              <a:rPr lang="en-IN" b="1" dirty="0"/>
              <a:t>Abstraction</a:t>
            </a:r>
            <a:r>
              <a:rPr lang="en-IN" dirty="0"/>
              <a:t> is a process of hiding the implementation details and showing only functionality to the user. </a:t>
            </a:r>
            <a:r>
              <a:rPr lang="en-IN" b="1" dirty="0"/>
              <a:t>example</a:t>
            </a:r>
            <a:r>
              <a:rPr lang="en-IN" dirty="0"/>
              <a:t> sending SMS where you type the text and send the message. You don't know the internal processing about the message delivery.</a:t>
            </a:r>
          </a:p>
          <a:p>
            <a:pPr marL="0" indent="0">
              <a:buNone/>
            </a:pPr>
            <a:endParaRPr lang="en-IN" dirty="0"/>
          </a:p>
          <a:p>
            <a:pPr marL="0" indent="0">
              <a:buNone/>
            </a:pPr>
            <a:r>
              <a:rPr lang="en-IN" b="1" dirty="0"/>
              <a:t>Another E.g. Tv Remote..</a:t>
            </a:r>
            <a:br>
              <a:rPr lang="en-IN" dirty="0"/>
            </a:br>
            <a:r>
              <a:rPr lang="en-IN" dirty="0"/>
              <a:t>Remote is a interface between user and to. Right. which has buttons like 0 to 10 ,on /of etc but we don't know circuits inside remote...User does not  need to know. Just he is using essential thing that is remote.</a:t>
            </a:r>
          </a:p>
          <a:p>
            <a:pPr marL="0" indent="0">
              <a:buNone/>
            </a:pPr>
            <a:endParaRPr lang="en-IN" dirty="0"/>
          </a:p>
          <a:p>
            <a:pPr marL="0" indent="0">
              <a:buNone/>
            </a:pPr>
            <a:r>
              <a:rPr lang="en-IN" dirty="0"/>
              <a:t>There are two ways to achieve abstraction in java</a:t>
            </a:r>
          </a:p>
          <a:p>
            <a:r>
              <a:rPr lang="en-IN" dirty="0"/>
              <a:t>Abstract class</a:t>
            </a:r>
          </a:p>
          <a:p>
            <a:r>
              <a:rPr lang="en-IN" dirty="0"/>
              <a:t>Interface</a:t>
            </a:r>
          </a:p>
        </p:txBody>
      </p:sp>
    </p:spTree>
    <p:extLst>
      <p:ext uri="{BB962C8B-B14F-4D97-AF65-F5344CB8AC3E}">
        <p14:creationId xmlns:p14="http://schemas.microsoft.com/office/powerpoint/2010/main" val="10707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D8F2-62D1-4B9D-8903-939A259C2FCF}"/>
              </a:ext>
            </a:extLst>
          </p:cNvPr>
          <p:cNvSpPr>
            <a:spLocks noGrp="1"/>
          </p:cNvSpPr>
          <p:nvPr>
            <p:ph type="title"/>
          </p:nvPr>
        </p:nvSpPr>
        <p:spPr/>
        <p:txBody>
          <a:bodyPr/>
          <a:lstStyle/>
          <a:p>
            <a:r>
              <a:rPr lang="en-IN" b="1" dirty="0"/>
              <a:t>Object</a:t>
            </a:r>
          </a:p>
        </p:txBody>
      </p:sp>
      <p:sp>
        <p:nvSpPr>
          <p:cNvPr id="3" name="Content Placeholder 2">
            <a:extLst>
              <a:ext uri="{FF2B5EF4-FFF2-40B4-BE49-F238E27FC236}">
                <a16:creationId xmlns:a16="http://schemas.microsoft.com/office/drawing/2014/main" id="{71B143B8-10DC-4CF3-A297-440E05C5A5E5}"/>
              </a:ext>
            </a:extLst>
          </p:cNvPr>
          <p:cNvSpPr>
            <a:spLocks noGrp="1"/>
          </p:cNvSpPr>
          <p:nvPr>
            <p:ph idx="1"/>
          </p:nvPr>
        </p:nvSpPr>
        <p:spPr>
          <a:xfrm>
            <a:off x="838200" y="1431235"/>
            <a:ext cx="10515600" cy="4745728"/>
          </a:xfrm>
        </p:spPr>
        <p:txBody>
          <a:bodyPr>
            <a:normAutofit lnSpcReduction="10000"/>
          </a:bodyPr>
          <a:lstStyle/>
          <a:p>
            <a:pPr marL="0" indent="0">
              <a:buNone/>
            </a:pPr>
            <a:r>
              <a:rPr lang="en-IN" dirty="0"/>
              <a:t>An entity that has state and behaviour is known as an object. Object is </a:t>
            </a:r>
            <a:r>
              <a:rPr lang="en-IN" i="1" dirty="0"/>
              <a:t>a real-world entity</a:t>
            </a:r>
            <a:r>
              <a:rPr lang="en-IN" dirty="0"/>
              <a:t>.</a:t>
            </a:r>
          </a:p>
          <a:p>
            <a:pPr marL="0" indent="0">
              <a:buNone/>
            </a:pPr>
            <a:r>
              <a:rPr lang="en-IN" dirty="0"/>
              <a:t> e.g. chair, bike, marker, pen, table, car etc.</a:t>
            </a:r>
          </a:p>
          <a:p>
            <a:pPr marL="0" indent="0">
              <a:buNone/>
            </a:pPr>
            <a:endParaRPr lang="en-IN" dirty="0"/>
          </a:p>
          <a:p>
            <a:pPr marL="0" indent="0">
              <a:buNone/>
            </a:pPr>
            <a:r>
              <a:rPr lang="en-IN" dirty="0"/>
              <a:t>An object has three characteristics:</a:t>
            </a:r>
          </a:p>
          <a:p>
            <a:r>
              <a:rPr lang="en-IN" b="1" dirty="0"/>
              <a:t>State: </a:t>
            </a:r>
            <a:r>
              <a:rPr lang="en-IN" dirty="0"/>
              <a:t>represents the data (value) of an object.</a:t>
            </a:r>
          </a:p>
          <a:p>
            <a:r>
              <a:rPr lang="en-IN" b="1" dirty="0"/>
              <a:t>Behaviour:</a:t>
            </a:r>
            <a:r>
              <a:rPr lang="en-IN" dirty="0"/>
              <a:t> represents the behaviour (functionality) of an object such as deposit, withdraw, etc.</a:t>
            </a:r>
          </a:p>
          <a:p>
            <a:r>
              <a:rPr lang="en-IN" b="1" dirty="0"/>
              <a:t>Identity:</a:t>
            </a:r>
            <a:r>
              <a:rPr lang="en-IN" dirty="0"/>
              <a:t> An object identity is typically implemented via a unique ID. The value of the ID is not visible to the external user. However, it is used internally by the JVM to identify each object uniquely.</a:t>
            </a:r>
          </a:p>
          <a:p>
            <a:pPr marL="0" indent="0">
              <a:buNone/>
            </a:pPr>
            <a:endParaRPr lang="en-IN" dirty="0"/>
          </a:p>
        </p:txBody>
      </p:sp>
    </p:spTree>
    <p:extLst>
      <p:ext uri="{BB962C8B-B14F-4D97-AF65-F5344CB8AC3E}">
        <p14:creationId xmlns:p14="http://schemas.microsoft.com/office/powerpoint/2010/main" val="280631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BF6A-7885-4391-89D3-598244770844}"/>
              </a:ext>
            </a:extLst>
          </p:cNvPr>
          <p:cNvSpPr>
            <a:spLocks noGrp="1"/>
          </p:cNvSpPr>
          <p:nvPr>
            <p:ph type="title"/>
          </p:nvPr>
        </p:nvSpPr>
        <p:spPr/>
        <p:txBody>
          <a:bodyPr>
            <a:normAutofit fontScale="90000"/>
          </a:bodyPr>
          <a:lstStyle/>
          <a:p>
            <a:r>
              <a:rPr lang="en-IN" b="1" dirty="0"/>
              <a:t>Difference between abstract class and interface</a:t>
            </a:r>
            <a:br>
              <a:rPr lang="en-IN" dirty="0"/>
            </a:br>
            <a:endParaRPr lang="en-IN" dirty="0"/>
          </a:p>
        </p:txBody>
      </p:sp>
      <p:graphicFrame>
        <p:nvGraphicFramePr>
          <p:cNvPr id="4" name="Content Placeholder 3">
            <a:extLst>
              <a:ext uri="{FF2B5EF4-FFF2-40B4-BE49-F238E27FC236}">
                <a16:creationId xmlns:a16="http://schemas.microsoft.com/office/drawing/2014/main" id="{73D5CBF2-0EB7-4A34-8640-80265D1F5297}"/>
              </a:ext>
            </a:extLst>
          </p:cNvPr>
          <p:cNvGraphicFramePr>
            <a:graphicFrameLocks noGrp="1"/>
          </p:cNvGraphicFramePr>
          <p:nvPr>
            <p:ph idx="1"/>
            <p:extLst>
              <p:ext uri="{D42A27DB-BD31-4B8C-83A1-F6EECF244321}">
                <p14:modId xmlns:p14="http://schemas.microsoft.com/office/powerpoint/2010/main" val="409740476"/>
              </p:ext>
            </p:extLst>
          </p:nvPr>
        </p:nvGraphicFramePr>
        <p:xfrm>
          <a:off x="838200" y="1258957"/>
          <a:ext cx="10515600" cy="5296340"/>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430136636"/>
                    </a:ext>
                  </a:extLst>
                </a:gridCol>
                <a:gridCol w="5257800">
                  <a:extLst>
                    <a:ext uri="{9D8B030D-6E8A-4147-A177-3AD203B41FA5}">
                      <a16:colId xmlns:a16="http://schemas.microsoft.com/office/drawing/2014/main" val="714147704"/>
                    </a:ext>
                  </a:extLst>
                </a:gridCol>
              </a:tblGrid>
              <a:tr h="896110">
                <a:tc>
                  <a:txBody>
                    <a:bodyPr/>
                    <a:lstStyle/>
                    <a:p>
                      <a:r>
                        <a:rPr lang="en-IN" sz="1800" b="1" i="0" kern="1200" dirty="0">
                          <a:solidFill>
                            <a:schemeClr val="tx1"/>
                          </a:solidFill>
                          <a:effectLst/>
                          <a:latin typeface="+mn-lt"/>
                          <a:ea typeface="+mn-ea"/>
                          <a:cs typeface="+mn-cs"/>
                        </a:rPr>
                        <a:t>Abstract class</a:t>
                      </a:r>
                      <a:endParaRPr lang="en-IN" b="1" dirty="0">
                        <a:solidFill>
                          <a:schemeClr val="tx1"/>
                        </a:solidFill>
                      </a:endParaRPr>
                    </a:p>
                  </a:txBody>
                  <a:tcPr/>
                </a:tc>
                <a:tc>
                  <a:txBody>
                    <a:bodyPr/>
                    <a:lstStyle/>
                    <a:p>
                      <a:r>
                        <a:rPr lang="en-IN" sz="1800" b="1" i="0" kern="1200" dirty="0">
                          <a:solidFill>
                            <a:schemeClr val="tx1"/>
                          </a:solidFill>
                          <a:effectLst/>
                          <a:latin typeface="+mn-lt"/>
                          <a:ea typeface="+mn-ea"/>
                          <a:cs typeface="+mn-cs"/>
                        </a:rPr>
                        <a:t>Interface</a:t>
                      </a:r>
                      <a:endParaRPr lang="en-IN" b="1" dirty="0">
                        <a:solidFill>
                          <a:schemeClr val="tx1"/>
                        </a:solidFill>
                      </a:endParaRPr>
                    </a:p>
                  </a:txBody>
                  <a:tcPr/>
                </a:tc>
                <a:extLst>
                  <a:ext uri="{0D108BD9-81ED-4DB2-BD59-A6C34878D82A}">
                    <a16:rowId xmlns:a16="http://schemas.microsoft.com/office/drawing/2014/main" val="2421839094"/>
                  </a:ext>
                </a:extLst>
              </a:tr>
              <a:tr h="932690">
                <a:tc>
                  <a:txBody>
                    <a:bodyPr/>
                    <a:lstStyle/>
                    <a:p>
                      <a:r>
                        <a:rPr lang="en-IN" dirty="0"/>
                        <a:t>1. </a:t>
                      </a:r>
                      <a:r>
                        <a:rPr lang="en-IN" sz="1800" b="0" i="0" kern="1200" dirty="0">
                          <a:solidFill>
                            <a:schemeClr val="dk1"/>
                          </a:solidFill>
                          <a:effectLst/>
                          <a:latin typeface="+mn-lt"/>
                          <a:ea typeface="+mn-ea"/>
                          <a:cs typeface="+mn-cs"/>
                        </a:rPr>
                        <a:t>Abstract class can </a:t>
                      </a:r>
                      <a:r>
                        <a:rPr lang="en-IN" sz="1800" b="1" i="0" kern="1200" dirty="0">
                          <a:solidFill>
                            <a:schemeClr val="dk1"/>
                          </a:solidFill>
                          <a:effectLst/>
                          <a:latin typeface="+mn-lt"/>
                          <a:ea typeface="+mn-ea"/>
                          <a:cs typeface="+mn-cs"/>
                        </a:rPr>
                        <a:t>have abstract and non-abstract </a:t>
                      </a:r>
                      <a:r>
                        <a:rPr lang="en-IN" sz="1800" b="0" i="0" kern="1200" dirty="0">
                          <a:solidFill>
                            <a:schemeClr val="dk1"/>
                          </a:solidFill>
                          <a:effectLst/>
                          <a:latin typeface="+mn-lt"/>
                          <a:ea typeface="+mn-ea"/>
                          <a:cs typeface="+mn-cs"/>
                        </a:rPr>
                        <a:t>methods.</a:t>
                      </a:r>
                      <a:endParaRPr lang="en-IN" dirty="0"/>
                    </a:p>
                  </a:txBody>
                  <a:tcPr/>
                </a:tc>
                <a:tc>
                  <a:txBody>
                    <a:bodyPr/>
                    <a:lstStyle/>
                    <a:p>
                      <a:r>
                        <a:rPr lang="en-IN" dirty="0"/>
                        <a:t>1. </a:t>
                      </a:r>
                      <a:r>
                        <a:rPr lang="en-IN" sz="1800" b="0" i="0" kern="1200" dirty="0">
                          <a:solidFill>
                            <a:schemeClr val="dk1"/>
                          </a:solidFill>
                          <a:effectLst/>
                          <a:latin typeface="+mn-lt"/>
                          <a:ea typeface="+mn-ea"/>
                          <a:cs typeface="+mn-cs"/>
                        </a:rPr>
                        <a:t>Interface can have </a:t>
                      </a:r>
                      <a:r>
                        <a:rPr lang="en-IN" sz="1800" b="1" i="0" kern="1200" dirty="0">
                          <a:solidFill>
                            <a:schemeClr val="dk1"/>
                          </a:solidFill>
                          <a:effectLst/>
                          <a:latin typeface="+mn-lt"/>
                          <a:ea typeface="+mn-ea"/>
                          <a:cs typeface="+mn-cs"/>
                        </a:rPr>
                        <a:t>only abstract</a:t>
                      </a:r>
                      <a:r>
                        <a:rPr lang="en-IN" sz="1800" b="0" i="0" kern="1200" dirty="0">
                          <a:solidFill>
                            <a:schemeClr val="dk1"/>
                          </a:solidFill>
                          <a:effectLst/>
                          <a:latin typeface="+mn-lt"/>
                          <a:ea typeface="+mn-ea"/>
                          <a:cs typeface="+mn-cs"/>
                        </a:rPr>
                        <a:t> methods. Since Java 8, it can have </a:t>
                      </a:r>
                      <a:r>
                        <a:rPr lang="en-IN" sz="1800" b="1" i="0" kern="1200" dirty="0">
                          <a:solidFill>
                            <a:schemeClr val="dk1"/>
                          </a:solidFill>
                          <a:effectLst/>
                          <a:latin typeface="+mn-lt"/>
                          <a:ea typeface="+mn-ea"/>
                          <a:cs typeface="+mn-cs"/>
                        </a:rPr>
                        <a:t>default and static methods</a:t>
                      </a:r>
                      <a:r>
                        <a:rPr lang="en-IN" sz="1800" b="0" i="0" kern="1200" dirty="0">
                          <a:solidFill>
                            <a:schemeClr val="dk1"/>
                          </a:solidFill>
                          <a:effectLst/>
                          <a:latin typeface="+mn-lt"/>
                          <a:ea typeface="+mn-ea"/>
                          <a:cs typeface="+mn-cs"/>
                        </a:rPr>
                        <a:t> also.</a:t>
                      </a:r>
                      <a:endParaRPr lang="en-IN" dirty="0"/>
                    </a:p>
                  </a:txBody>
                  <a:tcPr/>
                </a:tc>
                <a:extLst>
                  <a:ext uri="{0D108BD9-81ED-4DB2-BD59-A6C34878D82A}">
                    <a16:rowId xmlns:a16="http://schemas.microsoft.com/office/drawing/2014/main" val="1579514554"/>
                  </a:ext>
                </a:extLst>
              </a:tr>
              <a:tr h="1073426">
                <a:tc>
                  <a:txBody>
                    <a:bodyPr/>
                    <a:lstStyle/>
                    <a:p>
                      <a:r>
                        <a:rPr lang="en-IN" dirty="0"/>
                        <a:t>2. </a:t>
                      </a:r>
                      <a:r>
                        <a:rPr lang="en-IN" sz="1800" b="0" i="0" kern="1200" dirty="0">
                          <a:solidFill>
                            <a:schemeClr val="dk1"/>
                          </a:solidFill>
                          <a:effectLst/>
                          <a:latin typeface="+mn-lt"/>
                          <a:ea typeface="+mn-ea"/>
                          <a:cs typeface="+mn-cs"/>
                        </a:rPr>
                        <a:t>Abstract class </a:t>
                      </a:r>
                      <a:r>
                        <a:rPr lang="en-IN" sz="1800" b="1" i="0" kern="1200" dirty="0">
                          <a:solidFill>
                            <a:schemeClr val="dk1"/>
                          </a:solidFill>
                          <a:effectLst/>
                          <a:latin typeface="+mn-lt"/>
                          <a:ea typeface="+mn-ea"/>
                          <a:cs typeface="+mn-cs"/>
                        </a:rPr>
                        <a:t>doesn't support multiple inheritance</a:t>
                      </a:r>
                      <a:r>
                        <a:rPr lang="en-IN" sz="1800" b="0" i="0" kern="1200" dirty="0">
                          <a:solidFill>
                            <a:schemeClr val="dk1"/>
                          </a:solidFill>
                          <a:effectLst/>
                          <a:latin typeface="+mn-lt"/>
                          <a:ea typeface="+mn-ea"/>
                          <a:cs typeface="+mn-cs"/>
                        </a:rPr>
                        <a:t>.</a:t>
                      </a:r>
                      <a:endParaRPr lang="en-IN" dirty="0"/>
                    </a:p>
                  </a:txBody>
                  <a:tcPr/>
                </a:tc>
                <a:tc>
                  <a:txBody>
                    <a:bodyPr/>
                    <a:lstStyle/>
                    <a:p>
                      <a:r>
                        <a:rPr lang="en-IN" sz="1800" b="0" i="0" kern="1200" dirty="0">
                          <a:solidFill>
                            <a:schemeClr val="dk1"/>
                          </a:solidFill>
                          <a:effectLst/>
                          <a:latin typeface="+mn-lt"/>
                          <a:ea typeface="+mn-ea"/>
                          <a:cs typeface="+mn-cs"/>
                        </a:rPr>
                        <a:t>2. Interface </a:t>
                      </a:r>
                      <a:r>
                        <a:rPr lang="en-IN" sz="1800" b="1" i="0" kern="1200" dirty="0">
                          <a:solidFill>
                            <a:schemeClr val="dk1"/>
                          </a:solidFill>
                          <a:effectLst/>
                          <a:latin typeface="+mn-lt"/>
                          <a:ea typeface="+mn-ea"/>
                          <a:cs typeface="+mn-cs"/>
                        </a:rPr>
                        <a:t>supports multiple inheritance</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610487030"/>
                  </a:ext>
                </a:extLst>
              </a:tr>
              <a:tr h="1113182">
                <a:tc>
                  <a:txBody>
                    <a:bodyPr/>
                    <a:lstStyle/>
                    <a:p>
                      <a:r>
                        <a:rPr lang="en-IN" dirty="0"/>
                        <a:t>3. </a:t>
                      </a:r>
                      <a:r>
                        <a:rPr lang="en-IN" sz="1800" b="0" i="0" kern="1200" dirty="0">
                          <a:solidFill>
                            <a:schemeClr val="dk1"/>
                          </a:solidFill>
                          <a:effectLst/>
                          <a:latin typeface="+mn-lt"/>
                          <a:ea typeface="+mn-ea"/>
                          <a:cs typeface="+mn-cs"/>
                        </a:rPr>
                        <a:t> Abstract class </a:t>
                      </a:r>
                      <a:r>
                        <a:rPr lang="en-IN" sz="1800" b="1" i="0" kern="1200" dirty="0">
                          <a:solidFill>
                            <a:schemeClr val="dk1"/>
                          </a:solidFill>
                          <a:effectLst/>
                          <a:latin typeface="+mn-lt"/>
                          <a:ea typeface="+mn-ea"/>
                          <a:cs typeface="+mn-cs"/>
                        </a:rPr>
                        <a:t>can have final, non-final, static and non-static variables</a:t>
                      </a:r>
                      <a:r>
                        <a:rPr lang="en-IN" sz="1800" b="0" i="0" kern="1200" dirty="0">
                          <a:solidFill>
                            <a:schemeClr val="dk1"/>
                          </a:solidFill>
                          <a:effectLst/>
                          <a:latin typeface="+mn-lt"/>
                          <a:ea typeface="+mn-ea"/>
                          <a:cs typeface="+mn-cs"/>
                        </a:rPr>
                        <a:t>.</a:t>
                      </a:r>
                      <a:endParaRPr lang="en-IN" dirty="0"/>
                    </a:p>
                  </a:txBody>
                  <a:tcPr/>
                </a:tc>
                <a:tc>
                  <a:txBody>
                    <a:bodyPr/>
                    <a:lstStyle/>
                    <a:p>
                      <a:r>
                        <a:rPr lang="en-IN" dirty="0"/>
                        <a:t>3. </a:t>
                      </a:r>
                      <a:r>
                        <a:rPr lang="en-IN" sz="1800" b="0" i="0" kern="1200" dirty="0">
                          <a:solidFill>
                            <a:schemeClr val="dk1"/>
                          </a:solidFill>
                          <a:effectLst/>
                          <a:latin typeface="+mn-lt"/>
                          <a:ea typeface="+mn-ea"/>
                          <a:cs typeface="+mn-cs"/>
                        </a:rPr>
                        <a:t>Interface has </a:t>
                      </a:r>
                      <a:r>
                        <a:rPr lang="en-IN" sz="1800" b="1" i="0" kern="1200" dirty="0">
                          <a:solidFill>
                            <a:schemeClr val="dk1"/>
                          </a:solidFill>
                          <a:effectLst/>
                          <a:latin typeface="+mn-lt"/>
                          <a:ea typeface="+mn-ea"/>
                          <a:cs typeface="+mn-cs"/>
                        </a:rPr>
                        <a:t>only static and final variables</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48368992"/>
                  </a:ext>
                </a:extLst>
              </a:tr>
              <a:tr h="1280932">
                <a:tc>
                  <a:txBody>
                    <a:bodyPr/>
                    <a:lstStyle/>
                    <a:p>
                      <a:r>
                        <a:rPr lang="en-IN" dirty="0"/>
                        <a:t>4. </a:t>
                      </a:r>
                      <a:r>
                        <a:rPr lang="en-IN" sz="1800" b="0" i="0" kern="1200" dirty="0">
                          <a:solidFill>
                            <a:schemeClr val="dk1"/>
                          </a:solidFill>
                          <a:effectLst/>
                          <a:latin typeface="+mn-lt"/>
                          <a:ea typeface="+mn-ea"/>
                          <a:cs typeface="+mn-cs"/>
                        </a:rPr>
                        <a:t>An </a:t>
                      </a:r>
                      <a:r>
                        <a:rPr lang="en-IN" sz="1800" b="1" i="0" kern="1200" dirty="0">
                          <a:solidFill>
                            <a:schemeClr val="dk1"/>
                          </a:solidFill>
                          <a:effectLst/>
                          <a:latin typeface="+mn-lt"/>
                          <a:ea typeface="+mn-ea"/>
                          <a:cs typeface="+mn-cs"/>
                        </a:rPr>
                        <a:t>abstract class </a:t>
                      </a:r>
                      <a:r>
                        <a:rPr lang="en-IN" sz="1800" b="0" i="0" kern="1200" dirty="0">
                          <a:solidFill>
                            <a:schemeClr val="dk1"/>
                          </a:solidFill>
                          <a:effectLst/>
                          <a:latin typeface="+mn-lt"/>
                          <a:ea typeface="+mn-ea"/>
                          <a:cs typeface="+mn-cs"/>
                        </a:rPr>
                        <a:t>can be extended using keyword "extends".</a:t>
                      </a:r>
                      <a:endParaRPr lang="en-IN" dirty="0"/>
                    </a:p>
                  </a:txBody>
                  <a:tcPr/>
                </a:tc>
                <a:tc>
                  <a:txBody>
                    <a:bodyPr/>
                    <a:lstStyle/>
                    <a:p>
                      <a:r>
                        <a:rPr lang="en-IN" dirty="0"/>
                        <a:t>4. </a:t>
                      </a:r>
                      <a:r>
                        <a:rPr lang="en-IN" sz="1800" b="0" i="0" kern="1200" dirty="0">
                          <a:solidFill>
                            <a:schemeClr val="dk1"/>
                          </a:solidFill>
                          <a:effectLst/>
                          <a:latin typeface="+mn-lt"/>
                          <a:ea typeface="+mn-ea"/>
                          <a:cs typeface="+mn-cs"/>
                        </a:rPr>
                        <a:t>An </a:t>
                      </a:r>
                      <a:r>
                        <a:rPr lang="en-IN" sz="1800" b="1" i="0" kern="1200" dirty="0">
                          <a:solidFill>
                            <a:schemeClr val="dk1"/>
                          </a:solidFill>
                          <a:effectLst/>
                          <a:latin typeface="+mn-lt"/>
                          <a:ea typeface="+mn-ea"/>
                          <a:cs typeface="+mn-cs"/>
                        </a:rPr>
                        <a:t>interface class </a:t>
                      </a:r>
                      <a:r>
                        <a:rPr lang="en-IN" sz="1800" b="0" i="0" kern="1200" dirty="0">
                          <a:solidFill>
                            <a:schemeClr val="dk1"/>
                          </a:solidFill>
                          <a:effectLst/>
                          <a:latin typeface="+mn-lt"/>
                          <a:ea typeface="+mn-ea"/>
                          <a:cs typeface="+mn-cs"/>
                        </a:rPr>
                        <a:t>can be implemented using keyword "implements".</a:t>
                      </a:r>
                      <a:endParaRPr lang="en-IN" dirty="0"/>
                    </a:p>
                  </a:txBody>
                  <a:tcPr/>
                </a:tc>
                <a:extLst>
                  <a:ext uri="{0D108BD9-81ED-4DB2-BD59-A6C34878D82A}">
                    <a16:rowId xmlns:a16="http://schemas.microsoft.com/office/drawing/2014/main" val="2876661908"/>
                  </a:ext>
                </a:extLst>
              </a:tr>
            </a:tbl>
          </a:graphicData>
        </a:graphic>
      </p:graphicFrame>
    </p:spTree>
    <p:extLst>
      <p:ext uri="{BB962C8B-B14F-4D97-AF65-F5344CB8AC3E}">
        <p14:creationId xmlns:p14="http://schemas.microsoft.com/office/powerpoint/2010/main" val="1825792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82FA-AA02-4427-8C96-8EBD69BAC8AB}"/>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A5E84587-C587-41A2-9916-9C6655B1F0FF}"/>
              </a:ext>
            </a:extLst>
          </p:cNvPr>
          <p:cNvSpPr>
            <a:spLocks noGrp="1"/>
          </p:cNvSpPr>
          <p:nvPr>
            <p:ph idx="1"/>
          </p:nvPr>
        </p:nvSpPr>
        <p:spPr>
          <a:xfrm>
            <a:off x="838200" y="1431235"/>
            <a:ext cx="10515600" cy="5181600"/>
          </a:xfrm>
        </p:spPr>
        <p:txBody>
          <a:bodyPr>
            <a:normAutofit fontScale="77500" lnSpcReduction="20000"/>
          </a:bodyPr>
          <a:lstStyle/>
          <a:p>
            <a:pPr marL="0" indent="0">
              <a:buNone/>
            </a:pPr>
            <a:r>
              <a:rPr lang="en-IN" b="1" dirty="0"/>
              <a:t>abstract</a:t>
            </a:r>
            <a:r>
              <a:rPr lang="en-IN" dirty="0"/>
              <a:t> </a:t>
            </a:r>
            <a:r>
              <a:rPr lang="en-IN" b="1" dirty="0"/>
              <a:t>class</a:t>
            </a:r>
            <a:r>
              <a:rPr lang="en-IN" dirty="0"/>
              <a:t> Bike{  </a:t>
            </a:r>
          </a:p>
          <a:p>
            <a:pPr marL="0" indent="0">
              <a:buNone/>
            </a:pPr>
            <a:r>
              <a:rPr lang="en-IN" dirty="0"/>
              <a:t>  </a:t>
            </a:r>
            <a:r>
              <a:rPr lang="en-IN" b="1" dirty="0"/>
              <a:t>abstract</a:t>
            </a:r>
            <a:r>
              <a:rPr lang="en-IN" dirty="0"/>
              <a:t> </a:t>
            </a:r>
            <a:r>
              <a:rPr lang="en-IN" b="1" dirty="0"/>
              <a:t>void</a:t>
            </a:r>
            <a:r>
              <a:rPr lang="en-IN" dirty="0"/>
              <a:t> run();  </a:t>
            </a:r>
          </a:p>
          <a:p>
            <a:pPr marL="0" indent="0">
              <a:buNone/>
            </a:pPr>
            <a:r>
              <a:rPr lang="en-IN" dirty="0"/>
              <a:t>}  </a:t>
            </a:r>
          </a:p>
          <a:p>
            <a:pPr marL="0" indent="0">
              <a:buNone/>
            </a:pPr>
            <a:r>
              <a:rPr lang="en-IN" b="1" dirty="0"/>
              <a:t>class</a:t>
            </a:r>
            <a:r>
              <a:rPr lang="en-IN" dirty="0"/>
              <a:t> Honda </a:t>
            </a:r>
            <a:r>
              <a:rPr lang="en-IN" b="1" dirty="0"/>
              <a:t>extends</a:t>
            </a:r>
            <a:r>
              <a:rPr lang="en-IN" dirty="0"/>
              <a:t> Bike{  </a:t>
            </a:r>
          </a:p>
          <a:p>
            <a:pPr marL="0" indent="0">
              <a:buNone/>
            </a:pPr>
            <a:r>
              <a:rPr lang="en-IN" b="1" dirty="0"/>
              <a:t>void</a:t>
            </a:r>
            <a:r>
              <a:rPr lang="en-IN" dirty="0"/>
              <a:t> run(){</a:t>
            </a:r>
          </a:p>
          <a:p>
            <a:pPr marL="0" indent="0">
              <a:buNone/>
            </a:pPr>
            <a:r>
              <a:rPr lang="en-IN" dirty="0"/>
              <a:t>System.out.println("running safely");</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 Bike </a:t>
            </a:r>
            <a:r>
              <a:rPr lang="en-IN" dirty="0" err="1"/>
              <a:t>obj</a:t>
            </a:r>
            <a:r>
              <a:rPr lang="en-IN" dirty="0"/>
              <a:t> = </a:t>
            </a:r>
            <a:r>
              <a:rPr lang="en-IN" b="1" dirty="0"/>
              <a:t>new</a:t>
            </a:r>
            <a:r>
              <a:rPr lang="en-IN" dirty="0"/>
              <a:t> Honda();  </a:t>
            </a:r>
          </a:p>
          <a:p>
            <a:pPr marL="0" indent="0">
              <a:buNone/>
            </a:pPr>
            <a:r>
              <a:rPr lang="en-IN" dirty="0"/>
              <a:t> </a:t>
            </a:r>
            <a:r>
              <a:rPr lang="en-IN" dirty="0" err="1"/>
              <a:t>obj.run</a:t>
            </a:r>
            <a:r>
              <a:rPr lang="en-IN" dirty="0"/>
              <a:t>();  </a:t>
            </a:r>
          </a:p>
          <a:p>
            <a:pPr marL="0" indent="0">
              <a:buNone/>
            </a:pPr>
            <a:r>
              <a:rPr lang="en-IN" dirty="0"/>
              <a:t>}  </a:t>
            </a:r>
          </a:p>
          <a:p>
            <a:pPr marL="0" indent="0">
              <a:buNone/>
            </a:pPr>
            <a:r>
              <a:rPr lang="en-IN" dirty="0"/>
              <a:t>}  </a:t>
            </a:r>
          </a:p>
          <a:p>
            <a:pPr marL="0" indent="0">
              <a:buNone/>
            </a:pPr>
            <a:br>
              <a:rPr lang="en-IN" dirty="0"/>
            </a:br>
            <a:endParaRPr lang="en-IN" dirty="0"/>
          </a:p>
        </p:txBody>
      </p:sp>
    </p:spTree>
    <p:extLst>
      <p:ext uri="{BB962C8B-B14F-4D97-AF65-F5344CB8AC3E}">
        <p14:creationId xmlns:p14="http://schemas.microsoft.com/office/powerpoint/2010/main" val="50799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656F-7F16-4D83-B05A-A1B188063C16}"/>
              </a:ext>
            </a:extLst>
          </p:cNvPr>
          <p:cNvSpPr>
            <a:spLocks noGrp="1"/>
          </p:cNvSpPr>
          <p:nvPr>
            <p:ph type="title"/>
          </p:nvPr>
        </p:nvSpPr>
        <p:spPr>
          <a:xfrm>
            <a:off x="838200" y="365125"/>
            <a:ext cx="10515600" cy="1172127"/>
          </a:xfrm>
        </p:spPr>
        <p:txBody>
          <a:bodyPr/>
          <a:lstStyle/>
          <a:p>
            <a:r>
              <a:rPr lang="en-IN" b="1" dirty="0"/>
              <a:t>Interface</a:t>
            </a:r>
          </a:p>
        </p:txBody>
      </p:sp>
      <p:sp>
        <p:nvSpPr>
          <p:cNvPr id="3" name="Content Placeholder 2">
            <a:extLst>
              <a:ext uri="{FF2B5EF4-FFF2-40B4-BE49-F238E27FC236}">
                <a16:creationId xmlns:a16="http://schemas.microsoft.com/office/drawing/2014/main" id="{148A7353-5191-4A12-9DD4-96DE546D4794}"/>
              </a:ext>
            </a:extLst>
          </p:cNvPr>
          <p:cNvSpPr>
            <a:spLocks noGrp="1"/>
          </p:cNvSpPr>
          <p:nvPr>
            <p:ph idx="1"/>
          </p:nvPr>
        </p:nvSpPr>
        <p:spPr>
          <a:xfrm>
            <a:off x="838200" y="1537252"/>
            <a:ext cx="10515600" cy="4955623"/>
          </a:xfrm>
        </p:spPr>
        <p:txBody>
          <a:bodyPr>
            <a:normAutofit fontScale="92500" lnSpcReduction="20000"/>
          </a:bodyPr>
          <a:lstStyle/>
          <a:p>
            <a:pPr marL="0" indent="0">
              <a:buNone/>
            </a:pPr>
            <a:r>
              <a:rPr lang="en-IN" b="1" dirty="0"/>
              <a:t>interface</a:t>
            </a:r>
            <a:r>
              <a:rPr lang="en-IN" dirty="0"/>
              <a:t> printable{  </a:t>
            </a:r>
          </a:p>
          <a:p>
            <a:pPr marL="0" indent="0">
              <a:buNone/>
            </a:pPr>
            <a:r>
              <a:rPr lang="en-IN" b="1" dirty="0"/>
              <a:t>void</a:t>
            </a:r>
            <a:r>
              <a:rPr lang="en-IN" dirty="0"/>
              <a:t> print();  </a:t>
            </a:r>
          </a:p>
          <a:p>
            <a:pPr marL="0" indent="0">
              <a:buNone/>
            </a:pPr>
            <a:r>
              <a:rPr lang="en-IN" dirty="0"/>
              <a:t>}  </a:t>
            </a:r>
          </a:p>
          <a:p>
            <a:pPr marL="0" indent="0">
              <a:buNone/>
            </a:pPr>
            <a:r>
              <a:rPr lang="en-IN" b="1" dirty="0"/>
              <a:t>class</a:t>
            </a:r>
            <a:r>
              <a:rPr lang="en-IN" dirty="0"/>
              <a:t> Print </a:t>
            </a:r>
            <a:r>
              <a:rPr lang="en-IN" b="1" dirty="0"/>
              <a:t>implements</a:t>
            </a:r>
            <a:r>
              <a:rPr lang="en-IN" dirty="0"/>
              <a:t> printable{  </a:t>
            </a:r>
          </a:p>
          <a:p>
            <a:pPr marL="0" indent="0">
              <a:buNone/>
            </a:pPr>
            <a:r>
              <a:rPr lang="en-IN" b="1" dirty="0"/>
              <a:t>public</a:t>
            </a:r>
            <a:r>
              <a:rPr lang="en-IN" dirty="0"/>
              <a:t> </a:t>
            </a:r>
            <a:r>
              <a:rPr lang="en-IN" b="1" dirty="0"/>
              <a:t>void</a:t>
            </a:r>
            <a:r>
              <a:rPr lang="en-IN" dirty="0"/>
              <a:t> print(){</a:t>
            </a:r>
          </a:p>
          <a:p>
            <a:pPr marL="0" indent="0">
              <a:buNone/>
            </a:pPr>
            <a:r>
              <a:rPr lang="en-IN" dirty="0"/>
              <a:t>System.out.println("Hello");}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Print  </a:t>
            </a:r>
            <a:r>
              <a:rPr lang="en-IN" dirty="0" err="1"/>
              <a:t>obj</a:t>
            </a:r>
            <a:r>
              <a:rPr lang="en-IN" dirty="0"/>
              <a:t> = </a:t>
            </a:r>
            <a:r>
              <a:rPr lang="en-IN" b="1" dirty="0"/>
              <a:t>new</a:t>
            </a:r>
            <a:r>
              <a:rPr lang="en-IN" dirty="0"/>
              <a:t>  Print();  </a:t>
            </a:r>
          </a:p>
          <a:p>
            <a:pPr marL="0" indent="0">
              <a:buNone/>
            </a:pPr>
            <a:r>
              <a:rPr lang="en-IN" dirty="0" err="1"/>
              <a:t>obj.print</a:t>
            </a:r>
            <a:r>
              <a:rPr lang="en-IN" dirty="0"/>
              <a:t>();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6612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AE3D-E489-4CD3-A6E5-232044D33483}"/>
              </a:ext>
            </a:extLst>
          </p:cNvPr>
          <p:cNvSpPr>
            <a:spLocks noGrp="1"/>
          </p:cNvSpPr>
          <p:nvPr>
            <p:ph type="title"/>
          </p:nvPr>
        </p:nvSpPr>
        <p:spPr/>
        <p:txBody>
          <a:bodyPr/>
          <a:lstStyle/>
          <a:p>
            <a:r>
              <a:rPr lang="en-IN" b="1" dirty="0"/>
              <a:t>Encapsulation</a:t>
            </a:r>
            <a:br>
              <a:rPr lang="en-IN" dirty="0"/>
            </a:br>
            <a:endParaRPr lang="en-IN" dirty="0"/>
          </a:p>
        </p:txBody>
      </p:sp>
      <p:sp>
        <p:nvSpPr>
          <p:cNvPr id="3" name="Content Placeholder 2">
            <a:extLst>
              <a:ext uri="{FF2B5EF4-FFF2-40B4-BE49-F238E27FC236}">
                <a16:creationId xmlns:a16="http://schemas.microsoft.com/office/drawing/2014/main" id="{6F9C609E-A15A-4D30-B825-4CC1105F7AF5}"/>
              </a:ext>
            </a:extLst>
          </p:cNvPr>
          <p:cNvSpPr>
            <a:spLocks noGrp="1"/>
          </p:cNvSpPr>
          <p:nvPr>
            <p:ph idx="1"/>
          </p:nvPr>
        </p:nvSpPr>
        <p:spPr>
          <a:xfrm>
            <a:off x="838200" y="1205948"/>
            <a:ext cx="10515600" cy="4971015"/>
          </a:xfrm>
        </p:spPr>
        <p:txBody>
          <a:bodyPr/>
          <a:lstStyle/>
          <a:p>
            <a:pPr marL="0" indent="0">
              <a:buNone/>
            </a:pPr>
            <a:r>
              <a:rPr lang="en-IN" b="1" dirty="0"/>
              <a:t>Encapsulation in Java</a:t>
            </a:r>
            <a:r>
              <a:rPr lang="en-IN" dirty="0"/>
              <a:t> is a </a:t>
            </a:r>
            <a:r>
              <a:rPr lang="en-IN" i="1" dirty="0"/>
              <a:t>process of wrapping code and data together into a single unit</a:t>
            </a:r>
            <a:r>
              <a:rPr lang="en-IN" b="1" i="1" dirty="0"/>
              <a:t> </a:t>
            </a:r>
            <a:r>
              <a:rPr lang="en-IN" b="1" dirty="0"/>
              <a:t>for example:</a:t>
            </a:r>
            <a:r>
              <a:rPr lang="en-IN" dirty="0"/>
              <a:t> a capsule which is mixed of several medicines.</a:t>
            </a:r>
          </a:p>
          <a:p>
            <a:pPr marL="0" indent="0">
              <a:buNone/>
            </a:pPr>
            <a:r>
              <a:rPr lang="en-IN" dirty="0"/>
              <a:t>We can create a fully encapsulated class in Java by making all the data members of the class private. Now we can use setter and getter methods to set and get the data in it.</a:t>
            </a:r>
          </a:p>
        </p:txBody>
      </p:sp>
    </p:spTree>
    <p:extLst>
      <p:ext uri="{BB962C8B-B14F-4D97-AF65-F5344CB8AC3E}">
        <p14:creationId xmlns:p14="http://schemas.microsoft.com/office/powerpoint/2010/main" val="4281436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892F-FD74-4328-8714-CD24B0EF496A}"/>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9120FBDE-DCF3-4C14-B498-6D677D0A9C6D}"/>
              </a:ext>
            </a:extLst>
          </p:cNvPr>
          <p:cNvSpPr>
            <a:spLocks noGrp="1"/>
          </p:cNvSpPr>
          <p:nvPr>
            <p:ph idx="1"/>
          </p:nvPr>
        </p:nvSpPr>
        <p:spPr>
          <a:xfrm>
            <a:off x="838200" y="1563757"/>
            <a:ext cx="10515600" cy="4613206"/>
          </a:xfrm>
        </p:spPr>
        <p:txBody>
          <a:bodyPr/>
          <a:lstStyle/>
          <a:p>
            <a:pPr marL="0" indent="0">
              <a:buNone/>
            </a:pPr>
            <a:r>
              <a:rPr lang="en-IN" dirty="0"/>
              <a:t>A car is having multiple parts..like steering,wheels,engine...etc..which binds together to form a single object that is car. So, Here multiple parts of cars encapsulates itself together to form a single object that is Car.</a:t>
            </a:r>
            <a:br>
              <a:rPr lang="en-IN" dirty="0"/>
            </a:br>
            <a:br>
              <a:rPr lang="en-IN" dirty="0"/>
            </a:br>
            <a:r>
              <a:rPr lang="en-IN" dirty="0"/>
              <a:t>In real time we are using Encapsulation for security purpose...</a:t>
            </a:r>
            <a:br>
              <a:rPr lang="en-IN" dirty="0"/>
            </a:br>
            <a:endParaRPr lang="en-IN" dirty="0"/>
          </a:p>
        </p:txBody>
      </p:sp>
    </p:spTree>
    <p:extLst>
      <p:ext uri="{BB962C8B-B14F-4D97-AF65-F5344CB8AC3E}">
        <p14:creationId xmlns:p14="http://schemas.microsoft.com/office/powerpoint/2010/main" val="1033393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A119-1BC1-4BC7-9B7A-B46E9F290E6C}"/>
              </a:ext>
            </a:extLst>
          </p:cNvPr>
          <p:cNvSpPr>
            <a:spLocks noGrp="1"/>
          </p:cNvSpPr>
          <p:nvPr>
            <p:ph type="title"/>
          </p:nvPr>
        </p:nvSpPr>
        <p:spPr/>
        <p:txBody>
          <a:bodyPr/>
          <a:lstStyle/>
          <a:p>
            <a:r>
              <a:rPr lang="en-IN" b="1" dirty="0"/>
              <a:t>Program</a:t>
            </a:r>
          </a:p>
        </p:txBody>
      </p:sp>
      <p:sp>
        <p:nvSpPr>
          <p:cNvPr id="3" name="Content Placeholder 2">
            <a:extLst>
              <a:ext uri="{FF2B5EF4-FFF2-40B4-BE49-F238E27FC236}">
                <a16:creationId xmlns:a16="http://schemas.microsoft.com/office/drawing/2014/main" id="{ABCAE9C4-05A9-4D64-8625-1411172C28A7}"/>
              </a:ext>
            </a:extLst>
          </p:cNvPr>
          <p:cNvSpPr>
            <a:spLocks noGrp="1"/>
          </p:cNvSpPr>
          <p:nvPr>
            <p:ph idx="1"/>
          </p:nvPr>
        </p:nvSpPr>
        <p:spPr>
          <a:xfrm>
            <a:off x="838200" y="1417984"/>
            <a:ext cx="10515600" cy="5074892"/>
          </a:xfrm>
        </p:spPr>
        <p:txBody>
          <a:bodyPr>
            <a:normAutofit/>
          </a:bodyPr>
          <a:lstStyle/>
          <a:p>
            <a:pPr marL="0" indent="0">
              <a:buNone/>
            </a:pPr>
            <a:r>
              <a:rPr lang="en-IN" b="1" dirty="0"/>
              <a:t>class</a:t>
            </a:r>
            <a:r>
              <a:rPr lang="en-IN" dirty="0"/>
              <a:t> Test{  </a:t>
            </a:r>
          </a:p>
          <a:p>
            <a:pPr marL="0" indent="0">
              <a:buNone/>
            </a:pP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sz="1800" dirty="0"/>
              <a:t>//creating instance of the encapsulated class</a:t>
            </a:r>
            <a:r>
              <a:rPr lang="en-IN" dirty="0"/>
              <a:t>  </a:t>
            </a:r>
          </a:p>
          <a:p>
            <a:pPr marL="0" indent="0">
              <a:buNone/>
            </a:pPr>
            <a:r>
              <a:rPr lang="en-IN" dirty="0"/>
              <a:t>Student s=</a:t>
            </a:r>
            <a:r>
              <a:rPr lang="en-IN" b="1" dirty="0"/>
              <a:t>new</a:t>
            </a:r>
            <a:r>
              <a:rPr lang="en-IN" dirty="0"/>
              <a:t> Student();  </a:t>
            </a:r>
          </a:p>
          <a:p>
            <a:pPr marL="0" indent="0">
              <a:buNone/>
            </a:pPr>
            <a:r>
              <a:rPr lang="en-IN" sz="1800" dirty="0"/>
              <a:t>//setting value in the name member  </a:t>
            </a:r>
          </a:p>
          <a:p>
            <a:pPr marL="0" indent="0">
              <a:buNone/>
            </a:pPr>
            <a:r>
              <a:rPr lang="en-IN" dirty="0"/>
              <a:t>s.setName(“XYZ");  </a:t>
            </a:r>
          </a:p>
          <a:p>
            <a:pPr marL="0" indent="0">
              <a:buNone/>
            </a:pPr>
            <a:r>
              <a:rPr lang="en-IN" dirty="0"/>
              <a:t>System.out.println(s.getName());  </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648097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AC9A4-7BB5-4F9A-A431-50F80F2178D4}"/>
              </a:ext>
            </a:extLst>
          </p:cNvPr>
          <p:cNvSpPr>
            <a:spLocks noGrp="1"/>
          </p:cNvSpPr>
          <p:nvPr>
            <p:ph idx="1"/>
          </p:nvPr>
        </p:nvSpPr>
        <p:spPr>
          <a:xfrm>
            <a:off x="838200" y="1033670"/>
            <a:ext cx="10515600" cy="5143293"/>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8000" b="1" i="1" dirty="0"/>
              <a:t>Thank you</a:t>
            </a:r>
          </a:p>
        </p:txBody>
      </p:sp>
    </p:spTree>
    <p:extLst>
      <p:ext uri="{BB962C8B-B14F-4D97-AF65-F5344CB8AC3E}">
        <p14:creationId xmlns:p14="http://schemas.microsoft.com/office/powerpoint/2010/main" val="413717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D784-75B7-469A-A329-97199E2C02BB}"/>
              </a:ext>
            </a:extLst>
          </p:cNvPr>
          <p:cNvSpPr>
            <a:spLocks noGrp="1"/>
          </p:cNvSpPr>
          <p:nvPr>
            <p:ph type="title"/>
          </p:nvPr>
        </p:nvSpPr>
        <p:spPr>
          <a:xfrm>
            <a:off x="662609" y="365125"/>
            <a:ext cx="10691191" cy="1325563"/>
          </a:xfrm>
        </p:spPr>
        <p:txBody>
          <a:bodyPr/>
          <a:lstStyle/>
          <a:p>
            <a:r>
              <a:rPr lang="en-IN" b="1" dirty="0"/>
              <a:t>Example</a:t>
            </a:r>
          </a:p>
        </p:txBody>
      </p:sp>
      <p:sp>
        <p:nvSpPr>
          <p:cNvPr id="3" name="Content Placeholder 2">
            <a:extLst>
              <a:ext uri="{FF2B5EF4-FFF2-40B4-BE49-F238E27FC236}">
                <a16:creationId xmlns:a16="http://schemas.microsoft.com/office/drawing/2014/main" id="{AB89ED53-C687-4A5E-BB5D-02713B64759F}"/>
              </a:ext>
            </a:extLst>
          </p:cNvPr>
          <p:cNvSpPr>
            <a:spLocks noGrp="1"/>
          </p:cNvSpPr>
          <p:nvPr>
            <p:ph idx="1"/>
          </p:nvPr>
        </p:nvSpPr>
        <p:spPr>
          <a:xfrm>
            <a:off x="662609" y="1825625"/>
            <a:ext cx="10691191" cy="4351338"/>
          </a:xfrm>
        </p:spPr>
        <p:txBody>
          <a:bodyPr/>
          <a:lstStyle/>
          <a:p>
            <a:pPr marL="0" indent="0">
              <a:buNone/>
            </a:pPr>
            <a:r>
              <a:rPr lang="en-IN" dirty="0"/>
              <a:t>Example of an object : dog</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6C96C35-885A-4736-862B-191DB645B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85" y="2491407"/>
            <a:ext cx="8046872" cy="2690193"/>
          </a:xfrm>
          <a:prstGeom prst="rect">
            <a:avLst/>
          </a:prstGeom>
        </p:spPr>
      </p:pic>
    </p:spTree>
    <p:extLst>
      <p:ext uri="{BB962C8B-B14F-4D97-AF65-F5344CB8AC3E}">
        <p14:creationId xmlns:p14="http://schemas.microsoft.com/office/powerpoint/2010/main" val="387123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71F1-8BAF-4D44-AB30-FAF1C08AA02E}"/>
              </a:ext>
            </a:extLst>
          </p:cNvPr>
          <p:cNvSpPr>
            <a:spLocks noGrp="1"/>
          </p:cNvSpPr>
          <p:nvPr>
            <p:ph type="title"/>
          </p:nvPr>
        </p:nvSpPr>
        <p:spPr/>
        <p:txBody>
          <a:bodyPr/>
          <a:lstStyle/>
          <a:p>
            <a:r>
              <a:rPr lang="en-IN" b="1" dirty="0"/>
              <a:t>Program</a:t>
            </a:r>
          </a:p>
        </p:txBody>
      </p:sp>
      <p:sp>
        <p:nvSpPr>
          <p:cNvPr id="3" name="Content Placeholder 2">
            <a:extLst>
              <a:ext uri="{FF2B5EF4-FFF2-40B4-BE49-F238E27FC236}">
                <a16:creationId xmlns:a16="http://schemas.microsoft.com/office/drawing/2014/main" id="{705BD273-31FA-4CA5-A5A3-7633F8436AA9}"/>
              </a:ext>
            </a:extLst>
          </p:cNvPr>
          <p:cNvSpPr>
            <a:spLocks noGrp="1"/>
          </p:cNvSpPr>
          <p:nvPr>
            <p:ph idx="1"/>
          </p:nvPr>
        </p:nvSpPr>
        <p:spPr/>
        <p:txBody>
          <a:bodyPr>
            <a:normAutofit/>
          </a:bodyPr>
          <a:lstStyle/>
          <a:p>
            <a:pPr marL="0" indent="0">
              <a:buNone/>
            </a:pPr>
            <a:r>
              <a:rPr lang="en-IN" dirty="0"/>
              <a:t>public class Demo{</a:t>
            </a:r>
          </a:p>
          <a:p>
            <a:pPr marL="0" indent="0">
              <a:buNone/>
            </a:pPr>
            <a:r>
              <a:rPr lang="en-IN" dirty="0"/>
              <a:t>String name= “Hello java”;</a:t>
            </a:r>
          </a:p>
          <a:p>
            <a:pPr marL="0" indent="0">
              <a:buNone/>
            </a:pPr>
            <a:r>
              <a:rPr lang="en-IN" dirty="0"/>
              <a:t>public static void main(String args []){</a:t>
            </a:r>
          </a:p>
          <a:p>
            <a:pPr marL="0" indent="0">
              <a:buNone/>
            </a:pPr>
            <a:r>
              <a:rPr lang="en-IN" dirty="0"/>
              <a:t>Demo demo= new Demo();     </a:t>
            </a:r>
            <a:r>
              <a:rPr lang="en-IN" sz="1800" dirty="0"/>
              <a:t>//</a:t>
            </a:r>
            <a:r>
              <a:rPr lang="en-IN" sz="2000" dirty="0"/>
              <a:t>using new keyword for </a:t>
            </a:r>
            <a:r>
              <a:rPr lang="en-IN" sz="1800" dirty="0"/>
              <a:t>initialize/create an object.</a:t>
            </a:r>
          </a:p>
          <a:p>
            <a:pPr marL="0" indent="0">
              <a:buNone/>
            </a:pPr>
            <a:r>
              <a:rPr lang="en-IN" sz="1800" dirty="0"/>
              <a:t> </a:t>
            </a:r>
            <a:r>
              <a:rPr lang="en-IN" dirty="0"/>
              <a:t>System.out.println(demo.name);</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63258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62FA-AFA6-4C54-9EF2-90BE13D9CBAD}"/>
              </a:ext>
            </a:extLst>
          </p:cNvPr>
          <p:cNvSpPr>
            <a:spLocks noGrp="1"/>
          </p:cNvSpPr>
          <p:nvPr>
            <p:ph type="title"/>
          </p:nvPr>
        </p:nvSpPr>
        <p:spPr/>
        <p:txBody>
          <a:bodyPr/>
          <a:lstStyle/>
          <a:p>
            <a:r>
              <a:rPr lang="en-IN" b="1" dirty="0"/>
              <a:t>Class</a:t>
            </a:r>
          </a:p>
        </p:txBody>
      </p:sp>
      <p:sp>
        <p:nvSpPr>
          <p:cNvPr id="3" name="Content Placeholder 2">
            <a:extLst>
              <a:ext uri="{FF2B5EF4-FFF2-40B4-BE49-F238E27FC236}">
                <a16:creationId xmlns:a16="http://schemas.microsoft.com/office/drawing/2014/main" id="{F23A119E-D17A-446A-9F46-51F7D9BA7895}"/>
              </a:ext>
            </a:extLst>
          </p:cNvPr>
          <p:cNvSpPr>
            <a:spLocks noGrp="1"/>
          </p:cNvSpPr>
          <p:nvPr>
            <p:ph idx="1"/>
          </p:nvPr>
        </p:nvSpPr>
        <p:spPr>
          <a:xfrm>
            <a:off x="838200" y="1457739"/>
            <a:ext cx="10515600" cy="4719224"/>
          </a:xfrm>
        </p:spPr>
        <p:txBody>
          <a:bodyPr/>
          <a:lstStyle/>
          <a:p>
            <a:r>
              <a:rPr lang="en-IN" sz="2400" i="1" dirty="0"/>
              <a:t>Collection of objects</a:t>
            </a:r>
            <a:r>
              <a:rPr lang="en-IN" sz="2400" dirty="0"/>
              <a:t> is called class. It is a logical entity.</a:t>
            </a:r>
          </a:p>
          <a:p>
            <a:r>
              <a:rPr lang="en-IN" sz="2400" dirty="0"/>
              <a:t>A class can also be defined as a blueprint from which you can create an individual object. Class doesn't consume any space.</a:t>
            </a:r>
          </a:p>
          <a:p>
            <a:endParaRPr lang="en-IN" dirty="0"/>
          </a:p>
          <a:p>
            <a:pPr marL="0" indent="0">
              <a:buNone/>
            </a:pPr>
            <a:r>
              <a:rPr lang="en-IN" dirty="0"/>
              <a:t>Example:</a:t>
            </a:r>
          </a:p>
          <a:p>
            <a:r>
              <a:rPr lang="en-IN" sz="2400" dirty="0"/>
              <a:t>We can think of class as a sketch (prototype) of a house. It contains all the details about the floors, doors, windows etc. Based on these descriptions we build the house. House is the object.</a:t>
            </a:r>
          </a:p>
          <a:p>
            <a:r>
              <a:rPr lang="en-IN" sz="2400" dirty="0"/>
              <a:t>Since, many houses can be made from the same description, we can create many objects from a class.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1613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507B-CB6B-4422-BE00-FBB6D211FAC7}"/>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DCA73230-31E1-4C28-B537-23997968D691}"/>
              </a:ext>
            </a:extLst>
          </p:cNvPr>
          <p:cNvSpPr>
            <a:spLocks noGrp="1"/>
          </p:cNvSpPr>
          <p:nvPr>
            <p:ph idx="1"/>
          </p:nvPr>
        </p:nvSpPr>
        <p:spPr>
          <a:xfrm>
            <a:off x="838200" y="1690688"/>
            <a:ext cx="10515600" cy="4486275"/>
          </a:xfrm>
        </p:spPr>
        <p:txBody>
          <a:bodyPr>
            <a:normAutofit lnSpcReduction="10000"/>
          </a:bodyPr>
          <a:lstStyle/>
          <a:p>
            <a:pPr marL="0" indent="0">
              <a:buNone/>
            </a:pPr>
            <a:r>
              <a:rPr lang="en-IN" b="1" dirty="0"/>
              <a:t>class</a:t>
            </a:r>
            <a:r>
              <a:rPr lang="en-IN" dirty="0"/>
              <a:t> Student{    </a:t>
            </a:r>
          </a:p>
          <a:p>
            <a:pPr marL="0" indent="0">
              <a:buNone/>
            </a:pPr>
            <a:r>
              <a:rPr lang="en-IN" dirty="0"/>
              <a:t> </a:t>
            </a:r>
            <a:r>
              <a:rPr lang="en-IN" b="1" dirty="0"/>
              <a:t>int</a:t>
            </a:r>
            <a:r>
              <a:rPr lang="en-IN" dirty="0"/>
              <a:t> id=10;   </a:t>
            </a:r>
            <a:r>
              <a:rPr lang="en-IN" sz="1800" dirty="0"/>
              <a:t>//field or data member or instance variable  </a:t>
            </a:r>
          </a:p>
          <a:p>
            <a:pPr marL="0" indent="0">
              <a:buNone/>
            </a:pPr>
            <a:r>
              <a:rPr lang="en-IN" dirty="0"/>
              <a:t> String name=“ABC”;  </a:t>
            </a:r>
            <a:r>
              <a:rPr lang="en-IN" sz="1800" dirty="0"/>
              <a:t>//creating main method inside the Student class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  Student s1=</a:t>
            </a:r>
            <a:r>
              <a:rPr lang="en-IN" b="1" dirty="0"/>
              <a:t>new</a:t>
            </a:r>
            <a:r>
              <a:rPr lang="en-IN" dirty="0"/>
              <a:t> Student();   </a:t>
            </a:r>
            <a:r>
              <a:rPr lang="en-IN" sz="1800" dirty="0"/>
              <a:t>//creating an object of Student</a:t>
            </a:r>
            <a:r>
              <a:rPr lang="en-IN" dirty="0"/>
              <a:t>  </a:t>
            </a:r>
          </a:p>
          <a:p>
            <a:pPr marL="0" indent="0">
              <a:buNone/>
            </a:pPr>
            <a:r>
              <a:rPr lang="en-IN" dirty="0"/>
              <a:t>   System.out.println(s1.id);  </a:t>
            </a:r>
          </a:p>
          <a:p>
            <a:pPr marL="0" indent="0">
              <a:buNone/>
            </a:pPr>
            <a:r>
              <a:rPr lang="en-IN" dirty="0"/>
              <a:t>  System.out.println(s1.name);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32268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244F-81ED-4055-9888-2BB29AE93468}"/>
              </a:ext>
            </a:extLst>
          </p:cNvPr>
          <p:cNvSpPr>
            <a:spLocks noGrp="1"/>
          </p:cNvSpPr>
          <p:nvPr>
            <p:ph type="title"/>
          </p:nvPr>
        </p:nvSpPr>
        <p:spPr>
          <a:xfrm>
            <a:off x="838200" y="596348"/>
            <a:ext cx="10515600" cy="1134096"/>
          </a:xfrm>
        </p:spPr>
        <p:txBody>
          <a:bodyPr>
            <a:normAutofit fontScale="90000"/>
          </a:bodyPr>
          <a:lstStyle/>
          <a:p>
            <a:r>
              <a:rPr lang="en-IN" b="1" dirty="0"/>
              <a:t>Inheritance</a:t>
            </a:r>
            <a:br>
              <a:rPr lang="en-IN" dirty="0"/>
            </a:br>
            <a:endParaRPr lang="en-IN" dirty="0"/>
          </a:p>
        </p:txBody>
      </p:sp>
      <p:sp>
        <p:nvSpPr>
          <p:cNvPr id="3" name="Content Placeholder 2">
            <a:extLst>
              <a:ext uri="{FF2B5EF4-FFF2-40B4-BE49-F238E27FC236}">
                <a16:creationId xmlns:a16="http://schemas.microsoft.com/office/drawing/2014/main" id="{7D3E614B-B1CC-477A-8AD1-26530609FA90}"/>
              </a:ext>
            </a:extLst>
          </p:cNvPr>
          <p:cNvSpPr>
            <a:spLocks noGrp="1"/>
          </p:cNvSpPr>
          <p:nvPr>
            <p:ph idx="1"/>
          </p:nvPr>
        </p:nvSpPr>
        <p:spPr>
          <a:xfrm>
            <a:off x="838200" y="1590261"/>
            <a:ext cx="10515600" cy="4161182"/>
          </a:xfrm>
        </p:spPr>
        <p:txBody>
          <a:bodyPr/>
          <a:lstStyle/>
          <a:p>
            <a:pPr marL="0" indent="0">
              <a:buNone/>
            </a:pPr>
            <a:r>
              <a:rPr lang="en-IN" dirty="0"/>
              <a:t>The class which inherits the properties of other is known as subclass (derived class, child class) and the class whose properties are inherited is known as superclass (base class, parent class).</a:t>
            </a:r>
          </a:p>
          <a:p>
            <a:pPr marL="0" indent="0">
              <a:buNone/>
            </a:pPr>
            <a:r>
              <a:rPr lang="en-IN" dirty="0"/>
              <a:t>Inheritance represents the </a:t>
            </a:r>
            <a:r>
              <a:rPr lang="en-IN" b="1" dirty="0"/>
              <a:t>IS-A relationship</a:t>
            </a:r>
            <a:r>
              <a:rPr lang="en-IN" dirty="0"/>
              <a:t> which is also known as a </a:t>
            </a:r>
            <a:r>
              <a:rPr lang="en-IN" i="1" dirty="0"/>
              <a:t>parent-child</a:t>
            </a:r>
            <a:r>
              <a:rPr lang="en-IN" dirty="0"/>
              <a:t> relationship.</a:t>
            </a:r>
          </a:p>
          <a:p>
            <a:pPr marL="0" indent="0">
              <a:buNone/>
            </a:pPr>
            <a:r>
              <a:rPr lang="en-IN" b="1" u="sng" dirty="0"/>
              <a:t>extends Keyword:</a:t>
            </a:r>
          </a:p>
          <a:p>
            <a:r>
              <a:rPr lang="en-IN" b="1" dirty="0"/>
              <a:t>extends</a:t>
            </a:r>
            <a:r>
              <a:rPr lang="en-IN" dirty="0"/>
              <a:t> is the keyword used to inherit the properties of a class. Following is the syntax of extends keyword.</a:t>
            </a:r>
          </a:p>
          <a:p>
            <a:pPr marL="0" indent="0">
              <a:buNone/>
            </a:pPr>
            <a:endParaRPr lang="en-IN" dirty="0"/>
          </a:p>
        </p:txBody>
      </p:sp>
    </p:spTree>
    <p:extLst>
      <p:ext uri="{BB962C8B-B14F-4D97-AF65-F5344CB8AC3E}">
        <p14:creationId xmlns:p14="http://schemas.microsoft.com/office/powerpoint/2010/main" val="143598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B3C8-0326-498E-8C54-52831BD3AF0A}"/>
              </a:ext>
            </a:extLst>
          </p:cNvPr>
          <p:cNvSpPr>
            <a:spLocks noGrp="1"/>
          </p:cNvSpPr>
          <p:nvPr>
            <p:ph type="title"/>
          </p:nvPr>
        </p:nvSpPr>
        <p:spPr/>
        <p:txBody>
          <a:bodyPr/>
          <a:lstStyle/>
          <a:p>
            <a:r>
              <a:rPr lang="en-IN" b="1" dirty="0"/>
              <a:t>Syntax</a:t>
            </a:r>
          </a:p>
        </p:txBody>
      </p:sp>
      <p:sp>
        <p:nvSpPr>
          <p:cNvPr id="3" name="Content Placeholder 2">
            <a:extLst>
              <a:ext uri="{FF2B5EF4-FFF2-40B4-BE49-F238E27FC236}">
                <a16:creationId xmlns:a16="http://schemas.microsoft.com/office/drawing/2014/main" id="{A4D2D91E-4C21-4662-A0E8-2A36D36E53BA}"/>
              </a:ext>
            </a:extLst>
          </p:cNvPr>
          <p:cNvSpPr>
            <a:spLocks noGrp="1"/>
          </p:cNvSpPr>
          <p:nvPr>
            <p:ph idx="1"/>
          </p:nvPr>
        </p:nvSpPr>
        <p:spPr/>
        <p:txBody>
          <a:bodyPr/>
          <a:lstStyle/>
          <a:p>
            <a:pPr marL="0" indent="0">
              <a:buNone/>
            </a:pPr>
            <a:r>
              <a:rPr lang="en-IN" dirty="0"/>
              <a:t>class Super{</a:t>
            </a:r>
          </a:p>
          <a:p>
            <a:pPr marL="0" indent="0">
              <a:buNone/>
            </a:pPr>
            <a:r>
              <a:rPr lang="en-IN" dirty="0"/>
              <a:t>---------</a:t>
            </a:r>
          </a:p>
          <a:p>
            <a:pPr marL="0" indent="0">
              <a:buNone/>
            </a:pPr>
            <a:r>
              <a:rPr lang="en-IN" dirty="0"/>
              <a:t>---------</a:t>
            </a:r>
          </a:p>
          <a:p>
            <a:pPr marL="0" indent="0">
              <a:buNone/>
            </a:pPr>
            <a:r>
              <a:rPr lang="en-IN" dirty="0"/>
              <a:t>}</a:t>
            </a:r>
          </a:p>
          <a:p>
            <a:pPr marL="0" indent="0">
              <a:buNone/>
            </a:pPr>
            <a:r>
              <a:rPr lang="en-IN" dirty="0"/>
              <a:t>class Sub extends Super{</a:t>
            </a:r>
          </a:p>
          <a:p>
            <a:pPr marL="0" indent="0">
              <a:buNone/>
            </a:pP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91368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318F-DA98-40CE-985C-52E9BEA9289B}"/>
              </a:ext>
            </a:extLst>
          </p:cNvPr>
          <p:cNvSpPr>
            <a:spLocks noGrp="1"/>
          </p:cNvSpPr>
          <p:nvPr>
            <p:ph type="title"/>
          </p:nvPr>
        </p:nvSpPr>
        <p:spPr/>
        <p:txBody>
          <a:bodyPr/>
          <a:lstStyle/>
          <a:p>
            <a:r>
              <a:rPr lang="en-IN" b="1" dirty="0"/>
              <a:t>Types of Inheritance</a:t>
            </a:r>
          </a:p>
        </p:txBody>
      </p:sp>
      <p:pic>
        <p:nvPicPr>
          <p:cNvPr id="11" name="Content Placeholder 10">
            <a:extLst>
              <a:ext uri="{FF2B5EF4-FFF2-40B4-BE49-F238E27FC236}">
                <a16:creationId xmlns:a16="http://schemas.microsoft.com/office/drawing/2014/main" id="{FA0436CF-95ED-4D75-A2BB-40B6E6081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918" y="1815548"/>
            <a:ext cx="9328212" cy="4677327"/>
          </a:xfrm>
        </p:spPr>
      </p:pic>
    </p:spTree>
    <p:extLst>
      <p:ext uri="{BB962C8B-B14F-4D97-AF65-F5344CB8AC3E}">
        <p14:creationId xmlns:p14="http://schemas.microsoft.com/office/powerpoint/2010/main" val="1759396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411</Words>
  <Application>Microsoft Office PowerPoint</Application>
  <PresentationFormat>Widescreen</PresentationFormat>
  <Paragraphs>207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Oops Concepts</vt:lpstr>
      <vt:lpstr>Object</vt:lpstr>
      <vt:lpstr>Example</vt:lpstr>
      <vt:lpstr>Program</vt:lpstr>
      <vt:lpstr>Class</vt:lpstr>
      <vt:lpstr>Example</vt:lpstr>
      <vt:lpstr>Inheritance </vt:lpstr>
      <vt:lpstr>Syntax</vt:lpstr>
      <vt:lpstr>Types of Inheritance</vt:lpstr>
      <vt:lpstr>Count…</vt:lpstr>
      <vt:lpstr>Example</vt:lpstr>
      <vt:lpstr>Polymorphism </vt:lpstr>
      <vt:lpstr>Example</vt:lpstr>
      <vt:lpstr>Runtime Polymorphism</vt:lpstr>
      <vt:lpstr>Example</vt:lpstr>
      <vt:lpstr>Compile Time Polymorphism</vt:lpstr>
      <vt:lpstr>Example</vt:lpstr>
      <vt:lpstr>Difference b/w method overloading and method overriding </vt:lpstr>
      <vt:lpstr>Abstraction </vt:lpstr>
      <vt:lpstr>Difference between abstract class and interface </vt:lpstr>
      <vt:lpstr>Example</vt:lpstr>
      <vt:lpstr>Interface</vt:lpstr>
      <vt:lpstr>Encapsulation </vt:lpstr>
      <vt:lpstr>Example</vt:lpstr>
      <vt:lpstr>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dc:title>
  <dc:creator>android_dev</dc:creator>
  <cp:lastModifiedBy>android_dev</cp:lastModifiedBy>
  <cp:revision>18</cp:revision>
  <dcterms:created xsi:type="dcterms:W3CDTF">2019-01-29T16:07:23Z</dcterms:created>
  <dcterms:modified xsi:type="dcterms:W3CDTF">2019-01-29T19:11:12Z</dcterms:modified>
</cp:coreProperties>
</file>