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2F2F2"/>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HIGH</c:v>
          </c:tx>
          <c:spPr>
            <a:gradFill>
              <a:gsLst>
                <a:gs pos="0">
                  <a:srgbClr val="668EC4"/>
                </a:gs>
                <a:gs pos="50000">
                  <a:srgbClr val="4A80C2"/>
                </a:gs>
                <a:gs pos="100000">
                  <a:srgbClr val="3970B2"/>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gradFill>
              <a:gsLst>
                <a:gs pos="0">
                  <a:srgbClr val="A7C26E"/>
                </a:gs>
                <a:gs pos="50000">
                  <a:srgbClr val="9CC054"/>
                </a:gs>
                <a:gs pos="100000">
                  <a:srgbClr val="8BAF43"/>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gradFill>
              <a:gsLst>
                <a:gs pos="0">
                  <a:srgbClr val="64B4CD"/>
                </a:gs>
                <a:gs pos="50000">
                  <a:srgbClr val="46AFCC"/>
                </a:gs>
                <a:gs pos="100000">
                  <a:srgbClr val="369EBB"/>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trendline>
            <c:spPr>
              <a:ln w="12700">
                <a:solidFill>
                  <a:srgbClr val="4BACC6"/>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gradFill>
              <a:gsLst>
                <a:gs pos="0">
                  <a:srgbClr val="516484"/>
                </a:gs>
                <a:gs pos="50000">
                  <a:srgbClr val="284C78"/>
                </a:gs>
                <a:gs pos="100000">
                  <a:srgbClr val="1F426D"/>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9/7/2024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960633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069863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09355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017420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54914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838701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822494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790200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395949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571089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339522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227819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174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8446584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14129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607998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3523336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285104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676703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130594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025195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150948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774150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40176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188282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60438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18432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5.png"/><Relationship Id="rId3" Type="http://schemas.openxmlformats.org/officeDocument/2006/relationships/image" Target="../media/5.png"/><Relationship Id="rId4" Type="http://schemas.openxmlformats.org/officeDocument/2006/relationships/image" Target="../media/8.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oshan Jamurudeen</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H</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440</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GENERAL)</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h</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kumaraswamy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101926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69" name="图片"/>
          <p:cNvPicPr>
            <a:picLocks/>
          </p:cNvPicPr>
          <p:nvPr/>
        </p:nvPicPr>
        <p:blipFill>
          <a:blip r:embed="rId2" cstate="print"/>
          <a:stretch>
            <a:fillRect/>
          </a:stretch>
        </p:blipFill>
        <p:spPr>
          <a:xfrm rot="0">
            <a:off x="6366867" y="291147"/>
            <a:ext cx="3014943" cy="2887821"/>
          </a:xfrm>
          <a:prstGeom prst="rect"/>
          <a:noFill/>
          <a:ln w="12700" cmpd="sng" cap="flat">
            <a:noFill/>
            <a:prstDash val="solid"/>
            <a:miter/>
          </a:ln>
        </p:spPr>
      </p:pic>
      <p:sp>
        <p:nvSpPr>
          <p:cNvPr id="170" name="矩形"/>
          <p:cNvSpPr>
            <a:spLocks/>
          </p:cNvSpPr>
          <p:nvPr/>
        </p:nvSpPr>
        <p:spPr>
          <a:xfrm rot="0">
            <a:off x="764698" y="1720840"/>
            <a:ext cx="6557961" cy="35585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Identification 
Gathering 
Preparation 
DATA CLEANING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Standardization 
Correction
Validation 
SUMMARY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 to extract meaningful insights, identify patterns, and support decision-making.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6348709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文本框"/>
          <p:cNvSpPr>
            <a:spLocks noGrp="1"/>
          </p:cNvSpPr>
          <p:nvPr>
            <p:ph type="title"/>
          </p:nvPr>
        </p:nvSpPr>
        <p:spPr>
          <a:xfrm rot="0">
            <a:off x="755332" y="385444"/>
            <a:ext cx="3637857"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7" name="图表"/>
          <p:cNvGraphicFramePr/>
          <p:nvPr/>
        </p:nvGraphicFramePr>
        <p:xfrm>
          <a:off x="957917" y="1761764"/>
          <a:ext cx="7868601" cy="431518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535589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9" name="矩形"/>
          <p:cNvSpPr>
            <a:spLocks/>
          </p:cNvSpPr>
          <p:nvPr/>
        </p:nvSpPr>
        <p:spPr>
          <a:xfrm rot="0">
            <a:off x="514230" y="1625202"/>
            <a:ext cx="8120776" cy="18630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pitchFamily="0" charset="0"/>
                <a:ea typeface="宋体" pitchFamily="0" charset="0"/>
                <a:cs typeface="Calibri" pitchFamily="0" charset="0"/>
              </a:rPr>
              <a:t>ployee satisfaction.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80" name="图片"/>
          <p:cNvPicPr>
            <a:picLocks noChangeAspect="1"/>
          </p:cNvPicPr>
          <p:nvPr/>
        </p:nvPicPr>
        <p:blipFill>
          <a:blip r:embed="rId1" cstate="print"/>
          <a:stretch>
            <a:fillRect/>
          </a:stretch>
        </p:blipFill>
        <p:spPr>
          <a:xfrm rot="0">
            <a:off x="2625422" y="4107317"/>
            <a:ext cx="4670728" cy="2000549"/>
          </a:xfrm>
          <a:prstGeom prst="rect"/>
          <a:noFill/>
          <a:ln w="12700" cmpd="sng" cap="flat">
            <a:noFill/>
            <a:prstDash val="solid"/>
            <a:miter/>
          </a:ln>
        </p:spPr>
      </p:pic>
    </p:spTree>
    <p:extLst>
      <p:ext uri="{BB962C8B-B14F-4D97-AF65-F5344CB8AC3E}">
        <p14:creationId xmlns:p14="http://schemas.microsoft.com/office/powerpoint/2010/main" val="84538687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1174334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3589596"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5720013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7527463"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76274" y="1857374"/>
            <a:ext cx="7556507" cy="2891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ently analyse employee data by leveraging functions such as PivotTables,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formatting</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894714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676275" y="1725483"/>
            <a:ext cx="7924799"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8583979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5193505" y="2523529"/>
            <a:ext cx="1828800" cy="358141"/>
          </a:xfrm>
          <a:prstGeom prst="rect"/>
          <a:noFill/>
          <a:ln w="12700" cmpd="sng" cap="flat">
            <a:noFill/>
            <a:prstDash val="solid"/>
            <a:miter/>
          </a:ln>
        </p:spPr>
      </p:sp>
      <p:grpSp>
        <p:nvGrpSpPr>
          <p:cNvPr id="135" name="组合"/>
          <p:cNvGrpSpPr>
            <a:grpSpLocks/>
          </p:cNvGrpSpPr>
          <p:nvPr/>
        </p:nvGrpSpPr>
        <p:grpSpPr>
          <a:xfrm>
            <a:off x="7991475" y="2933700"/>
            <a:ext cx="2762249" cy="3257550"/>
            <a:chOff x="7991475" y="2933700"/>
            <a:chExt cx="2762249" cy="325755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grpSp>
        <p:nvGrpSpPr>
          <p:cNvPr id="139" name="组合"/>
          <p:cNvGrpSpPr>
            <a:grpSpLocks/>
          </p:cNvGrpSpPr>
          <p:nvPr/>
        </p:nvGrpSpPr>
        <p:grpSpPr>
          <a:xfrm>
            <a:off x="8143874" y="3086100"/>
            <a:ext cx="2762249" cy="3257550"/>
            <a:chOff x="8143874" y="3086100"/>
            <a:chExt cx="2762249" cy="3257550"/>
          </a:xfrm>
        </p:grpSpPr>
        <p:sp>
          <p:nvSpPr>
            <p:cNvPr id="136" name="曲线"/>
            <p:cNvSpPr>
              <a:spLocks/>
            </p:cNvSpPr>
            <p:nvPr/>
          </p:nvSpPr>
          <p:spPr>
            <a:xfrm rot="0">
              <a:off x="9505950" y="55149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505950" y="60483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3" cstate="print"/>
            <a:stretch>
              <a:fillRect/>
            </a:stretch>
          </p:blipFill>
          <p:spPr>
            <a:xfrm rot="0">
              <a:off x="8143874" y="3086100"/>
              <a:ext cx="2762249" cy="3257550"/>
            </a:xfrm>
            <a:prstGeom prst="rect"/>
            <a:noFill/>
            <a:ln w="12700" cmpd="sng" cap="flat">
              <a:noFill/>
              <a:prstDash val="solid"/>
              <a:miter/>
            </a:ln>
          </p:spPr>
        </p:pic>
      </p:grpSp>
      <p:sp>
        <p:nvSpPr>
          <p:cNvPr id="140" name="矩形"/>
          <p:cNvSpPr>
            <a:spLocks/>
          </p:cNvSpPr>
          <p:nvPr/>
        </p:nvSpPr>
        <p:spPr>
          <a:xfrm rot="0">
            <a:off x="5193505" y="2523529"/>
            <a:ext cx="1828800" cy="358141"/>
          </a:xfrm>
          <a:prstGeom prst="rect"/>
          <a:noFill/>
          <a:ln w="12700" cmpd="sng" cap="flat">
            <a:noFill/>
            <a:prstDash val="solid"/>
            <a:miter/>
          </a:ln>
        </p:spPr>
      </p:sp>
      <p:pic>
        <p:nvPicPr>
          <p:cNvPr id="141" name="图片"/>
          <p:cNvPicPr>
            <a:picLocks noChangeAspect="1"/>
          </p:cNvPicPr>
          <p:nvPr/>
        </p:nvPicPr>
        <p:blipFill>
          <a:blip r:embed="rId4" cstate="print"/>
          <a:stretch>
            <a:fillRect/>
          </a:stretch>
        </p:blipFill>
        <p:spPr>
          <a:xfrm rot="0">
            <a:off x="2019300" y="3132877"/>
            <a:ext cx="4676775" cy="2686897"/>
          </a:xfrm>
          <a:prstGeom prst="rect"/>
          <a:noFill/>
          <a:ln w="12700" cmpd="sng" cap="flat">
            <a:noFill/>
            <a:prstDash val="solid"/>
            <a:miter/>
          </a:ln>
        </p:spPr>
      </p:pic>
      <p:sp>
        <p:nvSpPr>
          <p:cNvPr id="142" name="矩形"/>
          <p:cNvSpPr>
            <a:spLocks/>
          </p:cNvSpPr>
          <p:nvPr/>
        </p:nvSpPr>
        <p:spPr>
          <a:xfrm rot="0">
            <a:off x="5193505" y="2523529"/>
            <a:ext cx="1828800" cy="358141"/>
          </a:xfrm>
          <a:prstGeom prst="rect"/>
          <a:noFill/>
          <a:ln w="12700" cmpd="sng" cap="flat">
            <a:noFill/>
            <a:prstDash val="solid"/>
            <a:miter/>
          </a:ln>
        </p:spPr>
      </p:sp>
      <p:sp>
        <p:nvSpPr>
          <p:cNvPr id="143" name="矩形"/>
          <p:cNvSpPr>
            <a:spLocks/>
          </p:cNvSpPr>
          <p:nvPr/>
        </p:nvSpPr>
        <p:spPr>
          <a:xfrm rot="0">
            <a:off x="517922" y="1643575"/>
            <a:ext cx="609361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4622558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786188" y="2233424"/>
            <a:ext cx="574833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842797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090172" y="2083593"/>
            <a:ext cx="2695574" cy="3248025"/>
          </a:xfrm>
          <a:prstGeom prst="rect"/>
          <a:noFill/>
          <a:ln w="12700" cmpd="sng" cap="flat">
            <a:noFill/>
            <a:prstDash val="solid"/>
            <a:miter/>
          </a:ln>
          <a:effectLst>
            <a:outerShdw sx="100000" sy="100000" algn="t" rotWithShape="0" blurRad="50800" dist="38100" dir="5400000">
              <a:srgbClr val="000000">
                <a:alpha val="39607"/>
              </a:srgbClr>
            </a:outerShdw>
          </a:effectLst>
        </p:spPr>
      </p:pic>
      <p:sp>
        <p:nvSpPr>
          <p:cNvPr id="154" name="矩形"/>
          <p:cNvSpPr>
            <a:spLocks/>
          </p:cNvSpPr>
          <p:nvPr/>
        </p:nvSpPr>
        <p:spPr>
          <a:xfrm rot="0">
            <a:off x="1585912" y="2083594"/>
            <a:ext cx="6772275" cy="30251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9261145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7010209" y="2095500"/>
            <a:ext cx="2466974" cy="3419474"/>
          </a:xfrm>
          <a:prstGeom prst="rect"/>
          <a:noFill/>
          <a:ln w="12700" cmpd="sng" cap="flat">
            <a:noFill/>
            <a:prstDash val="solid"/>
            <a:miter/>
          </a:ln>
        </p:spPr>
      </p:pic>
      <p:sp>
        <p:nvSpPr>
          <p:cNvPr id="16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07005" y="2354703"/>
            <a:ext cx="318658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2474" y="3075690"/>
            <a:ext cx="5924167" cy="1167765"/>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pitchFamily="0" charset="0"/>
                <a:cs typeface="Calibri" pitchFamily="0" charset="0"/>
              </a:rPr>
              <a:t>Performance level</a:t>
            </a:r>
            <a:r>
              <a:rPr lang="en-US" altLang="zh-CN" sz="1800" b="0" i="0" u="none" strike="noStrike" kern="1200" cap="none" spc="0" baseline="0">
                <a:solidFill>
                  <a:schemeClr val="tx1"/>
                </a:solidFill>
                <a:latin typeface="Calibri" pitchFamily="0" charset="0"/>
                <a:ea typeface="宋体" pitchFamily="0" charset="0"/>
                <a:cs typeface="Calibri" pitchFamily="0" charset="0"/>
              </a:rPr>
              <a:t>
=IFS(Z9&gt;=5,”VERY HIGH”,Z9&gt;=4,”HIGH”,Z9&gt;=3,”MED”,TRUE,”LOW”)</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9681752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2024-09-07T03:59:16Z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