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423" r:id="rId18"/>
    <p:sldId id="621" r:id="rId19"/>
    <p:sldId id="612" r:id="rId20"/>
    <p:sldId id="566" r:id="rId21"/>
    <p:sldId id="567" r:id="rId22"/>
    <p:sldId id="627" r:id="rId23"/>
    <p:sldId id="614" r:id="rId24"/>
    <p:sldId id="657" r:id="rId25"/>
    <p:sldId id="628" r:id="rId26"/>
    <p:sldId id="629" r:id="rId27"/>
    <p:sldId id="630" r:id="rId28"/>
    <p:sldId id="631" r:id="rId29"/>
    <p:sldId id="632" r:id="rId30"/>
    <p:sldId id="639" r:id="rId31"/>
    <p:sldId id="640" r:id="rId32"/>
    <p:sldId id="641" r:id="rId33"/>
    <p:sldId id="638" r:id="rId34"/>
    <p:sldId id="613" r:id="rId35"/>
    <p:sldId id="637" r:id="rId36"/>
    <p:sldId id="633" r:id="rId37"/>
    <p:sldId id="634" r:id="rId38"/>
    <p:sldId id="63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IN" b="1" dirty="0" smtClean="0">
                <a:solidFill>
                  <a:schemeClr val="tx1"/>
                </a:solidFill>
              </a:rPr>
              <a:t>Out </a:t>
            </a:r>
            <a:r>
              <a:rPr lang="en-IN" b="1" dirty="0" smtClean="0">
                <a:solidFill>
                  <a:schemeClr val="tx1"/>
                </a:solidFill>
              </a:rPr>
              <a:t>of List </a:t>
            </a:r>
            <a:r>
              <a:rPr lang="en-IN" b="1" dirty="0" smtClean="0">
                <a:solidFill>
                  <a:schemeClr val="tx1"/>
                </a:solidFill>
              </a:rPr>
              <a:t>and </a:t>
            </a:r>
            <a:r>
              <a:rPr lang="en-IN" b="1" dirty="0" err="1" smtClean="0">
                <a:solidFill>
                  <a:schemeClr val="tx1"/>
                </a:solidFill>
              </a:rPr>
              <a:t>Tuple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which </a:t>
            </a:r>
            <a:r>
              <a:rPr lang="en-IN" b="1" dirty="0" smtClean="0">
                <a:solidFill>
                  <a:schemeClr val="tx1"/>
                </a:solidFill>
              </a:rPr>
              <a:t>is </a:t>
            </a:r>
            <a:r>
              <a:rPr lang="en-IN" b="1" dirty="0" smtClean="0">
                <a:solidFill>
                  <a:schemeClr val="tx1"/>
                </a:solidFill>
              </a:rPr>
              <a:t>mutable 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List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Tuple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Both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A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</a:rPr>
              <a:t> Are string references mutable 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Yes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A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</a:rPr>
              <a:t>Are string objects mutable 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</a:rPr>
              <a:t>Is there a do – while loop in Python 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Yes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</a:t>
            </a:r>
            <a:r>
              <a:rPr lang="en-US" sz="2300" b="1" dirty="0" err="1" smtClean="0">
                <a:solidFill>
                  <a:srgbClr val="7030A0"/>
                </a:solidFill>
              </a:rPr>
              <a:t>Answer:B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</a:rPr>
              <a:t>In  P</a:t>
            </a:r>
            <a:r>
              <a:rPr lang="en-IN" b="1" dirty="0" err="1" smtClean="0">
                <a:solidFill>
                  <a:schemeClr val="tx1"/>
                </a:solidFill>
              </a:rPr>
              <a:t>ython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which is the correct method to load a module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include math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import math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#include&lt;</a:t>
            </a:r>
            <a:r>
              <a:rPr lang="en-IN" sz="2400" dirty="0" err="1" smtClean="0">
                <a:solidFill>
                  <a:schemeClr val="tx1"/>
                </a:solidFill>
              </a:rPr>
              <a:t>math.h</a:t>
            </a:r>
            <a:r>
              <a:rPr lang="en-IN" sz="2400" dirty="0" smtClean="0">
                <a:solidFill>
                  <a:schemeClr val="tx1"/>
                </a:solidFill>
              </a:rPr>
              <a:t>&gt;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using </a:t>
            </a:r>
            <a:r>
              <a:rPr lang="en-IN" sz="2400" dirty="0" smtClean="0">
                <a:solidFill>
                  <a:schemeClr val="tx1"/>
                </a:solidFill>
              </a:rPr>
              <a:t>math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4"/>
            </a:pPr>
            <a:r>
              <a:rPr lang="en-US" b="1" dirty="0" smtClean="0">
                <a:solidFill>
                  <a:schemeClr val="tx1"/>
                </a:solidFill>
              </a:rPr>
              <a:t>What is the </a:t>
            </a:r>
            <a:r>
              <a:rPr lang="en-IN" b="1" dirty="0" smtClean="0">
                <a:solidFill>
                  <a:schemeClr val="tx1"/>
                </a:solidFill>
              </a:rPr>
              <a:t>name </a:t>
            </a:r>
            <a:r>
              <a:rPr lang="en-IN" b="1" dirty="0" smtClean="0">
                <a:solidFill>
                  <a:schemeClr val="tx1"/>
                </a:solidFill>
              </a:rPr>
              <a:t>of data type for character in </a:t>
            </a:r>
            <a:r>
              <a:rPr lang="en-IN" b="1" dirty="0" smtClean="0">
                <a:solidFill>
                  <a:schemeClr val="tx1"/>
                </a:solidFill>
              </a:rPr>
              <a:t>Python </a:t>
            </a:r>
            <a:r>
              <a:rPr lang="en-IN" b="1" dirty="0" smtClean="0">
                <a:solidFill>
                  <a:schemeClr val="tx1"/>
                </a:solidFill>
              </a:rPr>
              <a:t>?</a:t>
            </a: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chr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char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str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D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</a:rPr>
              <a:t>L</a:t>
            </a:r>
            <a:r>
              <a:rPr lang="en-IN" b="1" dirty="0" smtClean="0">
                <a:solidFill>
                  <a:schemeClr val="tx1"/>
                </a:solidFill>
              </a:rPr>
              <a:t>et </a:t>
            </a:r>
            <a:r>
              <a:rPr lang="en-IN" b="1" dirty="0" smtClean="0">
                <a:solidFill>
                  <a:schemeClr val="tx1"/>
                </a:solidFill>
              </a:rPr>
              <a:t>a = "12345" then which of the following is correct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print(a</a:t>
            </a:r>
            <a:r>
              <a:rPr lang="en-IN" sz="2400" dirty="0" smtClean="0">
                <a:solidFill>
                  <a:schemeClr val="tx1"/>
                </a:solidFill>
              </a:rPr>
              <a:t>[:]) =&gt; </a:t>
            </a:r>
            <a:r>
              <a:rPr lang="en-IN" sz="2400" dirty="0" smtClean="0">
                <a:solidFill>
                  <a:schemeClr val="tx1"/>
                </a:solidFill>
              </a:rPr>
              <a:t>1234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print(a[0</a:t>
            </a:r>
            <a:r>
              <a:rPr lang="en-IN" sz="2400" dirty="0" smtClean="0">
                <a:solidFill>
                  <a:schemeClr val="tx1"/>
                </a:solidFill>
              </a:rPr>
              <a:t>:]) =&gt; </a:t>
            </a:r>
            <a:r>
              <a:rPr lang="en-IN" sz="2400" dirty="0" smtClean="0">
                <a:solidFill>
                  <a:schemeClr val="tx1"/>
                </a:solidFill>
              </a:rPr>
              <a:t>2345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print(a[:100]) =&gt; 12345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print(a[1:]) =&gt; 1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Of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Arithmetic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Special </a:t>
            </a:r>
            <a:r>
              <a:rPr lang="en-US" smtClean="0"/>
              <a:t>points about + and *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 between / and //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Operators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Operators </a:t>
            </a:r>
            <a:r>
              <a:rPr lang="en-IN" sz="2400" dirty="0" smtClean="0">
                <a:solidFill>
                  <a:schemeClr val="tx1"/>
                </a:solidFill>
              </a:rPr>
              <a:t>are special symbols in that carry out different kinds of </a:t>
            </a:r>
            <a:r>
              <a:rPr lang="en-IN" sz="2400" b="1" dirty="0" smtClean="0">
                <a:solidFill>
                  <a:srgbClr val="C00000"/>
                </a:solidFill>
              </a:rPr>
              <a:t>computation</a:t>
            </a:r>
            <a:r>
              <a:rPr lang="en-IN" sz="2400" dirty="0" smtClean="0">
                <a:solidFill>
                  <a:schemeClr val="tx1"/>
                </a:solidFill>
              </a:rPr>
              <a:t> on values.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 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2+3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the expression </a:t>
            </a:r>
            <a:r>
              <a:rPr lang="en-US" sz="2400" b="1" dirty="0" smtClean="0">
                <a:solidFill>
                  <a:srgbClr val="7030A0"/>
                </a:solidFill>
              </a:rPr>
              <a:t>2+3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>
                <a:solidFill>
                  <a:schemeClr val="tx1"/>
                </a:solidFill>
              </a:rPr>
              <a:t> is an operator which performs addition of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, which are called </a:t>
            </a:r>
            <a:r>
              <a:rPr lang="en-US" sz="2400" b="1" dirty="0" smtClean="0">
                <a:solidFill>
                  <a:srgbClr val="C00000"/>
                </a:solidFill>
              </a:rPr>
              <a:t>operands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</a:t>
            </a:r>
            <a:r>
              <a:rPr lang="en-US" sz="2400" b="1" dirty="0" smtClean="0">
                <a:solidFill>
                  <a:srgbClr val="C00000"/>
                </a:solidFill>
              </a:rPr>
              <a:t> 7 </a:t>
            </a: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b="1" dirty="0" smtClean="0">
                <a:solidFill>
                  <a:srgbClr val="C00000"/>
                </a:solidFill>
              </a:rPr>
              <a:t>operators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Arithmetic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Relational or Comparison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Logical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Assignment Operator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Bitwise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Membership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 2- </a:t>
            </a:r>
            <a:r>
              <a:rPr lang="en-US" sz="2800" b="1" dirty="0" smtClean="0"/>
              <a:t>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b="1" dirty="0" smtClean="0"/>
              <a:t>What </a:t>
            </a:r>
            <a:r>
              <a:rPr lang="en-IN" sz="2400" b="1" dirty="0" smtClean="0"/>
              <a:t>is the maximum possible length of an </a:t>
            </a:r>
            <a:r>
              <a:rPr lang="en-IN" sz="2400" b="1" dirty="0" smtClean="0"/>
              <a:t>identifier in Python?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31 </a:t>
            </a:r>
            <a:r>
              <a:rPr lang="en-IN" sz="2400" dirty="0" smtClean="0">
                <a:solidFill>
                  <a:schemeClr val="tx1"/>
                </a:solidFill>
              </a:rPr>
              <a:t>characters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000" dirty="0" smtClean="0">
                <a:solidFill>
                  <a:schemeClr val="tx1"/>
                </a:solidFill>
              </a:rPr>
              <a:t>63 characters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79 characters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none of the mentioned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D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Arithmetic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Python , we have 7 arithmetic operators and they are as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+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Arithmetic Addition)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(Subtraction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*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Arithmetic Multiplication)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/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Float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%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Modulo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//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Floor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**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Power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b="1" dirty="0" smtClean="0">
                <a:solidFill>
                  <a:schemeClr val="tx1"/>
                </a:solidFill>
              </a:rPr>
              <a:t> Exponentiation)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5 Basic Arithmetic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mymath.py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b=4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print("sum </a:t>
            </a:r>
            <a:r>
              <a:rPr lang="en-IN" sz="2400" b="1" dirty="0" err="1" smtClean="0">
                <a:solidFill>
                  <a:srgbClr val="7030A0"/>
                </a:solidFill>
              </a:rPr>
              <a:t>of",a,"and",b,"is",a+b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print("diff </a:t>
            </a:r>
            <a:r>
              <a:rPr lang="en-IN" sz="2400" b="1" dirty="0" err="1" smtClean="0">
                <a:solidFill>
                  <a:srgbClr val="7030A0"/>
                </a:solidFill>
              </a:rPr>
              <a:t>of",a,"and",b,"is",a</a:t>
            </a:r>
            <a:r>
              <a:rPr lang="en-IN" sz="2400" b="1" dirty="0" smtClean="0">
                <a:solidFill>
                  <a:srgbClr val="7030A0"/>
                </a:solidFill>
              </a:rPr>
              <a:t>-b)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print("prod </a:t>
            </a:r>
            <a:r>
              <a:rPr lang="en-IN" sz="2400" b="1" dirty="0" err="1" smtClean="0">
                <a:solidFill>
                  <a:srgbClr val="7030A0"/>
                </a:solidFill>
              </a:rPr>
              <a:t>of",a,"and",b,"is",a</a:t>
            </a:r>
            <a:r>
              <a:rPr lang="en-IN" sz="2400" b="1" dirty="0" smtClean="0">
                <a:solidFill>
                  <a:srgbClr val="7030A0"/>
                </a:solidFill>
              </a:rPr>
              <a:t>*b)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print("div </a:t>
            </a:r>
            <a:r>
              <a:rPr lang="en-IN" sz="2400" b="1" dirty="0" err="1" smtClean="0">
                <a:solidFill>
                  <a:srgbClr val="7030A0"/>
                </a:solidFill>
              </a:rPr>
              <a:t>of",a,"and",b,"is",a</a:t>
            </a:r>
            <a:r>
              <a:rPr lang="en-IN" sz="2400" b="1" dirty="0" smtClean="0">
                <a:solidFill>
                  <a:srgbClr val="7030A0"/>
                </a:solidFill>
              </a:rPr>
              <a:t>/b)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rem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of",a,“and",b,"is",a%b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5 Basic Arithmetic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16106"/>
            <a:ext cx="8215370" cy="219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Two Special </a:t>
            </a:r>
            <a:br>
              <a:rPr lang="en-US" sz="2800" b="1" dirty="0" smtClean="0"/>
            </a:br>
            <a:r>
              <a:rPr lang="en-US" sz="2800" b="1" dirty="0" smtClean="0"/>
              <a:t>Operators // and **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//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is called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floor division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Means it returns th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en-US" sz="2400" b="1" dirty="0" smtClean="0">
                <a:solidFill>
                  <a:srgbClr val="C00000"/>
                </a:solidFill>
              </a:rPr>
              <a:t>integer part </a:t>
            </a:r>
            <a:r>
              <a:rPr lang="en-US" sz="2400" dirty="0" smtClean="0">
                <a:solidFill>
                  <a:schemeClr val="tx1"/>
                </a:solidFill>
              </a:rPr>
              <a:t>and not the </a:t>
            </a:r>
            <a:r>
              <a:rPr lang="en-US" sz="2400" b="1" dirty="0" smtClean="0">
                <a:solidFill>
                  <a:srgbClr val="C00000"/>
                </a:solidFill>
              </a:rPr>
              <a:t>decimal part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For example: </a:t>
            </a:r>
            <a:r>
              <a:rPr lang="en-US" sz="2400" b="1" dirty="0" smtClean="0">
                <a:solidFill>
                  <a:srgbClr val="C00000"/>
                </a:solidFill>
              </a:rPr>
              <a:t>5//2 </a:t>
            </a:r>
            <a:r>
              <a:rPr lang="en-US" sz="2400" dirty="0" smtClean="0">
                <a:solidFill>
                  <a:schemeClr val="tx1"/>
                </a:solidFill>
              </a:rPr>
              <a:t>will be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not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Two Special </a:t>
            </a:r>
            <a:br>
              <a:rPr lang="en-US" sz="2800" b="1" dirty="0" smtClean="0"/>
            </a:br>
            <a:r>
              <a:rPr lang="en-US" sz="2800" b="1" dirty="0" smtClean="0"/>
              <a:t>Operators // and **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there are </a:t>
            </a:r>
            <a:r>
              <a:rPr lang="en-US" sz="2400" b="1" dirty="0" smtClean="0">
                <a:solidFill>
                  <a:srgbClr val="C00000"/>
                </a:solidFill>
              </a:rPr>
              <a:t>3 very important points </a:t>
            </a:r>
            <a:r>
              <a:rPr lang="en-US" sz="2400" dirty="0" smtClean="0">
                <a:solidFill>
                  <a:schemeClr val="tx1"/>
                </a:solidFill>
              </a:rPr>
              <a:t>to understand about this operator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When </a:t>
            </a:r>
            <a:r>
              <a:rPr lang="en-IN" dirty="0" smtClean="0">
                <a:solidFill>
                  <a:schemeClr val="tx1"/>
                </a:solidFill>
              </a:rPr>
              <a:t>used with </a:t>
            </a:r>
            <a:r>
              <a:rPr lang="en-IN" b="1" dirty="0" smtClean="0">
                <a:solidFill>
                  <a:srgbClr val="C00000"/>
                </a:solidFill>
              </a:rPr>
              <a:t>positive numbers </a:t>
            </a:r>
            <a:r>
              <a:rPr lang="en-IN" dirty="0" smtClean="0">
                <a:solidFill>
                  <a:schemeClr val="tx1"/>
                </a:solidFill>
              </a:rPr>
              <a:t>the result is </a:t>
            </a:r>
            <a:r>
              <a:rPr lang="en-IN" b="1" dirty="0" smtClean="0">
                <a:solidFill>
                  <a:srgbClr val="C00000"/>
                </a:solidFill>
              </a:rPr>
              <a:t>only the integer part</a:t>
            </a:r>
            <a:r>
              <a:rPr lang="en-IN" dirty="0" smtClean="0">
                <a:solidFill>
                  <a:schemeClr val="tx1"/>
                </a:solidFill>
              </a:rPr>
              <a:t> of the actual answer i.e. , </a:t>
            </a:r>
            <a:r>
              <a:rPr lang="en-IN" b="1" dirty="0" smtClean="0">
                <a:solidFill>
                  <a:srgbClr val="C00000"/>
                </a:solidFill>
              </a:rPr>
              <a:t>the decimal part is truncated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However </a:t>
            </a:r>
            <a:r>
              <a:rPr lang="en-IN" dirty="0" smtClean="0">
                <a:solidFill>
                  <a:schemeClr val="tx1"/>
                </a:solidFill>
              </a:rPr>
              <a:t>if one of the </a:t>
            </a:r>
            <a:r>
              <a:rPr lang="en-IN" b="1" dirty="0" smtClean="0">
                <a:solidFill>
                  <a:srgbClr val="C00000"/>
                </a:solidFill>
              </a:rPr>
              <a:t>operands is negative</a:t>
            </a:r>
            <a:r>
              <a:rPr lang="en-IN" dirty="0" smtClean="0">
                <a:solidFill>
                  <a:schemeClr val="tx1"/>
                </a:solidFill>
              </a:rPr>
              <a:t>, the result is </a:t>
            </a:r>
            <a:r>
              <a:rPr lang="en-IN" b="1" dirty="0" smtClean="0">
                <a:solidFill>
                  <a:srgbClr val="C00000"/>
                </a:solidFill>
              </a:rPr>
              <a:t>floored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both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operands</a:t>
            </a:r>
            <a:r>
              <a:rPr lang="en-US" dirty="0" smtClean="0">
                <a:solidFill>
                  <a:schemeClr val="tx1"/>
                </a:solidFill>
              </a:rPr>
              <a:t> are </a:t>
            </a:r>
            <a:r>
              <a:rPr lang="en-US" b="1" dirty="0" smtClean="0">
                <a:solidFill>
                  <a:srgbClr val="C00000"/>
                </a:solidFill>
              </a:rPr>
              <a:t>integers</a:t>
            </a:r>
            <a:r>
              <a:rPr lang="en-US" dirty="0" smtClean="0">
                <a:solidFill>
                  <a:schemeClr val="tx1"/>
                </a:solidFill>
              </a:rPr>
              <a:t> , result will also be </a:t>
            </a:r>
            <a:r>
              <a:rPr lang="en-US" b="1" dirty="0" smtClean="0">
                <a:solidFill>
                  <a:srgbClr val="C00000"/>
                </a:solidFill>
              </a:rPr>
              <a:t>integer </a:t>
            </a:r>
            <a:r>
              <a:rPr lang="en-US" dirty="0" smtClean="0">
                <a:solidFill>
                  <a:schemeClr val="tx1"/>
                </a:solidFill>
              </a:rPr>
              <a:t>,otherwise result will be </a:t>
            </a:r>
            <a:r>
              <a:rPr lang="en-US" b="1" dirty="0" smtClean="0">
                <a:solidFill>
                  <a:srgbClr val="C00000"/>
                </a:solidFill>
              </a:rPr>
              <a:t>float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Floor Division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a=10.0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5357826"/>
            <a:ext cx="885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both </a:t>
            </a:r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operands</a:t>
            </a:r>
            <a:r>
              <a:rPr lang="en-US" sz="2400" b="1" dirty="0" smtClean="0">
                <a:solidFill>
                  <a:srgbClr val="C00000"/>
                </a:solidFill>
              </a:rPr>
              <a:t> are </a:t>
            </a:r>
            <a:r>
              <a:rPr lang="en-US" sz="2400" b="1" dirty="0" smtClean="0">
                <a:solidFill>
                  <a:srgbClr val="0070C0"/>
                </a:solidFill>
              </a:rPr>
              <a:t>integers</a:t>
            </a:r>
            <a:r>
              <a:rPr lang="en-US" sz="2400" b="1" dirty="0" smtClean="0">
                <a:solidFill>
                  <a:srgbClr val="C00000"/>
                </a:solidFill>
              </a:rPr>
              <a:t> , the result is also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an </a:t>
            </a:r>
            <a:r>
              <a:rPr lang="en-US" sz="2400" b="1" dirty="0" smtClean="0">
                <a:solidFill>
                  <a:srgbClr val="0070C0"/>
                </a:solidFill>
              </a:rPr>
              <a:t>integer</a:t>
            </a:r>
            <a:r>
              <a:rPr lang="en-US" sz="2400" b="1" dirty="0" smtClean="0">
                <a:solidFill>
                  <a:srgbClr val="C00000"/>
                </a:solidFill>
              </a:rPr>
              <a:t> . But if any of the </a:t>
            </a:r>
            <a:r>
              <a:rPr lang="en-US" sz="2400" b="1" dirty="0" smtClean="0">
                <a:solidFill>
                  <a:srgbClr val="0070C0"/>
                </a:solidFill>
              </a:rPr>
              <a:t>operands</a:t>
            </a:r>
            <a:r>
              <a:rPr lang="en-US" sz="2400" b="1" dirty="0" smtClean="0">
                <a:solidFill>
                  <a:srgbClr val="C00000"/>
                </a:solidFill>
              </a:rPr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float</a:t>
            </a:r>
            <a:r>
              <a:rPr lang="en-US" sz="2400" b="1" dirty="0" smtClean="0">
                <a:solidFill>
                  <a:srgbClr val="C00000"/>
                </a:solidFill>
              </a:rPr>
              <a:t> the result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is also </a:t>
            </a:r>
            <a:r>
              <a:rPr lang="en-US" sz="2400" b="1" dirty="0" smtClean="0">
                <a:solidFill>
                  <a:srgbClr val="0070C0"/>
                </a:solidFill>
              </a:rPr>
              <a:t>float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Floor Division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a=97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a=97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b=10.0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Floor Division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a=-10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a=19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b=-2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Floor Division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a=-10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b=-4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a=-19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b=-2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is </a:t>
            </a:r>
            <a:r>
              <a:rPr lang="en-US" sz="2400" dirty="0" smtClean="0">
                <a:solidFill>
                  <a:schemeClr val="tx1"/>
                </a:solidFill>
              </a:rPr>
              <a:t>another </a:t>
            </a:r>
            <a:r>
              <a:rPr lang="en-US" sz="2400" dirty="0" smtClean="0">
                <a:solidFill>
                  <a:schemeClr val="tx1"/>
                </a:solidFill>
              </a:rPr>
              <a:t>very important point to remember about the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operators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//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%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point is that if the </a:t>
            </a:r>
            <a:r>
              <a:rPr lang="en-IN" sz="2400" b="1" dirty="0" smtClean="0">
                <a:solidFill>
                  <a:srgbClr val="C00000"/>
                </a:solidFill>
              </a:rPr>
              <a:t>denominator</a:t>
            </a:r>
            <a:r>
              <a:rPr lang="en-IN" sz="2400" dirty="0" smtClean="0">
                <a:solidFill>
                  <a:schemeClr val="tx1"/>
                </a:solidFill>
              </a:rPr>
              <a:t> in these </a:t>
            </a:r>
            <a:r>
              <a:rPr lang="en-IN" sz="2400" b="1" dirty="0" smtClean="0">
                <a:solidFill>
                  <a:srgbClr val="C00000"/>
                </a:solidFill>
              </a:rPr>
              <a:t>operators 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0.0</a:t>
            </a:r>
            <a:r>
              <a:rPr lang="en-IN" sz="2400" dirty="0" smtClean="0">
                <a:solidFill>
                  <a:schemeClr val="tx1"/>
                </a:solidFill>
              </a:rPr>
              <a:t> , then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will throw the exception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ZeroDivisionError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 2- </a:t>
            </a:r>
            <a:r>
              <a:rPr lang="en-US" sz="2800" b="1" dirty="0" smtClean="0"/>
              <a:t>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IN" b="1" dirty="0" err="1" smtClean="0">
                <a:solidFill>
                  <a:schemeClr val="tx1"/>
                </a:solidFill>
              </a:rPr>
              <a:t>hich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of these in not a core data </a:t>
            </a:r>
            <a:r>
              <a:rPr lang="en-IN" b="1" dirty="0" smtClean="0">
                <a:solidFill>
                  <a:schemeClr val="tx1"/>
                </a:solidFill>
              </a:rPr>
              <a:t>type in Python?</a:t>
            </a:r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Class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List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Str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Tuple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A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Division By 0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ZeroDivisionError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ZeroDivisionError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Division By 0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ZeroDivisionError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ZeroDivisionError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Division By 0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a%b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ZeroDivisionError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a%b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ZeroDivisionError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power (**)Operator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power operator </a:t>
            </a:r>
            <a:r>
              <a:rPr lang="en-IN" sz="2400" dirty="0" smtClean="0">
                <a:solidFill>
                  <a:schemeClr val="tx1"/>
                </a:solidFill>
              </a:rPr>
              <a:t>i.e. </a:t>
            </a:r>
            <a:r>
              <a:rPr lang="en-IN" sz="2400" b="1" dirty="0" smtClean="0">
                <a:solidFill>
                  <a:srgbClr val="C00000"/>
                </a:solidFill>
              </a:rPr>
              <a:t>**</a:t>
            </a:r>
            <a:r>
              <a:rPr lang="en-IN" sz="2400" dirty="0" smtClean="0">
                <a:solidFill>
                  <a:schemeClr val="tx1"/>
                </a:solidFill>
              </a:rPr>
              <a:t> performs exponential (power) calculation on operands.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print(a**b)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Double Role Of The </a:t>
            </a:r>
            <a:br>
              <a:rPr lang="en-US" sz="2800" b="1" dirty="0" smtClean="0"/>
            </a:br>
            <a:r>
              <a:rPr lang="en-US" sz="2800" b="1" dirty="0" smtClean="0"/>
              <a:t>Operator +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>
                <a:solidFill>
                  <a:schemeClr val="tx1"/>
                </a:solidFill>
              </a:rPr>
              <a:t> as discussed earlier also ,has </a:t>
            </a:r>
            <a:r>
              <a:rPr lang="en-US" sz="2400" b="1" dirty="0" smtClean="0">
                <a:solidFill>
                  <a:srgbClr val="C00000"/>
                </a:solidFill>
              </a:rPr>
              <a:t>2 roles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used with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</a:rPr>
              <a:t> , it performs </a:t>
            </a:r>
            <a:r>
              <a:rPr lang="en-US" sz="2400" b="1" dirty="0" smtClean="0">
                <a:solidFill>
                  <a:srgbClr val="C00000"/>
                </a:solidFill>
              </a:rPr>
              <a:t>addition </a:t>
            </a:r>
            <a:r>
              <a:rPr lang="en-US" sz="2400" dirty="0" smtClean="0">
                <a:solidFill>
                  <a:schemeClr val="tx1"/>
                </a:solidFill>
              </a:rPr>
              <a:t>and when used with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>
                <a:solidFill>
                  <a:schemeClr val="tx1"/>
                </a:solidFill>
              </a:rPr>
              <a:t> it performs </a:t>
            </a:r>
            <a:r>
              <a:rPr lang="en-US" sz="2400" b="1" dirty="0" smtClean="0">
                <a:solidFill>
                  <a:srgbClr val="C00000"/>
                </a:solidFill>
              </a:rPr>
              <a:t>concatenation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a+b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15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7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7620" y="4572008"/>
            <a:ext cx="321471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b=“Evening”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a+b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u="sng" dirty="0" smtClean="0"/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err="1" smtClean="0">
                <a:solidFill>
                  <a:srgbClr val="0070C0"/>
                </a:solidFill>
              </a:rPr>
              <a:t>GoodEvening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Double Role Of The </a:t>
            </a:r>
            <a:br>
              <a:rPr lang="en-US" sz="2800" b="1" dirty="0" smtClean="0"/>
            </a:br>
            <a:r>
              <a:rPr lang="en-US" sz="2800" b="1" dirty="0" smtClean="0"/>
              <a:t>Operator +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a+b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    </a:t>
            </a:r>
            <a:r>
              <a:rPr lang="en-US" sz="1900" b="1" dirty="0" err="1" smtClean="0">
                <a:solidFill>
                  <a:srgbClr val="0070C0"/>
                </a:solidFill>
              </a:rPr>
              <a:t>TypeError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b=“10”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a+b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Double Role Of The </a:t>
            </a:r>
            <a:br>
              <a:rPr lang="en-US" sz="2800" b="1" dirty="0" smtClean="0"/>
            </a:br>
            <a:r>
              <a:rPr lang="en-US" sz="2800" b="1" dirty="0" smtClean="0"/>
              <a:t>Operator *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 also has </a:t>
            </a:r>
            <a:r>
              <a:rPr lang="en-US" sz="2400" b="1" dirty="0" smtClean="0">
                <a:solidFill>
                  <a:srgbClr val="C00000"/>
                </a:solidFill>
              </a:rPr>
              <a:t>2 roles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used with </a:t>
            </a:r>
            <a:r>
              <a:rPr lang="en-US" sz="2400" b="1" dirty="0" smtClean="0">
                <a:solidFill>
                  <a:srgbClr val="0070C0"/>
                </a:solidFill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</a:rPr>
              <a:t> , it performs </a:t>
            </a:r>
            <a:r>
              <a:rPr lang="en-US" sz="2400" b="1" dirty="0" smtClean="0">
                <a:solidFill>
                  <a:srgbClr val="C00000"/>
                </a:solidFill>
              </a:rPr>
              <a:t>multiplication </a:t>
            </a:r>
            <a:r>
              <a:rPr lang="en-US" sz="2400" dirty="0" smtClean="0">
                <a:solidFill>
                  <a:schemeClr val="tx1"/>
                </a:solidFill>
              </a:rPr>
              <a:t>and when used with </a:t>
            </a:r>
            <a:r>
              <a:rPr lang="en-US" sz="2400" b="1" dirty="0" smtClean="0">
                <a:solidFill>
                  <a:srgbClr val="C00000"/>
                </a:solidFill>
              </a:rPr>
              <a:t>one operand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other operand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it performs </a:t>
            </a:r>
            <a:r>
              <a:rPr lang="en-US" sz="2400" b="1" dirty="0" smtClean="0">
                <a:solidFill>
                  <a:srgbClr val="C00000"/>
                </a:solidFill>
              </a:rPr>
              <a:t>repetition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print(a*b)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50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7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7620" y="4572008"/>
            <a:ext cx="34290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a=“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print(a*b)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u="sng" dirty="0" smtClean="0"/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err="1" smtClean="0">
                <a:solidFill>
                  <a:srgbClr val="0070C0"/>
                </a:solidFill>
              </a:rPr>
              <a:t>SachinSachinSachin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*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b=4.0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print(a*b)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20.0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b=3.0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print(a*b)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Error : Can’t multiply by non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*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print(b*a)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SachinSachinSachin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b=“</a:t>
            </a:r>
            <a:r>
              <a:rPr lang="en-US" sz="2000" b="1" dirty="0" err="1" smtClean="0">
                <a:solidFill>
                  <a:srgbClr val="7030A0"/>
                </a:solidFill>
              </a:rPr>
              <a:t>Kapoor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print(a*b)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Error : Can’t multiply by non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 2- </a:t>
            </a:r>
            <a:r>
              <a:rPr lang="en-US" sz="2800" b="1" dirty="0" smtClean="0"/>
              <a:t>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IN" dirty="0" err="1" smtClean="0">
                <a:solidFill>
                  <a:schemeClr val="tx1"/>
                </a:solidFill>
              </a:rPr>
              <a:t>ollowing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set of commands are executed in shell, what will be the output?</a:t>
            </a:r>
          </a:p>
          <a:p>
            <a:pPr fontAlgn="t">
              <a:buNone/>
            </a:pPr>
            <a:r>
              <a:rPr lang="en-IN" b="1" dirty="0" smtClean="0"/>
              <a:t>&gt;&gt;&gt;</a:t>
            </a:r>
            <a:r>
              <a:rPr lang="en-IN" b="1" dirty="0" err="1" smtClean="0"/>
              <a:t>str</a:t>
            </a:r>
            <a:r>
              <a:rPr lang="en-IN" b="1" dirty="0" smtClean="0"/>
              <a:t>="hello"</a:t>
            </a:r>
          </a:p>
          <a:p>
            <a:pPr fontAlgn="t">
              <a:buNone/>
            </a:pPr>
            <a:r>
              <a:rPr lang="en-IN" b="1" dirty="0" smtClean="0"/>
              <a:t>&gt;&gt;&gt;</a:t>
            </a:r>
            <a:r>
              <a:rPr lang="en-IN" b="1" dirty="0" err="1" smtClean="0"/>
              <a:t>str</a:t>
            </a:r>
            <a:r>
              <a:rPr lang="en-IN" b="1" dirty="0" smtClean="0"/>
              <a:t>[:2]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hel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h</a:t>
            </a:r>
            <a:r>
              <a:rPr lang="en-US" sz="2300" dirty="0" smtClean="0">
                <a:solidFill>
                  <a:schemeClr val="tx1"/>
                </a:solidFill>
              </a:rPr>
              <a:t>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Lo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olleh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IN" b="1" dirty="0" smtClean="0">
                <a:solidFill>
                  <a:schemeClr val="tx1"/>
                </a:solidFill>
              </a:rPr>
              <a:t>hat </a:t>
            </a:r>
            <a:r>
              <a:rPr lang="en-IN" b="1" dirty="0" smtClean="0">
                <a:solidFill>
                  <a:schemeClr val="tx1"/>
                </a:solidFill>
              </a:rPr>
              <a:t>is the return type of function id </a:t>
            </a:r>
            <a:r>
              <a:rPr lang="en-IN" dirty="0" smtClean="0"/>
              <a:t>?</a:t>
            </a:r>
            <a:br>
              <a:rPr lang="en-IN" dirty="0" smtClean="0"/>
            </a:b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int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float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bool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dict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</a:t>
            </a:r>
            <a:r>
              <a:rPr lang="en-US" sz="2300" b="1" dirty="0" smtClean="0">
                <a:solidFill>
                  <a:srgbClr val="7030A0"/>
                </a:solidFill>
              </a:rPr>
              <a:t>Answer: A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IN" b="1" dirty="0" err="1" smtClean="0">
                <a:solidFill>
                  <a:schemeClr val="tx1"/>
                </a:solidFill>
              </a:rPr>
              <a:t>hich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of the following results in a </a:t>
            </a:r>
            <a:r>
              <a:rPr lang="en-IN" b="1" dirty="0" err="1" smtClean="0">
                <a:solidFill>
                  <a:schemeClr val="tx1"/>
                </a:solidFill>
              </a:rPr>
              <a:t>SyntaxError</a:t>
            </a:r>
            <a:r>
              <a:rPr lang="en-IN" b="1" dirty="0" smtClean="0">
                <a:solidFill>
                  <a:schemeClr val="tx1"/>
                </a:solidFill>
              </a:rPr>
              <a:t> ?</a:t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 '</a:t>
            </a: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Once </a:t>
            </a:r>
            <a:r>
              <a:rPr lang="en-IN" sz="2400" dirty="0" smtClean="0">
                <a:solidFill>
                  <a:schemeClr val="tx1"/>
                </a:solidFill>
              </a:rPr>
              <a:t>upon a time</a:t>
            </a:r>
            <a:r>
              <a:rPr lang="en-IN" sz="2400" dirty="0" smtClean="0">
                <a:solidFill>
                  <a:schemeClr val="tx1"/>
                </a:solidFill>
              </a:rPr>
              <a:t>…'</a:t>
            </a: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she said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r>
              <a:rPr lang="en-IN" sz="2400" dirty="0" smtClean="0">
                <a:solidFill>
                  <a:schemeClr val="tx1"/>
                </a:solidFill>
              </a:rPr>
              <a:t> '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He </a:t>
            </a:r>
            <a:r>
              <a:rPr lang="en-IN" sz="2400" dirty="0" smtClean="0">
                <a:solidFill>
                  <a:schemeClr val="tx1"/>
                </a:solidFill>
              </a:rPr>
              <a:t>said, '</a:t>
            </a:r>
            <a:r>
              <a:rPr lang="en-IN" sz="2400" dirty="0" smtClean="0">
                <a:solidFill>
                  <a:schemeClr val="tx1"/>
                </a:solidFill>
              </a:rPr>
              <a:t>Yes!' ''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'</a:t>
            </a:r>
            <a:r>
              <a:rPr lang="en-IN" sz="2400" dirty="0" smtClean="0">
                <a:solidFill>
                  <a:schemeClr val="tx1"/>
                </a:solidFill>
              </a:rPr>
              <a:t>3\</a:t>
            </a:r>
            <a:r>
              <a:rPr lang="en-IN" sz="2400" dirty="0" smtClean="0">
                <a:solidFill>
                  <a:schemeClr val="tx1"/>
                </a:solidFill>
              </a:rPr>
              <a:t>'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'' That's okay</a:t>
            </a:r>
            <a:r>
              <a:rPr lang="en-IN" sz="2400" dirty="0" smtClean="0">
                <a:solidFill>
                  <a:schemeClr val="tx1"/>
                </a:solidFill>
              </a:rPr>
              <a:t> ''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</a:t>
            </a:r>
            <a:r>
              <a:rPr lang="en-US" sz="2300" b="1" dirty="0" smtClean="0">
                <a:solidFill>
                  <a:srgbClr val="7030A0"/>
                </a:solidFill>
              </a:rPr>
              <a:t>Answer: </a:t>
            </a:r>
            <a:r>
              <a:rPr lang="en-US" sz="2300" b="1" dirty="0" smtClean="0">
                <a:solidFill>
                  <a:srgbClr val="7030A0"/>
                </a:solidFill>
              </a:rPr>
              <a:t>C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IN" b="1" dirty="0" err="1" smtClean="0">
                <a:solidFill>
                  <a:schemeClr val="tx1"/>
                </a:solidFill>
              </a:rPr>
              <a:t>hich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of the following is not a complex number?</a:t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= 2 + 3j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</a:t>
            </a:r>
            <a:r>
              <a:rPr lang="en-IN" sz="2400" dirty="0" smtClean="0">
                <a:solidFill>
                  <a:schemeClr val="tx1"/>
                </a:solidFill>
              </a:rPr>
              <a:t>= </a:t>
            </a:r>
            <a:r>
              <a:rPr lang="en-IN" sz="2400" dirty="0" smtClean="0">
                <a:solidFill>
                  <a:schemeClr val="tx1"/>
                </a:solidFill>
              </a:rPr>
              <a:t>complex(2)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= 2 + </a:t>
            </a:r>
            <a:r>
              <a:rPr lang="en-IN" sz="2400" dirty="0" smtClean="0">
                <a:solidFill>
                  <a:schemeClr val="tx1"/>
                </a:solidFill>
              </a:rPr>
              <a:t>3I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k = 2 + 3J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C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en-IN" b="1" dirty="0" err="1" smtClean="0">
                <a:solidFill>
                  <a:schemeClr val="tx1"/>
                </a:solidFill>
              </a:rPr>
              <a:t>hich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of the following is incorrect?</a:t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</a:t>
            </a:r>
            <a:r>
              <a:rPr lang="en-IN" sz="2400" dirty="0" smtClean="0">
                <a:solidFill>
                  <a:schemeClr val="tx1"/>
                </a:solidFill>
              </a:rPr>
              <a:t>= 0b101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k= </a:t>
            </a:r>
            <a:r>
              <a:rPr lang="en-IN" sz="2400" dirty="0" smtClean="0">
                <a:solidFill>
                  <a:schemeClr val="tx1"/>
                </a:solidFill>
              </a:rPr>
              <a:t>0x4f5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</a:t>
            </a:r>
            <a:r>
              <a:rPr lang="en-IN" sz="2400" dirty="0" smtClean="0">
                <a:solidFill>
                  <a:schemeClr val="tx1"/>
                </a:solidFill>
              </a:rPr>
              <a:t>= 19023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</a:rPr>
              <a:t>k </a:t>
            </a:r>
            <a:r>
              <a:rPr lang="en-IN" sz="2400" dirty="0" smtClean="0">
                <a:solidFill>
                  <a:schemeClr val="tx1"/>
                </a:solidFill>
              </a:rPr>
              <a:t>= </a:t>
            </a:r>
            <a:r>
              <a:rPr lang="en-IN" sz="2400" dirty="0" smtClean="0">
                <a:solidFill>
                  <a:schemeClr val="tx1"/>
                </a:solidFill>
              </a:rPr>
              <a:t>0o3964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QUIZ- Test Your Skills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sz="2400" b="1" dirty="0" smtClean="0">
                <a:solidFill>
                  <a:schemeClr val="tx1"/>
                </a:solidFill>
              </a:rPr>
              <a:t>W</a:t>
            </a:r>
            <a:r>
              <a:rPr lang="en-IN" sz="2400" b="1" dirty="0" smtClean="0">
                <a:solidFill>
                  <a:schemeClr val="tx1"/>
                </a:solidFill>
              </a:rPr>
              <a:t>hat </a:t>
            </a:r>
            <a:r>
              <a:rPr lang="en-IN" sz="2400" b="1" dirty="0" smtClean="0">
                <a:solidFill>
                  <a:schemeClr val="tx1"/>
                </a:solidFill>
              </a:rPr>
              <a:t>is the output of the code:</a:t>
            </a:r>
          </a:p>
          <a:p>
            <a:pPr lvl="2" fontAlgn="base">
              <a:buNone/>
            </a:pPr>
            <a:r>
              <a:rPr lang="en-IN" dirty="0" smtClean="0"/>
              <a:t>		</a:t>
            </a:r>
            <a:r>
              <a:rPr lang="en-IN" b="1" dirty="0" smtClean="0">
                <a:solidFill>
                  <a:srgbClr val="C00000"/>
                </a:solidFill>
              </a:rPr>
              <a:t>print(</a:t>
            </a:r>
            <a:r>
              <a:rPr lang="en-IN" b="1" dirty="0" err="1" smtClean="0">
                <a:solidFill>
                  <a:srgbClr val="C00000"/>
                </a:solidFill>
              </a:rPr>
              <a:t>bool</a:t>
            </a:r>
            <a:r>
              <a:rPr lang="en-IN" b="1" dirty="0" smtClean="0">
                <a:solidFill>
                  <a:srgbClr val="C00000"/>
                </a:solidFill>
              </a:rPr>
              <a:t>('False'))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False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True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</a:rPr>
              <a:t>SyntaxError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</a:rPr>
              <a:t>0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B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6262</TotalTime>
  <Words>891</Words>
  <Application>Microsoft Office PowerPoint</Application>
  <PresentationFormat>On-screen Show (4:3)</PresentationFormat>
  <Paragraphs>444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QUIZ 2- Test Your Skills</vt:lpstr>
      <vt:lpstr>QUIZ 2- Test Your Skills</vt:lpstr>
      <vt:lpstr>QUIZ 2-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Today’s Agenda</vt:lpstr>
      <vt:lpstr>Operators </vt:lpstr>
      <vt:lpstr>Types Of Operators  In Python</vt:lpstr>
      <vt:lpstr>Arithmetic Operators  In Python</vt:lpstr>
      <vt:lpstr>The 5 Basic Arithmetic  Operators</vt:lpstr>
      <vt:lpstr>The 5 Basic Arithmetic  Operators</vt:lpstr>
      <vt:lpstr>Two Special  Operators // and **</vt:lpstr>
      <vt:lpstr>Two Special  Operators // and **</vt:lpstr>
      <vt:lpstr>The Floor Division Operator</vt:lpstr>
      <vt:lpstr>The Floor Division Operator</vt:lpstr>
      <vt:lpstr>The Floor Division Operator</vt:lpstr>
      <vt:lpstr>The Floor Division Operator</vt:lpstr>
      <vt:lpstr>An Important Point</vt:lpstr>
      <vt:lpstr>Division By 0</vt:lpstr>
      <vt:lpstr>Division By 0</vt:lpstr>
      <vt:lpstr>Division By 0</vt:lpstr>
      <vt:lpstr>The power (**)Operator</vt:lpstr>
      <vt:lpstr>Double Role Of The  Operator + </vt:lpstr>
      <vt:lpstr>Double Role Of The  Operator + </vt:lpstr>
      <vt:lpstr>Double Role Of The  Operator * </vt:lpstr>
      <vt:lpstr>The * Operator</vt:lpstr>
      <vt:lpstr>The *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528</cp:revision>
  <dcterms:created xsi:type="dcterms:W3CDTF">2015-12-21T13:46:48Z</dcterms:created>
  <dcterms:modified xsi:type="dcterms:W3CDTF">2018-07-16T12:03:35Z</dcterms:modified>
</cp:coreProperties>
</file>