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423" r:id="rId3"/>
    <p:sldId id="636" r:id="rId4"/>
    <p:sldId id="642" r:id="rId5"/>
    <p:sldId id="644" r:id="rId6"/>
    <p:sldId id="645" r:id="rId7"/>
    <p:sldId id="647" r:id="rId8"/>
    <p:sldId id="650" r:id="rId9"/>
    <p:sldId id="652" r:id="rId10"/>
    <p:sldId id="653" r:id="rId11"/>
    <p:sldId id="654" r:id="rId12"/>
    <p:sldId id="655" r:id="rId13"/>
    <p:sldId id="656" r:id="rId14"/>
    <p:sldId id="657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11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this code?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a=‘True’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b=‘False’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print("a=",</a:t>
            </a:r>
            <a:r>
              <a:rPr lang="en-US" sz="2400" b="1" dirty="0" err="1" smtClean="0">
                <a:solidFill>
                  <a:srgbClr val="7030A0"/>
                </a:solidFill>
              </a:rPr>
              <a:t>a,"b</a:t>
            </a:r>
            <a:r>
              <a:rPr lang="en-US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 &gt; 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 &lt; 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print("a==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print("a!=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print("a&gt;=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print("a&lt;=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9124" y="1643050"/>
            <a:ext cx="44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Yes , this code will also successfully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Run but  </a:t>
            </a:r>
            <a:r>
              <a:rPr lang="en-US" b="1" dirty="0" smtClean="0">
                <a:solidFill>
                  <a:srgbClr val="7030A0"/>
                </a:solidFill>
              </a:rPr>
              <a:t>‘True’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‘False’ </a:t>
            </a:r>
            <a:r>
              <a:rPr lang="en-US" b="1" dirty="0" smtClean="0">
                <a:solidFill>
                  <a:srgbClr val="C00000"/>
                </a:solidFill>
              </a:rPr>
              <a:t>will be handled as strings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" name="Picture 6" descr="o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3286124"/>
            <a:ext cx="442915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Relational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</a:t>
            </a:r>
            <a:r>
              <a:rPr lang="en-US" sz="2400" b="1" dirty="0" smtClean="0">
                <a:solidFill>
                  <a:srgbClr val="C00000"/>
                </a:solidFill>
              </a:rPr>
              <a:t>chain</a:t>
            </a:r>
            <a:r>
              <a:rPr lang="en-US" sz="2400" dirty="0" smtClean="0"/>
              <a:t> multiple </a:t>
            </a:r>
            <a:r>
              <a:rPr lang="en-US" sz="2400" b="1" dirty="0" smtClean="0">
                <a:solidFill>
                  <a:srgbClr val="C00000"/>
                </a:solidFill>
              </a:rPr>
              <a:t>relational operators </a:t>
            </a:r>
            <a:r>
              <a:rPr lang="en-US" sz="2400" dirty="0" smtClean="0"/>
              <a:t>in one </a:t>
            </a:r>
            <a:r>
              <a:rPr lang="en-US" sz="2400" b="1" dirty="0" smtClean="0">
                <a:solidFill>
                  <a:srgbClr val="C00000"/>
                </a:solidFill>
              </a:rPr>
              <a:t>single 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example the expression </a:t>
            </a:r>
            <a:r>
              <a:rPr lang="en-US" sz="2400" b="1" dirty="0" smtClean="0">
                <a:solidFill>
                  <a:srgbClr val="0070C0"/>
                </a:solidFill>
              </a:rPr>
              <a:t>1&lt;2&lt;3 </a:t>
            </a:r>
            <a:r>
              <a:rPr lang="en-US" sz="2400" dirty="0" smtClean="0"/>
              <a:t> is perfectly valid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when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evaluates the expression , it returns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if all individual conditions are true </a:t>
            </a:r>
            <a:r>
              <a:rPr lang="en-US" sz="2400" dirty="0" smtClean="0"/>
              <a:t>, otherwise it returns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Cascading Of </a:t>
            </a:r>
            <a:br>
              <a:rPr lang="en-US" sz="2800" b="1" dirty="0" smtClean="0"/>
            </a:br>
            <a:r>
              <a:rPr lang="en-US" sz="2800" b="1" dirty="0" smtClean="0"/>
              <a:t>Relational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print(7&gt;6&gt;5)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print(5&lt;6&gt;7)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Cascading Of </a:t>
            </a:r>
            <a:br>
              <a:rPr lang="en-US" sz="2800" b="1" dirty="0" smtClean="0"/>
            </a:br>
            <a:r>
              <a:rPr lang="en-US" sz="2800" b="1" dirty="0" smtClean="0"/>
              <a:t>Relational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print(5&gt;6&gt;7)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False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print(5&lt;6&lt;7)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==</a:t>
            </a:r>
            <a:r>
              <a:rPr lang="en-US" sz="2400" dirty="0" smtClean="0"/>
              <a:t> compares  it’s </a:t>
            </a:r>
            <a:r>
              <a:rPr lang="en-US" sz="2400" b="1" dirty="0" smtClean="0">
                <a:solidFill>
                  <a:srgbClr val="C00000"/>
                </a:solidFill>
              </a:rPr>
              <a:t>operands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equality</a:t>
            </a:r>
            <a:r>
              <a:rPr lang="en-US" sz="2400" dirty="0" smtClean="0"/>
              <a:t> and if they are of </a:t>
            </a:r>
            <a:r>
              <a:rPr lang="en-US" sz="2400" b="1" dirty="0" smtClean="0">
                <a:solidFill>
                  <a:srgbClr val="0070C0"/>
                </a:solidFill>
              </a:rPr>
              <a:t>compatible types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have same value</a:t>
            </a:r>
            <a:r>
              <a:rPr lang="en-US" sz="2400" dirty="0" smtClean="0"/>
              <a:t> then it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Similarly </a:t>
            </a:r>
            <a:r>
              <a:rPr lang="en-US" sz="2400" b="1" dirty="0" smtClean="0">
                <a:solidFill>
                  <a:srgbClr val="C00000"/>
                </a:solidFill>
              </a:rPr>
              <a:t>!=</a:t>
            </a:r>
            <a:r>
              <a:rPr lang="en-US" sz="2400" dirty="0" smtClean="0"/>
              <a:t> compares  it’s </a:t>
            </a:r>
            <a:r>
              <a:rPr lang="en-US" sz="2400" b="1" dirty="0" smtClean="0">
                <a:solidFill>
                  <a:srgbClr val="C00000"/>
                </a:solidFill>
              </a:rPr>
              <a:t>operands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inequality</a:t>
            </a:r>
            <a:r>
              <a:rPr lang="en-US" sz="2400" dirty="0" smtClean="0"/>
              <a:t> and if they are of </a:t>
            </a:r>
            <a:r>
              <a:rPr lang="en-US" sz="2400" b="1" dirty="0" smtClean="0">
                <a:solidFill>
                  <a:srgbClr val="0070C0"/>
                </a:solidFill>
              </a:rPr>
              <a:t>incompatible types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0070C0"/>
                </a:solidFill>
              </a:rPr>
              <a:t>have different value</a:t>
            </a:r>
            <a:r>
              <a:rPr lang="en-US" sz="2400" dirty="0" smtClean="0"/>
              <a:t> then it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print(10==10)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print(10==20)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print(10==“10”)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False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print(10==True)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print(1==True)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print(“A”==“A”)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print(“A”==“65”)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False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print(“A</a:t>
            </a:r>
            <a:r>
              <a:rPr lang="en-US" sz="2000" b="1" smtClean="0">
                <a:solidFill>
                  <a:srgbClr val="7030A0"/>
                </a:solidFill>
              </a:rPr>
              <a:t>”==</a:t>
            </a:r>
            <a:r>
              <a:rPr lang="en-US" sz="2000" b="1" smtClean="0">
                <a:solidFill>
                  <a:srgbClr val="7030A0"/>
                </a:solidFill>
              </a:rPr>
              <a:t>65.0)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print(15==15.0)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print(15==15.01)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Relational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Relational Operators With 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Chaining Of Relational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Special Behavior Of == and !=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print(15!=“15”)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print(0 != False)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print(False!=True)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print(False != 0.0)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print(2+5j==2+5j)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print(2+5j!= 2)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Relational operators </a:t>
            </a:r>
            <a:r>
              <a:rPr lang="en-IN" sz="2400" dirty="0" smtClean="0"/>
              <a:t>are used to </a:t>
            </a:r>
            <a:r>
              <a:rPr lang="en-IN" sz="2400" b="1" dirty="0" smtClean="0">
                <a:solidFill>
                  <a:srgbClr val="002060"/>
                </a:solidFill>
              </a:rPr>
              <a:t>compare</a:t>
            </a:r>
            <a:r>
              <a:rPr lang="en-IN" sz="2400" dirty="0" smtClean="0"/>
              <a:t> values. </a:t>
            </a:r>
          </a:p>
          <a:p>
            <a:endParaRPr lang="en-IN" sz="2400" dirty="0" smtClean="0"/>
          </a:p>
          <a:p>
            <a:r>
              <a:rPr lang="en-IN" sz="2400" dirty="0" smtClean="0"/>
              <a:t>They either return 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 according to the condition.</a:t>
            </a:r>
          </a:p>
          <a:p>
            <a:endParaRPr lang="en-IN" sz="2400" dirty="0" smtClean="0"/>
          </a:p>
          <a:p>
            <a:r>
              <a:rPr lang="en-IN" sz="2400" dirty="0" smtClean="0"/>
              <a:t>These operators are: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4143380"/>
          <a:ext cx="878687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29940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Greater Than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Greater Than Equal</a:t>
                      </a:r>
                      <a:r>
                        <a:rPr lang="en-US" b="1" baseline="0" dirty="0" smtClean="0"/>
                        <a:t> To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Equal To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Equal To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!=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Equal To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6 Basic Relational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myrelop.py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b=4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print("a=",</a:t>
            </a:r>
            <a:r>
              <a:rPr lang="en-IN" sz="2400" b="1" dirty="0" err="1" smtClean="0">
                <a:solidFill>
                  <a:srgbClr val="7030A0"/>
                </a:solidFill>
              </a:rPr>
              <a:t>a,"b</a:t>
            </a:r>
            <a:r>
              <a:rPr lang="en-IN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&gt;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&lt;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print("a!=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print("a&gt;=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print("a&lt;=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2214554"/>
            <a:ext cx="4140679" cy="25989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643050"/>
            <a:ext cx="2435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The Output:</a:t>
            </a:r>
            <a:endParaRPr lang="en-IN" sz="2400" b="1" u="sng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Relational Operators </a:t>
            </a:r>
            <a:r>
              <a:rPr lang="en-IN" sz="2400" dirty="0" smtClean="0"/>
              <a:t>can also work with </a:t>
            </a:r>
            <a:r>
              <a:rPr lang="en-IN" sz="2400" b="1" dirty="0" smtClean="0">
                <a:solidFill>
                  <a:srgbClr val="C00000"/>
                </a:solidFill>
              </a:rPr>
              <a:t>strings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applied on </a:t>
            </a:r>
            <a:r>
              <a:rPr lang="en-US" sz="2400" b="1" dirty="0" smtClean="0">
                <a:solidFill>
                  <a:srgbClr val="C00000"/>
                </a:solidFill>
              </a:rPr>
              <a:t>string operands </a:t>
            </a:r>
            <a:r>
              <a:rPr lang="en-US" sz="2400" dirty="0" smtClean="0"/>
              <a:t>, they compare the </a:t>
            </a:r>
            <a:r>
              <a:rPr lang="en-US" sz="2400" b="1" dirty="0" err="1" smtClean="0">
                <a:solidFill>
                  <a:srgbClr val="C00000"/>
                </a:solidFill>
              </a:rPr>
              <a:t>unicode</a:t>
            </a:r>
            <a:r>
              <a:rPr lang="en-US" sz="2400" dirty="0" smtClean="0"/>
              <a:t> of corresponding characters and return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based on that comparison.</a:t>
            </a:r>
          </a:p>
          <a:p>
            <a:endParaRPr lang="en-US" sz="2400" dirty="0" smtClean="0"/>
          </a:p>
          <a:p>
            <a:r>
              <a:rPr lang="en-US" sz="2400" dirty="0" smtClean="0"/>
              <a:t>As discussed </a:t>
            </a:r>
            <a:r>
              <a:rPr lang="en-US" sz="2400" dirty="0" err="1" smtClean="0"/>
              <a:t>previuosly</a:t>
            </a:r>
            <a:r>
              <a:rPr lang="en-US" sz="2400" dirty="0" smtClean="0"/>
              <a:t> , this type of comparison is called </a:t>
            </a:r>
            <a:r>
              <a:rPr lang="en-US" sz="2400" b="1" dirty="0" smtClean="0">
                <a:solidFill>
                  <a:srgbClr val="FF0000"/>
                </a:solidFill>
              </a:rPr>
              <a:t>lexicographical </a:t>
            </a:r>
            <a:r>
              <a:rPr lang="en-US" sz="2400" b="1" dirty="0" err="1" smtClean="0">
                <a:solidFill>
                  <a:srgbClr val="FF0000"/>
                </a:solidFill>
              </a:rPr>
              <a:t>comparsion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myrelop2.py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a="</a:t>
            </a:r>
            <a:r>
              <a:rPr lang="en-IN" sz="2400" b="1" dirty="0" err="1" smtClean="0">
                <a:solidFill>
                  <a:srgbClr val="7030A0"/>
                </a:solidFill>
              </a:rPr>
              <a:t>Ramesh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b="Rajesh"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print("a=",</a:t>
            </a:r>
            <a:r>
              <a:rPr lang="en-IN" sz="2400" b="1" dirty="0" err="1" smtClean="0">
                <a:solidFill>
                  <a:srgbClr val="7030A0"/>
                </a:solidFill>
              </a:rPr>
              <a:t>a,"b</a:t>
            </a:r>
            <a:r>
              <a:rPr lang="en-IN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&gt;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&lt;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print("a!=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print("a&gt;=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print("a&lt;=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&lt;=b)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2000240"/>
            <a:ext cx="4286280" cy="30718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1428736"/>
            <a:ext cx="236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The Output:</a:t>
            </a:r>
            <a:endParaRPr lang="en-IN" sz="2400" b="1" u="sng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Get UNICODE Value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If  we want to check the </a:t>
            </a:r>
            <a:r>
              <a:rPr lang="en-US" sz="2400" b="1" dirty="0" smtClean="0">
                <a:solidFill>
                  <a:srgbClr val="0070C0"/>
                </a:solidFill>
              </a:rPr>
              <a:t>UNICODE</a:t>
            </a:r>
            <a:r>
              <a:rPr lang="en-US" sz="2400" dirty="0" smtClean="0"/>
              <a:t> value for a particular letter , then we can call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ord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is a built in function which accepts </a:t>
            </a:r>
            <a:r>
              <a:rPr lang="en-US" sz="2400" b="1" dirty="0" smtClean="0">
                <a:solidFill>
                  <a:srgbClr val="0070C0"/>
                </a:solidFill>
              </a:rPr>
              <a:t>only one character </a:t>
            </a:r>
            <a:r>
              <a:rPr lang="en-US" sz="2400" dirty="0" smtClean="0"/>
              <a:t>as argument and it returns the </a:t>
            </a:r>
            <a:r>
              <a:rPr lang="en-US" sz="2400" b="1" dirty="0" smtClean="0">
                <a:solidFill>
                  <a:srgbClr val="0070C0"/>
                </a:solidFill>
              </a:rPr>
              <a:t>UNICODE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number of the argument passed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</a:rPr>
              <a:t>(‘A’)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65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</a:rPr>
              <a:t>(‘m’)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109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</a:rPr>
              <a:t>(‘j’)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106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smtClean="0">
                <a:solidFill>
                  <a:srgbClr val="7030A0"/>
                </a:solidFill>
              </a:rPr>
              <a:t>a</a:t>
            </a:r>
            <a:r>
              <a:rPr lang="en-IN" sz="2400" b="1" dirty="0" smtClean="0">
                <a:solidFill>
                  <a:srgbClr val="7030A0"/>
                </a:solidFill>
              </a:rPr>
              <a:t>= "BHOPAL"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 "</a:t>
            </a:r>
            <a:r>
              <a:rPr lang="en-IN" sz="2400" b="1" dirty="0" err="1" smtClean="0">
                <a:solidFill>
                  <a:srgbClr val="7030A0"/>
                </a:solidFill>
              </a:rPr>
              <a:t>bhopal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print("a=",</a:t>
            </a:r>
            <a:r>
              <a:rPr lang="en-IN" sz="2400" b="1" dirty="0" err="1" smtClean="0">
                <a:solidFill>
                  <a:srgbClr val="7030A0"/>
                </a:solidFill>
              </a:rPr>
              <a:t>a,"b</a:t>
            </a:r>
            <a:r>
              <a:rPr lang="en-IN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&gt;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&lt;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print("a!=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print("a&gt;=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print("a&lt;=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&lt;=b)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2285992"/>
            <a:ext cx="4278472" cy="25323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1934" y="1643050"/>
            <a:ext cx="236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The Output:</a:t>
            </a:r>
            <a:endParaRPr lang="en-IN" sz="2400" b="1" u="sng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Will This Code Run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print("a=",</a:t>
            </a:r>
            <a:r>
              <a:rPr lang="en-US" sz="2400" b="1" dirty="0" err="1" smtClean="0">
                <a:solidFill>
                  <a:srgbClr val="7030A0"/>
                </a:solidFill>
              </a:rPr>
              <a:t>a,"b</a:t>
            </a:r>
            <a:r>
              <a:rPr lang="en-US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 &gt; 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 &lt; 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print("a==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print("a!=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print("a&gt;=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print("a&lt;=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9124" y="1643050"/>
            <a:ext cx="44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Yes , the code will successfully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Run because </a:t>
            </a:r>
            <a:r>
              <a:rPr lang="en-US" b="1" dirty="0" smtClean="0">
                <a:solidFill>
                  <a:srgbClr val="7030A0"/>
                </a:solidFill>
              </a:rPr>
              <a:t>True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False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" name="Picture 6" descr="o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2786058"/>
            <a:ext cx="442915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6448</TotalTime>
  <Words>820</Words>
  <Application>Microsoft Office PowerPoint</Application>
  <PresentationFormat>On-screen Show (4:3)</PresentationFormat>
  <Paragraphs>278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Relational Operators  In Python</vt:lpstr>
      <vt:lpstr>The 6 Basic Relational  Operators</vt:lpstr>
      <vt:lpstr>Relational Operators  With Strings</vt:lpstr>
      <vt:lpstr>Relational Operators  With Strings</vt:lpstr>
      <vt:lpstr>How To Get UNICODE Value ?</vt:lpstr>
      <vt:lpstr>Relational Operators  With Strings</vt:lpstr>
      <vt:lpstr>Will This Code Run ?</vt:lpstr>
      <vt:lpstr>What about this code?</vt:lpstr>
      <vt:lpstr>Special Behavior Of  Relational Operators</vt:lpstr>
      <vt:lpstr>Cascading Of  Relational Operators</vt:lpstr>
      <vt:lpstr>Cascading Of  Relational Operators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529</cp:revision>
  <dcterms:created xsi:type="dcterms:W3CDTF">2015-12-21T13:46:48Z</dcterms:created>
  <dcterms:modified xsi:type="dcterms:W3CDTF">2019-02-18T04:16:35Z</dcterms:modified>
</cp:coreProperties>
</file>