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5 and 6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6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 5 and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0 and 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0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 6 and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</a:rPr>
              <a:t>Sachin</a:t>
            </a:r>
            <a:r>
              <a:rPr lang="en-US" b="1" dirty="0" smtClean="0">
                <a:solidFill>
                  <a:srgbClr val="7030A0"/>
                </a:solidFill>
              </a:rPr>
              <a:t>’ and 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10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 ‘</a:t>
            </a:r>
            <a:r>
              <a:rPr lang="en-US" sz="2000" b="1" dirty="0" err="1" smtClean="0">
                <a:solidFill>
                  <a:srgbClr val="7030A0"/>
                </a:solidFill>
              </a:rPr>
              <a:t>Sachin</a:t>
            </a:r>
            <a:r>
              <a:rPr lang="en-US" sz="2000" b="1" dirty="0" smtClean="0">
                <a:solidFill>
                  <a:srgbClr val="7030A0"/>
                </a:solidFill>
              </a:rPr>
              <a:t>’ and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‘Indore’ and ‘Bhopal’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Bhopal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‘Bhopal’ and ‘Indore’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0 and 10/0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0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10/0 and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ZeroDivisionEror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5 or 6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5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 5 or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0 or 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10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 6 or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</a:rPr>
              <a:t>Sachin</a:t>
            </a:r>
            <a:r>
              <a:rPr lang="en-US" b="1" dirty="0" smtClean="0">
                <a:solidFill>
                  <a:srgbClr val="7030A0"/>
                </a:solidFill>
              </a:rPr>
              <a:t>’ or 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</a:t>
            </a:r>
            <a:r>
              <a:rPr lang="en-US" sz="1900" b="1" dirty="0" err="1" smtClean="0">
                <a:solidFill>
                  <a:srgbClr val="0070C0"/>
                </a:solidFill>
              </a:rPr>
              <a:t>Sachin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 ‘</a:t>
            </a:r>
            <a:r>
              <a:rPr lang="en-US" sz="2000" b="1" dirty="0" err="1" smtClean="0">
                <a:solidFill>
                  <a:srgbClr val="7030A0"/>
                </a:solidFill>
              </a:rPr>
              <a:t>Sachin</a:t>
            </a:r>
            <a:r>
              <a:rPr lang="en-US" sz="2000" b="1" dirty="0" smtClean="0">
                <a:solidFill>
                  <a:srgbClr val="7030A0"/>
                </a:solidFill>
              </a:rPr>
              <a:t>’ or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Sachin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‘Indore’ or ‘Bhopal’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Indore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‘Bhopal’ or ‘Indore’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Bhopal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0 or 10/0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err="1" smtClean="0">
                <a:solidFill>
                  <a:srgbClr val="0070C0"/>
                </a:solidFill>
              </a:rPr>
              <a:t>ZeroDivisionError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10/0 or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ZeroDivisionEror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Logical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Logical Operators Work With Boolean Types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Logical Operators Work With Non Boolean Types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not 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False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	   not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On Non Boolean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not ‘</a:t>
            </a:r>
            <a:r>
              <a:rPr lang="en-US" b="1" dirty="0" err="1" smtClean="0">
                <a:solidFill>
                  <a:srgbClr val="7030A0"/>
                </a:solidFill>
              </a:rPr>
              <a:t>Sachin</a:t>
            </a:r>
            <a:r>
              <a:rPr lang="en-US" b="1" dirty="0" smtClean="0">
                <a:solidFill>
                  <a:srgbClr val="7030A0"/>
                </a:solidFill>
              </a:rPr>
              <a:t>’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False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	   not ‘’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Logial</a:t>
            </a:r>
            <a:r>
              <a:rPr lang="en-IN" sz="2400" b="1" dirty="0" smtClean="0">
                <a:solidFill>
                  <a:srgbClr val="C00000"/>
                </a:solidFill>
              </a:rPr>
              <a:t> operators </a:t>
            </a:r>
            <a:r>
              <a:rPr lang="en-IN" sz="2400" dirty="0" smtClean="0"/>
              <a:t>are used to combine </a:t>
            </a:r>
            <a:r>
              <a:rPr lang="en-IN" sz="2400" b="1" dirty="0" smtClean="0">
                <a:solidFill>
                  <a:srgbClr val="C00000"/>
                </a:solidFill>
              </a:rPr>
              <a:t>two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or more conditions </a:t>
            </a:r>
            <a:r>
              <a:rPr lang="en-IN" sz="2400" dirty="0" smtClean="0"/>
              <a:t>and perform the logical operations using </a:t>
            </a:r>
            <a:r>
              <a:rPr lang="en-IN" sz="2400" b="1" dirty="0" smtClean="0">
                <a:solidFill>
                  <a:srgbClr val="0070C0"/>
                </a:solidFill>
              </a:rPr>
              <a:t>Logical and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Logical or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Logical not</a:t>
            </a:r>
            <a:r>
              <a:rPr lang="en-IN" sz="2400" dirty="0" smtClean="0"/>
              <a:t>. 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3214686"/>
          <a:ext cx="8858312" cy="350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71148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9296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will return true when both conditions are true</a:t>
                      </a:r>
                      <a:endParaRPr lang="en-IN" b="1" dirty="0"/>
                    </a:p>
                  </a:txBody>
                  <a:tcPr/>
                </a:tc>
              </a:tr>
              <a:tr h="9296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will returns true when at-least one of the condition is true</a:t>
                      </a:r>
                      <a:endParaRPr lang="en-IN" b="1" dirty="0"/>
                    </a:p>
                  </a:txBody>
                  <a:tcPr/>
                </a:tc>
              </a:tr>
              <a:tr h="9296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condition is true, logical NOT operator makes it false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Behavior Of </a:t>
            </a:r>
            <a:br>
              <a:rPr lang="en-US" sz="2800" b="1" dirty="0" smtClean="0"/>
            </a:br>
            <a:r>
              <a:rPr lang="en-US" sz="2800" b="1" dirty="0" smtClean="0"/>
              <a:t>Logical </a:t>
            </a:r>
            <a:r>
              <a:rPr lang="en-US" sz="2800" b="1" dirty="0" smtClean="0">
                <a:solidFill>
                  <a:srgbClr val="C00000"/>
                </a:solidFill>
              </a:rPr>
              <a:t>and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pic>
        <p:nvPicPr>
          <p:cNvPr id="6" name="Content Placeholder 5" descr="log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643050"/>
            <a:ext cx="3524742" cy="134321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ogop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071942"/>
            <a:ext cx="3571900" cy="1314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Behavior Of </a:t>
            </a:r>
            <a:br>
              <a:rPr lang="en-US" sz="2800" b="1" dirty="0" smtClean="0"/>
            </a:br>
            <a:r>
              <a:rPr lang="en-US" sz="2800" b="1" dirty="0" smtClean="0"/>
              <a:t>Logical </a:t>
            </a:r>
            <a:r>
              <a:rPr lang="en-US" sz="2800" b="1" dirty="0" smtClean="0">
                <a:solidFill>
                  <a:srgbClr val="C00000"/>
                </a:solidFill>
              </a:rPr>
              <a:t>or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pic>
        <p:nvPicPr>
          <p:cNvPr id="6" name="Content Placeholder 5" descr="log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643050"/>
            <a:ext cx="3571900" cy="134321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ogop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071942"/>
            <a:ext cx="3571900" cy="1314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Behavior Of </a:t>
            </a:r>
            <a:br>
              <a:rPr lang="en-US" sz="2800" b="1" dirty="0" smtClean="0"/>
            </a:br>
            <a:r>
              <a:rPr lang="en-US" sz="2800" b="1" dirty="0" smtClean="0"/>
              <a:t>Logical </a:t>
            </a:r>
            <a:r>
              <a:rPr lang="en-US" sz="2800" b="1" dirty="0" smtClean="0">
                <a:solidFill>
                  <a:srgbClr val="C00000"/>
                </a:solidFill>
              </a:rPr>
              <a:t>not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pic>
        <p:nvPicPr>
          <p:cNvPr id="6" name="Content Placeholder 5" descr="log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4950053" cy="271464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Behavior Of </a:t>
            </a:r>
            <a:br>
              <a:rPr lang="en-US" sz="2200" b="1" dirty="0" smtClean="0"/>
            </a:br>
            <a:r>
              <a:rPr lang="en-US" sz="2200" b="1" dirty="0" smtClean="0"/>
              <a:t>Logical Operators With </a:t>
            </a:r>
            <a:br>
              <a:rPr lang="en-US" sz="2200" b="1" dirty="0" smtClean="0"/>
            </a:br>
            <a:r>
              <a:rPr lang="en-US" sz="2200" b="1" dirty="0" smtClean="0"/>
              <a:t>Non Boolean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apply logical operators with </a:t>
            </a:r>
            <a:r>
              <a:rPr lang="en-US" sz="2400" b="1" dirty="0" smtClean="0">
                <a:solidFill>
                  <a:srgbClr val="C00000"/>
                </a:solidFill>
              </a:rPr>
              <a:t>non </a:t>
            </a:r>
            <a:r>
              <a:rPr lang="en-US" sz="2400" b="1" dirty="0" err="1" smtClean="0">
                <a:solidFill>
                  <a:srgbClr val="C00000"/>
                </a:solidFill>
              </a:rPr>
              <a:t>boolean</a:t>
            </a:r>
            <a:r>
              <a:rPr lang="en-US" sz="2400" b="1" dirty="0" smtClean="0">
                <a:solidFill>
                  <a:srgbClr val="C00000"/>
                </a:solidFill>
              </a:rPr>
              <a:t> types </a:t>
            </a:r>
            <a:r>
              <a:rPr lang="en-US" sz="2400" dirty="0" smtClean="0"/>
              <a:t>also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before we understand how these operators work with </a:t>
            </a:r>
            <a:r>
              <a:rPr lang="en-US" sz="2400" b="1" dirty="0" smtClean="0">
                <a:solidFill>
                  <a:srgbClr val="C00000"/>
                </a:solidFill>
              </a:rPr>
              <a:t>non </a:t>
            </a:r>
            <a:r>
              <a:rPr lang="en-US" sz="2400" b="1" dirty="0" err="1" smtClean="0">
                <a:solidFill>
                  <a:srgbClr val="C00000"/>
                </a:solidFill>
              </a:rPr>
              <a:t>boolean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types, we must </a:t>
            </a:r>
            <a:r>
              <a:rPr lang="en-US" sz="2400" dirty="0" smtClean="0"/>
              <a:t>understand some </a:t>
            </a:r>
            <a:r>
              <a:rPr lang="en-US" sz="2400" dirty="0" smtClean="0"/>
              <a:t>very important points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Behavior Of </a:t>
            </a:r>
            <a:br>
              <a:rPr lang="en-US" sz="2200" b="1" dirty="0" smtClean="0"/>
            </a:br>
            <a:r>
              <a:rPr lang="en-US" sz="2200" b="1" dirty="0" smtClean="0"/>
              <a:t>Logical Operators With </a:t>
            </a:r>
            <a:br>
              <a:rPr lang="en-US" sz="2200" b="1" dirty="0" smtClean="0"/>
            </a:br>
            <a:r>
              <a:rPr lang="en-US" sz="2200" b="1" dirty="0" smtClean="0"/>
              <a:t>Non Boolean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0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0.0 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”” </a:t>
            </a:r>
            <a:r>
              <a:rPr lang="en-IN" sz="2400" dirty="0" smtClean="0"/>
              <a:t>are all </a:t>
            </a:r>
            <a:r>
              <a:rPr lang="en-IN" sz="2400" b="1" dirty="0" smtClean="0">
                <a:solidFill>
                  <a:srgbClr val="C00000"/>
                </a:solidFill>
              </a:rPr>
              <a:t>False </a:t>
            </a:r>
            <a:r>
              <a:rPr lang="en-IN" sz="2400" dirty="0" smtClean="0"/>
              <a:t>values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The return value of </a:t>
            </a:r>
            <a:r>
              <a:rPr lang="en-US" sz="2400" b="1" dirty="0" smtClean="0">
                <a:solidFill>
                  <a:srgbClr val="0070C0"/>
                </a:solidFill>
              </a:rPr>
              <a:t>Logical and </a:t>
            </a:r>
            <a:r>
              <a:rPr lang="en-US" sz="2400" b="1" dirty="0" smtClean="0">
                <a:solidFill>
                  <a:srgbClr val="C00000"/>
                </a:solidFill>
              </a:rPr>
              <a:t>&amp; </a:t>
            </a:r>
            <a:r>
              <a:rPr lang="en-US" sz="2400" b="1" dirty="0" smtClean="0">
                <a:solidFill>
                  <a:srgbClr val="0070C0"/>
                </a:solidFill>
              </a:rPr>
              <a:t>Logical or </a:t>
            </a:r>
            <a:r>
              <a:rPr lang="en-US" sz="2400" b="1" dirty="0" smtClean="0">
                <a:solidFill>
                  <a:srgbClr val="C00000"/>
                </a:solidFill>
              </a:rPr>
              <a:t>operators </a:t>
            </a:r>
            <a:r>
              <a:rPr lang="en-US" sz="2400" dirty="0" smtClean="0"/>
              <a:t>is never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False </a:t>
            </a:r>
            <a:r>
              <a:rPr lang="en-US" sz="2400" dirty="0" smtClean="0"/>
              <a:t>when they are applied on </a:t>
            </a:r>
            <a:r>
              <a:rPr lang="en-US" sz="2400" b="1" dirty="0" smtClean="0">
                <a:solidFill>
                  <a:srgbClr val="C00000"/>
                </a:solidFill>
              </a:rPr>
              <a:t>non </a:t>
            </a:r>
            <a:r>
              <a:rPr lang="en-US" sz="2400" b="1" dirty="0" err="1" smtClean="0">
                <a:solidFill>
                  <a:srgbClr val="C00000"/>
                </a:solidFill>
              </a:rPr>
              <a:t>boolean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types.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IN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Behavior Of </a:t>
            </a:r>
            <a:br>
              <a:rPr lang="en-US" sz="2200" b="1" dirty="0" smtClean="0"/>
            </a:br>
            <a:r>
              <a:rPr lang="en-US" sz="2200" b="1" dirty="0" smtClean="0"/>
              <a:t>Logical Operators With </a:t>
            </a:r>
            <a:br>
              <a:rPr lang="en-US" sz="2200" b="1" dirty="0" smtClean="0"/>
            </a:br>
            <a:r>
              <a:rPr lang="en-US" sz="2200" b="1" dirty="0" smtClean="0"/>
              <a:t>Non Boolean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002060"/>
                </a:solidFill>
              </a:rPr>
              <a:t>first value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 , then </a:t>
            </a:r>
            <a:r>
              <a:rPr lang="en-US" sz="2400" b="1" dirty="0" smtClean="0">
                <a:solidFill>
                  <a:srgbClr val="0070C0"/>
                </a:solidFill>
              </a:rPr>
              <a:t>Logical and </a:t>
            </a:r>
            <a:r>
              <a:rPr lang="en-US" sz="2400" dirty="0" smtClean="0"/>
              <a:t>returns </a:t>
            </a:r>
            <a:r>
              <a:rPr lang="en-US" sz="2400" b="1" dirty="0" smtClean="0">
                <a:solidFill>
                  <a:srgbClr val="002060"/>
                </a:solidFill>
              </a:rPr>
              <a:t>first value </a:t>
            </a:r>
            <a:r>
              <a:rPr lang="en-US" sz="2400" dirty="0" smtClean="0"/>
              <a:t>, otherwise it returns the </a:t>
            </a:r>
            <a:r>
              <a:rPr lang="en-US" sz="2400" b="1" dirty="0" smtClean="0">
                <a:solidFill>
                  <a:srgbClr val="002060"/>
                </a:solidFill>
              </a:rPr>
              <a:t>second value</a:t>
            </a:r>
          </a:p>
          <a:p>
            <a:pPr marL="514350" indent="-514350">
              <a:buAutoNum type="arabicPeriod" startAt="3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 startAt="3"/>
            </a:pPr>
            <a:endParaRPr lang="en-US" sz="2400" dirty="0" smtClean="0"/>
          </a:p>
          <a:p>
            <a:pPr marL="514350" indent="-514350">
              <a:buAutoNum type="arabicPeriod" startAt="3"/>
            </a:pPr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002060"/>
                </a:solidFill>
              </a:rPr>
              <a:t>first value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, then </a:t>
            </a:r>
            <a:r>
              <a:rPr lang="en-US" sz="2400" b="1" dirty="0" smtClean="0">
                <a:solidFill>
                  <a:srgbClr val="0070C0"/>
                </a:solidFill>
              </a:rPr>
              <a:t>Logical or </a:t>
            </a:r>
            <a:r>
              <a:rPr lang="en-US" sz="2400" dirty="0" smtClean="0"/>
              <a:t>returns </a:t>
            </a:r>
            <a:r>
              <a:rPr lang="en-US" sz="2400" b="1" dirty="0" smtClean="0">
                <a:solidFill>
                  <a:srgbClr val="002060"/>
                </a:solidFill>
              </a:rPr>
              <a:t>first value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, otherwise it returns the </a:t>
            </a:r>
            <a:r>
              <a:rPr lang="en-US" sz="2400" b="1" dirty="0" smtClean="0">
                <a:solidFill>
                  <a:srgbClr val="002060"/>
                </a:solidFill>
              </a:rPr>
              <a:t>second value</a:t>
            </a:r>
          </a:p>
          <a:p>
            <a:pPr marL="514350" indent="-514350">
              <a:buAutoNum type="arabicPeriod" startAt="3"/>
            </a:pPr>
            <a:endParaRPr lang="en-US" sz="2400" dirty="0" smtClean="0"/>
          </a:p>
          <a:p>
            <a:pPr marL="514350" indent="-514350">
              <a:buAutoNum type="arabicPeriod" startAt="3"/>
            </a:pPr>
            <a:r>
              <a:rPr lang="en-US" sz="2400" dirty="0" smtClean="0"/>
              <a:t>When </a:t>
            </a:r>
            <a:r>
              <a:rPr lang="en-US" sz="2400" dirty="0" smtClean="0"/>
              <a:t>we use </a:t>
            </a:r>
            <a:r>
              <a:rPr lang="en-US" sz="2400" b="1" dirty="0" smtClean="0">
                <a:solidFill>
                  <a:srgbClr val="0070C0"/>
                </a:solidFill>
              </a:rPr>
              <a:t>not operator </a:t>
            </a:r>
            <a:r>
              <a:rPr lang="en-US" sz="2400" dirty="0" smtClean="0"/>
              <a:t>on </a:t>
            </a:r>
            <a:r>
              <a:rPr lang="en-US" sz="2400" b="1" dirty="0" smtClean="0">
                <a:solidFill>
                  <a:srgbClr val="C00000"/>
                </a:solidFill>
              </a:rPr>
              <a:t>non </a:t>
            </a:r>
            <a:r>
              <a:rPr lang="en-US" sz="2400" b="1" dirty="0" err="1" smtClean="0">
                <a:solidFill>
                  <a:srgbClr val="C00000"/>
                </a:solidFill>
              </a:rPr>
              <a:t>boolean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types , it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if it’s operand is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( in any form) and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 if it’s operand is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( in any form) </a:t>
            </a:r>
            <a:endParaRPr lang="en-IN" sz="2400" dirty="0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endParaRPr lang="en-IN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3260</TotalTime>
  <Words>335</Words>
  <Application>Microsoft Office PowerPoint</Application>
  <PresentationFormat>On-screen Show (4:3)</PresentationFormat>
  <Paragraphs>221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Logical Operators  In Python</vt:lpstr>
      <vt:lpstr>Behavior Of  Logical and Operator</vt:lpstr>
      <vt:lpstr>Behavior Of  Logical or Operator</vt:lpstr>
      <vt:lpstr>Behavior Of  Logical not Operator</vt:lpstr>
      <vt:lpstr>Behavior Of  Logical Operators With  Non Boolean</vt:lpstr>
      <vt:lpstr>Behavior Of  Logical Operators With  Non Boolean</vt:lpstr>
      <vt:lpstr>Behavior Of  Logical Operators With  Non Boolean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284</cp:revision>
  <dcterms:created xsi:type="dcterms:W3CDTF">2015-12-21T13:46:48Z</dcterms:created>
  <dcterms:modified xsi:type="dcterms:W3CDTF">2018-07-18T11:44:10Z</dcterms:modified>
</cp:coreProperties>
</file>