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78" r:id="rId5"/>
    <p:sldId id="279" r:id="rId6"/>
    <p:sldId id="259" r:id="rId7"/>
    <p:sldId id="295" r:id="rId8"/>
    <p:sldId id="285" r:id="rId9"/>
    <p:sldId id="280" r:id="rId10"/>
    <p:sldId id="282" r:id="rId11"/>
    <p:sldId id="286" r:id="rId12"/>
    <p:sldId id="283" r:id="rId13"/>
    <p:sldId id="284" r:id="rId14"/>
    <p:sldId id="287" r:id="rId15"/>
    <p:sldId id="288" r:id="rId16"/>
    <p:sldId id="289" r:id="rId17"/>
    <p:sldId id="290" r:id="rId18"/>
    <p:sldId id="293" r:id="rId19"/>
    <p:sldId id="291" r:id="rId20"/>
    <p:sldId id="292" r:id="rId21"/>
    <p:sldId id="29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848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07-09-2018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07-09-2018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07-09-2018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07-09-2018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07-09-2018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07-09-2018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07-09-2018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07-09-2018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07-09-2018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07-09-2018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07-09-2018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07-09-2018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07-09-2018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13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Examples Of </a:t>
            </a:r>
            <a:r>
              <a:rPr lang="en-US" sz="2800" b="1" dirty="0" smtClean="0">
                <a:solidFill>
                  <a:srgbClr val="C00000"/>
                </a:solidFill>
              </a:rPr>
              <a:t>| </a:t>
            </a:r>
            <a:r>
              <a:rPr lang="en-US" sz="2800" b="1" dirty="0" smtClean="0"/>
              <a:t>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a=2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b=3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c=a </a:t>
            </a:r>
            <a:r>
              <a:rPr lang="en-US" sz="2400" b="1" dirty="0" smtClean="0">
                <a:solidFill>
                  <a:srgbClr val="C00000"/>
                </a:solidFill>
              </a:rPr>
              <a:t>|</a:t>
            </a:r>
            <a:r>
              <a:rPr lang="en-US" sz="2400" b="1" dirty="0" smtClean="0">
                <a:solidFill>
                  <a:srgbClr val="7030A0"/>
                </a:solidFill>
              </a:rPr>
              <a:t> b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print(c)</a:t>
            </a:r>
          </a:p>
          <a:p>
            <a:pPr>
              <a:buNone/>
            </a:pPr>
            <a:r>
              <a:rPr lang="en-US" sz="2400" b="1" dirty="0" smtClean="0"/>
              <a:t>Output</a:t>
            </a:r>
            <a:r>
              <a:rPr lang="en-US" sz="2400" dirty="0" smtClean="0"/>
              <a:t>: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3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285720" y="4214818"/>
            <a:ext cx="4572000" cy="221599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u="sng" dirty="0" smtClean="0"/>
              <a:t>Explanation: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Binary of 2 </a:t>
            </a:r>
            <a:r>
              <a:rPr lang="en-US" sz="2400" dirty="0" smtClean="0"/>
              <a:t>: </a:t>
            </a:r>
            <a:r>
              <a:rPr lang="en-US" sz="2400" b="1" dirty="0" smtClean="0">
                <a:solidFill>
                  <a:srgbClr val="C00000"/>
                </a:solidFill>
              </a:rPr>
              <a:t>0010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Binary of 3</a:t>
            </a:r>
            <a:r>
              <a:rPr lang="en-US" sz="2400" dirty="0" smtClean="0"/>
              <a:t>:  </a:t>
            </a:r>
            <a:r>
              <a:rPr lang="en-US" sz="2400" b="1" dirty="0" smtClean="0">
                <a:solidFill>
                  <a:srgbClr val="C00000"/>
                </a:solidFill>
              </a:rPr>
              <a:t>0011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r>
              <a:rPr lang="en-IN" sz="2400" b="1" dirty="0" smtClean="0">
                <a:solidFill>
                  <a:srgbClr val="002060"/>
                </a:solidFill>
              </a:rPr>
              <a:t>Bitwise |</a:t>
            </a:r>
            <a:r>
              <a:rPr lang="en-IN" sz="2400" dirty="0" smtClean="0"/>
              <a:t>   :    </a:t>
            </a:r>
            <a:r>
              <a:rPr lang="en-IN" sz="2400" b="1" dirty="0" smtClean="0">
                <a:solidFill>
                  <a:srgbClr val="C00000"/>
                </a:solidFill>
              </a:rPr>
              <a:t>0011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Final Result</a:t>
            </a:r>
            <a:r>
              <a:rPr lang="en-US" sz="2400" dirty="0" smtClean="0"/>
              <a:t>: </a:t>
            </a:r>
            <a:r>
              <a:rPr lang="en-US" sz="2400" b="1" dirty="0" smtClean="0">
                <a:solidFill>
                  <a:srgbClr val="C00000"/>
                </a:solidFill>
              </a:rPr>
              <a:t>3</a:t>
            </a:r>
          </a:p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6286512" y="1643050"/>
            <a:ext cx="25717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a=7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b=9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c=a </a:t>
            </a:r>
            <a:r>
              <a:rPr lang="en-US" sz="2400" b="1" dirty="0" smtClean="0">
                <a:solidFill>
                  <a:srgbClr val="C00000"/>
                </a:solidFill>
              </a:rPr>
              <a:t>|</a:t>
            </a:r>
            <a:r>
              <a:rPr lang="en-US" sz="2400" b="1" dirty="0" smtClean="0">
                <a:solidFill>
                  <a:srgbClr val="7030A0"/>
                </a:solidFill>
              </a:rPr>
              <a:t> b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print(c)</a:t>
            </a:r>
          </a:p>
          <a:p>
            <a:pPr>
              <a:buNone/>
            </a:pPr>
            <a:r>
              <a:rPr lang="en-US" sz="2400" b="1" dirty="0" smtClean="0"/>
              <a:t>Output</a:t>
            </a:r>
            <a:r>
              <a:rPr lang="en-US" sz="2400" dirty="0" smtClean="0"/>
              <a:t>: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15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0" y="4143380"/>
            <a:ext cx="4572000" cy="221599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u="sng" dirty="0" smtClean="0"/>
              <a:t>Explanation: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Binary of 7 </a:t>
            </a:r>
            <a:r>
              <a:rPr lang="en-US" sz="2400" dirty="0" smtClean="0"/>
              <a:t>: </a:t>
            </a:r>
            <a:r>
              <a:rPr lang="en-US" sz="2400" b="1" dirty="0" smtClean="0">
                <a:solidFill>
                  <a:srgbClr val="C00000"/>
                </a:solidFill>
              </a:rPr>
              <a:t>0111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Binary of 9</a:t>
            </a:r>
            <a:r>
              <a:rPr lang="en-US" sz="2400" dirty="0" smtClean="0"/>
              <a:t>:  </a:t>
            </a:r>
            <a:r>
              <a:rPr lang="en-US" sz="2400" b="1" dirty="0" smtClean="0">
                <a:solidFill>
                  <a:srgbClr val="C00000"/>
                </a:solidFill>
              </a:rPr>
              <a:t>1001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r>
              <a:rPr lang="en-IN" sz="2400" b="1" dirty="0" smtClean="0">
                <a:solidFill>
                  <a:srgbClr val="002060"/>
                </a:solidFill>
              </a:rPr>
              <a:t>Bitwise |</a:t>
            </a:r>
            <a:r>
              <a:rPr lang="en-IN" sz="2400" dirty="0" smtClean="0"/>
              <a:t>   :    </a:t>
            </a:r>
            <a:r>
              <a:rPr lang="en-IN" sz="2400" b="1" dirty="0" smtClean="0">
                <a:solidFill>
                  <a:srgbClr val="C00000"/>
                </a:solidFill>
              </a:rPr>
              <a:t>1111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Final Result</a:t>
            </a:r>
            <a:r>
              <a:rPr lang="en-US" sz="2400" dirty="0" smtClean="0"/>
              <a:t>: </a:t>
            </a:r>
            <a:r>
              <a:rPr lang="en-US" sz="2400" b="1" dirty="0" smtClean="0">
                <a:solidFill>
                  <a:srgbClr val="C00000"/>
                </a:solidFill>
              </a:rPr>
              <a:t>15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Examples Of </a:t>
            </a:r>
            <a:r>
              <a:rPr lang="en-US" sz="2800" b="1" dirty="0" smtClean="0">
                <a:solidFill>
                  <a:srgbClr val="C00000"/>
                </a:solidFill>
              </a:rPr>
              <a:t>| </a:t>
            </a:r>
            <a:r>
              <a:rPr lang="en-US" sz="2800" b="1" dirty="0" smtClean="0"/>
              <a:t>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a=True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b=False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c=</a:t>
            </a:r>
            <a:r>
              <a:rPr lang="en-US" sz="2400" b="1" dirty="0" err="1" smtClean="0">
                <a:solidFill>
                  <a:srgbClr val="7030A0"/>
                </a:solidFill>
              </a:rPr>
              <a:t>a</a:t>
            </a:r>
            <a:r>
              <a:rPr lang="en-US" sz="2400" b="1" dirty="0" err="1" smtClean="0">
                <a:solidFill>
                  <a:srgbClr val="C00000"/>
                </a:solidFill>
              </a:rPr>
              <a:t>|</a:t>
            </a:r>
            <a:r>
              <a:rPr lang="en-US" sz="2400" b="1" dirty="0" err="1" smtClean="0">
                <a:solidFill>
                  <a:srgbClr val="7030A0"/>
                </a:solidFill>
              </a:rPr>
              <a:t>b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print(c)</a:t>
            </a:r>
          </a:p>
          <a:p>
            <a:pPr>
              <a:buNone/>
            </a:pPr>
            <a:r>
              <a:rPr lang="en-US" sz="2400" b="1" dirty="0" smtClean="0"/>
              <a:t>Output</a:t>
            </a:r>
            <a:r>
              <a:rPr lang="en-US" sz="2400" dirty="0" smtClean="0"/>
              <a:t>: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True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285720" y="4214818"/>
            <a:ext cx="4572000" cy="221599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u="sng" dirty="0" smtClean="0"/>
              <a:t>Explanation: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Binary of 1 </a:t>
            </a:r>
            <a:r>
              <a:rPr lang="en-US" sz="2400" dirty="0" smtClean="0"/>
              <a:t>: </a:t>
            </a:r>
            <a:r>
              <a:rPr lang="en-US" sz="2400" b="1" dirty="0" smtClean="0">
                <a:solidFill>
                  <a:srgbClr val="C00000"/>
                </a:solidFill>
              </a:rPr>
              <a:t>0001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Binary of 0</a:t>
            </a:r>
            <a:r>
              <a:rPr lang="en-US" sz="2400" dirty="0" smtClean="0"/>
              <a:t>: </a:t>
            </a:r>
            <a:r>
              <a:rPr lang="en-US" sz="2400" b="1" dirty="0" smtClean="0">
                <a:solidFill>
                  <a:srgbClr val="C00000"/>
                </a:solidFill>
              </a:rPr>
              <a:t>0000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r>
              <a:rPr lang="en-IN" sz="2400" b="1" dirty="0" smtClean="0">
                <a:solidFill>
                  <a:srgbClr val="002060"/>
                </a:solidFill>
              </a:rPr>
              <a:t>Bitwise |</a:t>
            </a:r>
            <a:r>
              <a:rPr lang="en-IN" sz="2400" dirty="0" smtClean="0"/>
              <a:t>   :  </a:t>
            </a:r>
            <a:r>
              <a:rPr lang="en-IN" sz="2400" b="1" dirty="0" smtClean="0">
                <a:solidFill>
                  <a:srgbClr val="C00000"/>
                </a:solidFill>
              </a:rPr>
              <a:t>0001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Final Result</a:t>
            </a:r>
            <a:r>
              <a:rPr lang="en-US" sz="2400" dirty="0" smtClean="0"/>
              <a:t>: </a:t>
            </a:r>
            <a:r>
              <a:rPr lang="en-US" sz="2400" b="1" dirty="0" smtClean="0">
                <a:solidFill>
                  <a:srgbClr val="C00000"/>
                </a:solidFill>
              </a:rPr>
              <a:t>True</a:t>
            </a:r>
          </a:p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6286512" y="1643050"/>
            <a:ext cx="25717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a=True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b=True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c=</a:t>
            </a:r>
            <a:r>
              <a:rPr lang="en-US" sz="2400" b="1" dirty="0" err="1" smtClean="0">
                <a:solidFill>
                  <a:srgbClr val="7030A0"/>
                </a:solidFill>
              </a:rPr>
              <a:t>a</a:t>
            </a:r>
            <a:r>
              <a:rPr lang="en-US" sz="2400" b="1" dirty="0" err="1" smtClean="0">
                <a:solidFill>
                  <a:srgbClr val="C00000"/>
                </a:solidFill>
              </a:rPr>
              <a:t>|</a:t>
            </a:r>
            <a:r>
              <a:rPr lang="en-US" sz="2400" b="1" dirty="0" err="1" smtClean="0">
                <a:solidFill>
                  <a:srgbClr val="7030A0"/>
                </a:solidFill>
              </a:rPr>
              <a:t>b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print(c)</a:t>
            </a:r>
          </a:p>
          <a:p>
            <a:pPr>
              <a:buNone/>
            </a:pPr>
            <a:r>
              <a:rPr lang="en-US" sz="2400" b="1" dirty="0" smtClean="0"/>
              <a:t>Output</a:t>
            </a:r>
            <a:r>
              <a:rPr lang="en-US" sz="2400" dirty="0" smtClean="0"/>
              <a:t>: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True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0" y="4143380"/>
            <a:ext cx="4572000" cy="221599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u="sng" dirty="0" smtClean="0"/>
              <a:t>Explanation: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Binary of 1 </a:t>
            </a:r>
            <a:r>
              <a:rPr lang="en-US" sz="2400" dirty="0" smtClean="0"/>
              <a:t>: </a:t>
            </a:r>
            <a:r>
              <a:rPr lang="en-US" sz="2400" b="1" dirty="0" smtClean="0">
                <a:solidFill>
                  <a:srgbClr val="C00000"/>
                </a:solidFill>
              </a:rPr>
              <a:t>0001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Binary of 1</a:t>
            </a:r>
            <a:r>
              <a:rPr lang="en-US" sz="2400" dirty="0" smtClean="0"/>
              <a:t>:  </a:t>
            </a:r>
            <a:r>
              <a:rPr lang="en-US" sz="2400" b="1" dirty="0" smtClean="0">
                <a:solidFill>
                  <a:srgbClr val="C00000"/>
                </a:solidFill>
              </a:rPr>
              <a:t>0001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r>
              <a:rPr lang="en-IN" sz="2400" b="1" dirty="0" smtClean="0">
                <a:solidFill>
                  <a:srgbClr val="002060"/>
                </a:solidFill>
              </a:rPr>
              <a:t>Bitwise |</a:t>
            </a:r>
            <a:r>
              <a:rPr lang="en-IN" sz="2400" dirty="0" smtClean="0"/>
              <a:t>  :  </a:t>
            </a:r>
            <a:r>
              <a:rPr lang="en-IN" sz="2400" b="1" dirty="0" smtClean="0">
                <a:solidFill>
                  <a:srgbClr val="C00000"/>
                </a:solidFill>
              </a:rPr>
              <a:t>0001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Final Result</a:t>
            </a:r>
            <a:r>
              <a:rPr lang="en-US" sz="2400" dirty="0" smtClean="0"/>
              <a:t>: </a:t>
            </a:r>
            <a:r>
              <a:rPr lang="en-US" sz="2400" b="1" dirty="0" smtClean="0">
                <a:solidFill>
                  <a:srgbClr val="C00000"/>
                </a:solidFill>
              </a:rPr>
              <a:t>True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Bitwise XOR 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IN" sz="2400" dirty="0" smtClean="0"/>
              <a:t>Denoted using the symbol </a:t>
            </a:r>
            <a:r>
              <a:rPr lang="en-IN" sz="2400" b="1" dirty="0" smtClean="0">
                <a:solidFill>
                  <a:srgbClr val="C00000"/>
                </a:solidFill>
              </a:rPr>
              <a:t>^</a:t>
            </a:r>
            <a:r>
              <a:rPr lang="en-IN" sz="2400" dirty="0" smtClean="0"/>
              <a:t> </a:t>
            </a:r>
          </a:p>
          <a:p>
            <a:pPr marL="457200" indent="-457200">
              <a:buAutoNum type="arabicPeriod"/>
            </a:pPr>
            <a:r>
              <a:rPr lang="en-IN" sz="2400" dirty="0" smtClean="0"/>
              <a:t>Takes </a:t>
            </a:r>
            <a:r>
              <a:rPr lang="en-IN" sz="2400" b="1" dirty="0" smtClean="0">
                <a:solidFill>
                  <a:srgbClr val="C00000"/>
                </a:solidFill>
              </a:rPr>
              <a:t>2 operands </a:t>
            </a:r>
            <a:r>
              <a:rPr lang="en-IN" sz="2400" dirty="0" smtClean="0"/>
              <a:t>and compares their </a:t>
            </a:r>
            <a:r>
              <a:rPr lang="en-IN" sz="2400" b="1" dirty="0" smtClean="0">
                <a:solidFill>
                  <a:srgbClr val="C00000"/>
                </a:solidFill>
              </a:rPr>
              <a:t>corresponding bits</a:t>
            </a:r>
          </a:p>
          <a:p>
            <a:pPr marL="457200" indent="-457200">
              <a:buAutoNum type="arabicPeriod"/>
            </a:pPr>
            <a:r>
              <a:rPr lang="en-IN" sz="2400" dirty="0" smtClean="0"/>
              <a:t>Returns </a:t>
            </a:r>
            <a:r>
              <a:rPr lang="en-IN" sz="2400" b="1" dirty="0" smtClean="0">
                <a:solidFill>
                  <a:srgbClr val="C00000"/>
                </a:solidFill>
              </a:rPr>
              <a:t>1</a:t>
            </a:r>
            <a:r>
              <a:rPr lang="en-IN" sz="2400" dirty="0" smtClean="0"/>
              <a:t> only if </a:t>
            </a:r>
            <a:r>
              <a:rPr lang="en-IN" sz="2400" b="1" dirty="0" smtClean="0">
                <a:solidFill>
                  <a:srgbClr val="C00000"/>
                </a:solidFill>
              </a:rPr>
              <a:t>both the bits are different </a:t>
            </a:r>
            <a:r>
              <a:rPr lang="en-IN" sz="2400" dirty="0" smtClean="0"/>
              <a:t>otherwise it returns</a:t>
            </a:r>
            <a:r>
              <a:rPr lang="en-IN" sz="2400" b="1" dirty="0" smtClean="0">
                <a:solidFill>
                  <a:srgbClr val="C00000"/>
                </a:solidFill>
              </a:rPr>
              <a:t> 0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57224" y="3786190"/>
          <a:ext cx="7429552" cy="2428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4776"/>
                <a:gridCol w="3714776"/>
              </a:tblGrid>
              <a:tr h="53975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XOR operator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Result</a:t>
                      </a:r>
                      <a:endParaRPr lang="en-IN" sz="2400" dirty="0"/>
                    </a:p>
                  </a:txBody>
                  <a:tcPr/>
                </a:tc>
              </a:tr>
              <a:tr h="47228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 ^ 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IN" b="1" dirty="0"/>
                    </a:p>
                  </a:txBody>
                  <a:tcPr/>
                </a:tc>
              </a:tr>
              <a:tr h="47228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 ^ 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IN" b="1" dirty="0"/>
                    </a:p>
                  </a:txBody>
                  <a:tcPr/>
                </a:tc>
              </a:tr>
              <a:tr h="47228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1^0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IN" b="1" dirty="0"/>
                    </a:p>
                  </a:txBody>
                  <a:tcPr/>
                </a:tc>
              </a:tr>
              <a:tr h="47228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 ^ 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IN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Examples Of </a:t>
            </a:r>
            <a:r>
              <a:rPr lang="en-US" sz="2800" b="1" dirty="0" smtClean="0">
                <a:solidFill>
                  <a:srgbClr val="C00000"/>
                </a:solidFill>
              </a:rPr>
              <a:t>^</a:t>
            </a:r>
            <a:r>
              <a:rPr lang="en-US" sz="2800" b="1" dirty="0" smtClean="0"/>
              <a:t>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a=2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b=3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c=</a:t>
            </a:r>
            <a:r>
              <a:rPr lang="en-US" sz="2400" b="1" dirty="0" err="1" smtClean="0">
                <a:solidFill>
                  <a:srgbClr val="7030A0"/>
                </a:solidFill>
              </a:rPr>
              <a:t>a</a:t>
            </a:r>
            <a:r>
              <a:rPr lang="en-US" sz="2400" b="1" dirty="0" err="1" smtClean="0">
                <a:solidFill>
                  <a:srgbClr val="C00000"/>
                </a:solidFill>
              </a:rPr>
              <a:t>^</a:t>
            </a:r>
            <a:r>
              <a:rPr lang="en-US" sz="2400" b="1" dirty="0" err="1" smtClean="0">
                <a:solidFill>
                  <a:srgbClr val="7030A0"/>
                </a:solidFill>
              </a:rPr>
              <a:t>b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print(c)</a:t>
            </a:r>
          </a:p>
          <a:p>
            <a:pPr>
              <a:buNone/>
            </a:pPr>
            <a:r>
              <a:rPr lang="en-US" sz="2400" b="1" dirty="0" smtClean="0"/>
              <a:t>Output</a:t>
            </a:r>
            <a:r>
              <a:rPr lang="en-US" sz="2400" dirty="0" smtClean="0"/>
              <a:t>: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1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285720" y="4214818"/>
            <a:ext cx="4572000" cy="221599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u="sng" dirty="0" smtClean="0"/>
              <a:t>Explanation: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Binary of 2 </a:t>
            </a:r>
            <a:r>
              <a:rPr lang="en-US" sz="2400" dirty="0" smtClean="0"/>
              <a:t>: </a:t>
            </a:r>
            <a:r>
              <a:rPr lang="en-US" sz="2400" b="1" dirty="0" smtClean="0">
                <a:solidFill>
                  <a:srgbClr val="C00000"/>
                </a:solidFill>
              </a:rPr>
              <a:t>0010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Binary of 3</a:t>
            </a:r>
            <a:r>
              <a:rPr lang="en-US" sz="2400" dirty="0" smtClean="0"/>
              <a:t>:  </a:t>
            </a:r>
            <a:r>
              <a:rPr lang="en-US" sz="2400" b="1" dirty="0" smtClean="0">
                <a:solidFill>
                  <a:srgbClr val="C00000"/>
                </a:solidFill>
              </a:rPr>
              <a:t>0011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r>
              <a:rPr lang="en-IN" sz="2400" b="1" dirty="0" smtClean="0">
                <a:solidFill>
                  <a:srgbClr val="002060"/>
                </a:solidFill>
              </a:rPr>
              <a:t>Bitwise ^</a:t>
            </a:r>
            <a:r>
              <a:rPr lang="en-IN" sz="2400" dirty="0" smtClean="0"/>
              <a:t>   :    </a:t>
            </a:r>
            <a:r>
              <a:rPr lang="en-IN" sz="2400" b="1" dirty="0" smtClean="0">
                <a:solidFill>
                  <a:srgbClr val="C00000"/>
                </a:solidFill>
              </a:rPr>
              <a:t>0001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Final Result</a:t>
            </a:r>
            <a:r>
              <a:rPr lang="en-US" sz="2400" dirty="0" smtClean="0"/>
              <a:t>: </a:t>
            </a:r>
            <a:r>
              <a:rPr lang="en-US" sz="2400" b="1" dirty="0" smtClean="0">
                <a:solidFill>
                  <a:srgbClr val="C00000"/>
                </a:solidFill>
              </a:rPr>
              <a:t>1</a:t>
            </a:r>
          </a:p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6286512" y="1643050"/>
            <a:ext cx="25717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a=7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b=9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c=</a:t>
            </a:r>
            <a:r>
              <a:rPr lang="en-US" sz="2400" b="1" dirty="0" err="1" smtClean="0">
                <a:solidFill>
                  <a:srgbClr val="7030A0"/>
                </a:solidFill>
              </a:rPr>
              <a:t>a</a:t>
            </a:r>
            <a:r>
              <a:rPr lang="en-US" sz="2400" b="1" dirty="0" err="1" smtClean="0">
                <a:solidFill>
                  <a:srgbClr val="C00000"/>
                </a:solidFill>
              </a:rPr>
              <a:t>^</a:t>
            </a:r>
            <a:r>
              <a:rPr lang="en-US" sz="2400" b="1" dirty="0" err="1" smtClean="0">
                <a:solidFill>
                  <a:srgbClr val="7030A0"/>
                </a:solidFill>
              </a:rPr>
              <a:t>b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print(c)</a:t>
            </a:r>
          </a:p>
          <a:p>
            <a:pPr>
              <a:buNone/>
            </a:pPr>
            <a:r>
              <a:rPr lang="en-US" sz="2400" b="1" dirty="0" smtClean="0"/>
              <a:t>Output</a:t>
            </a:r>
            <a:r>
              <a:rPr lang="en-US" sz="2400" dirty="0" smtClean="0"/>
              <a:t>: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14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0" y="4143380"/>
            <a:ext cx="4572000" cy="221599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u="sng" dirty="0" smtClean="0"/>
              <a:t>Explanation: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Binary of 7 </a:t>
            </a:r>
            <a:r>
              <a:rPr lang="en-US" sz="2400" dirty="0" smtClean="0"/>
              <a:t>: </a:t>
            </a:r>
            <a:r>
              <a:rPr lang="en-US" sz="2400" b="1" dirty="0" smtClean="0">
                <a:solidFill>
                  <a:srgbClr val="C00000"/>
                </a:solidFill>
              </a:rPr>
              <a:t>0111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Binary of 9</a:t>
            </a:r>
            <a:r>
              <a:rPr lang="en-US" sz="2400" dirty="0" smtClean="0"/>
              <a:t>:  </a:t>
            </a:r>
            <a:r>
              <a:rPr lang="en-US" sz="2400" b="1" dirty="0" smtClean="0">
                <a:solidFill>
                  <a:srgbClr val="C00000"/>
                </a:solidFill>
              </a:rPr>
              <a:t>1001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r>
              <a:rPr lang="en-IN" sz="2400" b="1" dirty="0" smtClean="0">
                <a:solidFill>
                  <a:srgbClr val="002060"/>
                </a:solidFill>
              </a:rPr>
              <a:t>Bitwise ^</a:t>
            </a:r>
            <a:r>
              <a:rPr lang="en-IN" sz="2400" dirty="0" smtClean="0"/>
              <a:t>   :    </a:t>
            </a:r>
            <a:r>
              <a:rPr lang="en-IN" sz="2400" b="1" dirty="0" smtClean="0">
                <a:solidFill>
                  <a:srgbClr val="C00000"/>
                </a:solidFill>
              </a:rPr>
              <a:t>1110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Final Result</a:t>
            </a:r>
            <a:r>
              <a:rPr lang="en-US" sz="2400" dirty="0" smtClean="0"/>
              <a:t>: </a:t>
            </a:r>
            <a:r>
              <a:rPr lang="en-US" sz="2400" b="1" dirty="0" smtClean="0">
                <a:solidFill>
                  <a:srgbClr val="C00000"/>
                </a:solidFill>
              </a:rPr>
              <a:t>14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Examples Of </a:t>
            </a:r>
            <a:r>
              <a:rPr lang="en-US" sz="2800" b="1" dirty="0" smtClean="0">
                <a:solidFill>
                  <a:srgbClr val="C00000"/>
                </a:solidFill>
              </a:rPr>
              <a:t>^ </a:t>
            </a:r>
            <a:r>
              <a:rPr lang="en-US" sz="2800" b="1" dirty="0" smtClean="0"/>
              <a:t>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a=True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b=False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c=</a:t>
            </a:r>
            <a:r>
              <a:rPr lang="en-US" sz="2400" b="1" dirty="0" err="1" smtClean="0">
                <a:solidFill>
                  <a:srgbClr val="7030A0"/>
                </a:solidFill>
              </a:rPr>
              <a:t>a</a:t>
            </a:r>
            <a:r>
              <a:rPr lang="en-US" sz="2400" b="1" dirty="0" err="1" smtClean="0">
                <a:solidFill>
                  <a:srgbClr val="C00000"/>
                </a:solidFill>
              </a:rPr>
              <a:t>^</a:t>
            </a:r>
            <a:r>
              <a:rPr lang="en-US" sz="2400" b="1" dirty="0" err="1" smtClean="0">
                <a:solidFill>
                  <a:srgbClr val="7030A0"/>
                </a:solidFill>
              </a:rPr>
              <a:t>b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print(c)</a:t>
            </a:r>
          </a:p>
          <a:p>
            <a:pPr>
              <a:buNone/>
            </a:pPr>
            <a:r>
              <a:rPr lang="en-US" sz="2400" b="1" dirty="0" smtClean="0"/>
              <a:t>Output</a:t>
            </a:r>
            <a:r>
              <a:rPr lang="en-US" sz="2400" dirty="0" smtClean="0"/>
              <a:t>: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True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285720" y="4214818"/>
            <a:ext cx="4572000" cy="221599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u="sng" dirty="0" smtClean="0"/>
              <a:t>Explanation: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Binary of 1 </a:t>
            </a:r>
            <a:r>
              <a:rPr lang="en-US" sz="2400" dirty="0" smtClean="0"/>
              <a:t>: </a:t>
            </a:r>
            <a:r>
              <a:rPr lang="en-US" sz="2400" b="1" dirty="0" smtClean="0">
                <a:solidFill>
                  <a:srgbClr val="C00000"/>
                </a:solidFill>
              </a:rPr>
              <a:t>0001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Binary of 0</a:t>
            </a:r>
            <a:r>
              <a:rPr lang="en-US" sz="2400" dirty="0" smtClean="0"/>
              <a:t>: </a:t>
            </a:r>
            <a:r>
              <a:rPr lang="en-US" sz="2400" b="1" dirty="0" smtClean="0">
                <a:solidFill>
                  <a:srgbClr val="C00000"/>
                </a:solidFill>
              </a:rPr>
              <a:t>0000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r>
              <a:rPr lang="en-IN" sz="2400" b="1" dirty="0" smtClean="0">
                <a:solidFill>
                  <a:srgbClr val="002060"/>
                </a:solidFill>
              </a:rPr>
              <a:t>Bitwise ^</a:t>
            </a:r>
            <a:r>
              <a:rPr lang="en-IN" sz="2400" dirty="0" smtClean="0"/>
              <a:t>   :  </a:t>
            </a:r>
            <a:r>
              <a:rPr lang="en-IN" sz="2400" b="1" dirty="0" smtClean="0">
                <a:solidFill>
                  <a:srgbClr val="C00000"/>
                </a:solidFill>
              </a:rPr>
              <a:t>0001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Final Result</a:t>
            </a:r>
            <a:r>
              <a:rPr lang="en-US" sz="2400" dirty="0" smtClean="0"/>
              <a:t>: </a:t>
            </a:r>
            <a:r>
              <a:rPr lang="en-US" sz="2400" b="1" dirty="0" smtClean="0">
                <a:solidFill>
                  <a:srgbClr val="C00000"/>
                </a:solidFill>
              </a:rPr>
              <a:t>True</a:t>
            </a:r>
          </a:p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6286512" y="1643050"/>
            <a:ext cx="25717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a=True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b=True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c=</a:t>
            </a:r>
            <a:r>
              <a:rPr lang="en-US" sz="2400" b="1" dirty="0" err="1" smtClean="0">
                <a:solidFill>
                  <a:srgbClr val="7030A0"/>
                </a:solidFill>
              </a:rPr>
              <a:t>a</a:t>
            </a:r>
            <a:r>
              <a:rPr lang="en-US" sz="2400" b="1" dirty="0" err="1" smtClean="0">
                <a:solidFill>
                  <a:srgbClr val="C00000"/>
                </a:solidFill>
              </a:rPr>
              <a:t>^</a:t>
            </a:r>
            <a:r>
              <a:rPr lang="en-US" sz="2400" b="1" dirty="0" err="1" smtClean="0">
                <a:solidFill>
                  <a:srgbClr val="7030A0"/>
                </a:solidFill>
              </a:rPr>
              <a:t>b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print(c)</a:t>
            </a:r>
          </a:p>
          <a:p>
            <a:pPr>
              <a:buNone/>
            </a:pPr>
            <a:r>
              <a:rPr lang="en-US" sz="2400" b="1" dirty="0" smtClean="0"/>
              <a:t>Output</a:t>
            </a:r>
            <a:r>
              <a:rPr lang="en-US" sz="2400" dirty="0" smtClean="0"/>
              <a:t>: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False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0" y="4143380"/>
            <a:ext cx="4572000" cy="221599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u="sng" dirty="0" smtClean="0"/>
              <a:t>Explanation: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Binary of 1 </a:t>
            </a:r>
            <a:r>
              <a:rPr lang="en-US" sz="2400" dirty="0" smtClean="0"/>
              <a:t>: </a:t>
            </a:r>
            <a:r>
              <a:rPr lang="en-US" sz="2400" b="1" dirty="0" smtClean="0">
                <a:solidFill>
                  <a:srgbClr val="C00000"/>
                </a:solidFill>
              </a:rPr>
              <a:t>0001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Binary of 1</a:t>
            </a:r>
            <a:r>
              <a:rPr lang="en-US" sz="2400" dirty="0" smtClean="0"/>
              <a:t>:  </a:t>
            </a:r>
            <a:r>
              <a:rPr lang="en-US" sz="2400" b="1" dirty="0" smtClean="0">
                <a:solidFill>
                  <a:srgbClr val="C00000"/>
                </a:solidFill>
              </a:rPr>
              <a:t>0001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r>
              <a:rPr lang="en-IN" sz="2400" b="1" dirty="0" smtClean="0">
                <a:solidFill>
                  <a:srgbClr val="002060"/>
                </a:solidFill>
              </a:rPr>
              <a:t>Bitwise ^</a:t>
            </a:r>
            <a:r>
              <a:rPr lang="en-IN" sz="2400" dirty="0" smtClean="0"/>
              <a:t>   :  </a:t>
            </a:r>
            <a:r>
              <a:rPr lang="en-IN" sz="2400" b="1" dirty="0" smtClean="0">
                <a:solidFill>
                  <a:srgbClr val="C00000"/>
                </a:solidFill>
              </a:rPr>
              <a:t>0000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Final Result</a:t>
            </a:r>
            <a:r>
              <a:rPr lang="en-US" sz="2400" dirty="0" smtClean="0"/>
              <a:t>: </a:t>
            </a:r>
            <a:r>
              <a:rPr lang="en-US" sz="2400" b="1" dirty="0" smtClean="0">
                <a:solidFill>
                  <a:srgbClr val="C00000"/>
                </a:solidFill>
              </a:rPr>
              <a:t>False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Bitwise </a:t>
            </a:r>
            <a:br>
              <a:rPr lang="en-US" sz="2800" b="1" dirty="0" smtClean="0"/>
            </a:br>
            <a:r>
              <a:rPr lang="en-US" sz="2800" b="1" dirty="0" smtClean="0">
                <a:solidFill>
                  <a:srgbClr val="C00000"/>
                </a:solidFill>
              </a:rPr>
              <a:t>One’s Complement </a:t>
            </a:r>
            <a:r>
              <a:rPr lang="en-US" sz="2800" b="1" dirty="0" smtClean="0"/>
              <a:t>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AutoNum type="arabicPeriod"/>
            </a:pPr>
            <a:r>
              <a:rPr lang="en-IN" sz="2400" dirty="0" smtClean="0"/>
              <a:t>Denoted using the symbol </a:t>
            </a:r>
            <a:r>
              <a:rPr lang="en-IN" sz="2400" b="1" dirty="0" smtClean="0">
                <a:solidFill>
                  <a:srgbClr val="C00000"/>
                </a:solidFill>
              </a:rPr>
              <a:t>~</a:t>
            </a:r>
            <a:r>
              <a:rPr lang="en-IN" sz="2400" dirty="0" smtClean="0"/>
              <a:t> 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T</a:t>
            </a:r>
            <a:r>
              <a:rPr lang="en-IN" sz="2400" dirty="0" err="1" smtClean="0"/>
              <a:t>akes</a:t>
            </a:r>
            <a:r>
              <a:rPr lang="en-IN" sz="2400" dirty="0" smtClean="0"/>
              <a:t> an integer and </a:t>
            </a:r>
            <a:r>
              <a:rPr lang="en-IN" sz="2400" b="1" dirty="0" smtClean="0">
                <a:solidFill>
                  <a:srgbClr val="C00000"/>
                </a:solidFill>
              </a:rPr>
              <a:t>flips</a:t>
            </a:r>
            <a:r>
              <a:rPr lang="en-IN" sz="2400" dirty="0" smtClean="0"/>
              <a:t> all the bits (swapping </a:t>
            </a:r>
            <a:r>
              <a:rPr lang="en-IN" sz="2400" b="1" dirty="0" smtClean="0">
                <a:solidFill>
                  <a:srgbClr val="C00000"/>
                </a:solidFill>
              </a:rPr>
              <a:t>0</a:t>
            </a:r>
            <a:r>
              <a:rPr lang="en-IN" sz="2400" dirty="0" smtClean="0"/>
              <a:t> with </a:t>
            </a:r>
            <a:r>
              <a:rPr lang="en-IN" sz="2400" b="1" dirty="0" smtClean="0">
                <a:solidFill>
                  <a:srgbClr val="C00000"/>
                </a:solidFill>
              </a:rPr>
              <a:t>1 </a:t>
            </a:r>
            <a:r>
              <a:rPr lang="en-IN" sz="2400" dirty="0" smtClean="0"/>
              <a:t>and vice versa).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US" sz="2400" b="1" u="sng" dirty="0" smtClean="0"/>
              <a:t>Example: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a=2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b=~a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 b )</a:t>
            </a: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-3</a:t>
            </a:r>
          </a:p>
          <a:p>
            <a:pPr>
              <a:buNone/>
            </a:pPr>
            <a:r>
              <a:rPr lang="en-US" sz="2400" b="1" u="sng" dirty="0" smtClean="0"/>
              <a:t>Explanation</a:t>
            </a:r>
          </a:p>
          <a:p>
            <a:r>
              <a:rPr lang="en-IN" sz="2400" dirty="0" smtClean="0"/>
              <a:t>Binary for </a:t>
            </a:r>
            <a:r>
              <a:rPr lang="en-IN" sz="2400" b="1" dirty="0" smtClean="0">
                <a:solidFill>
                  <a:srgbClr val="C00000"/>
                </a:solidFill>
              </a:rPr>
              <a:t>2</a:t>
            </a:r>
            <a:r>
              <a:rPr lang="en-IN" sz="2400" dirty="0" smtClean="0"/>
              <a:t> is </a:t>
            </a:r>
            <a:r>
              <a:rPr lang="en-IN" sz="2400" b="1" dirty="0" smtClean="0">
                <a:solidFill>
                  <a:srgbClr val="C00000"/>
                </a:solidFill>
              </a:rPr>
              <a:t>00000010</a:t>
            </a:r>
            <a:r>
              <a:rPr lang="en-IN" sz="2400" dirty="0" smtClean="0"/>
              <a:t>. Its one’s complement is </a:t>
            </a:r>
            <a:r>
              <a:rPr lang="en-IN" sz="2400" b="1" dirty="0" smtClean="0">
                <a:solidFill>
                  <a:srgbClr val="C00000"/>
                </a:solidFill>
              </a:rPr>
              <a:t>11111101</a:t>
            </a:r>
            <a:r>
              <a:rPr lang="en-IN" sz="2400" dirty="0" smtClean="0"/>
              <a:t>. This is binary for </a:t>
            </a:r>
            <a:r>
              <a:rPr lang="en-IN" sz="2400" b="1" dirty="0" smtClean="0">
                <a:solidFill>
                  <a:srgbClr val="C00000"/>
                </a:solidFill>
              </a:rPr>
              <a:t>-3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Bitwise </a:t>
            </a:r>
            <a:br>
              <a:rPr lang="en-US" sz="2800" b="1" dirty="0" smtClean="0"/>
            </a:br>
            <a:r>
              <a:rPr lang="en-US" sz="2800" b="1" dirty="0" smtClean="0">
                <a:solidFill>
                  <a:srgbClr val="C00000"/>
                </a:solidFill>
              </a:rPr>
              <a:t>Left Shift </a:t>
            </a:r>
            <a:r>
              <a:rPr lang="en-US" sz="2800" b="1" dirty="0" smtClean="0"/>
              <a:t>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AutoNum type="arabicPeriod"/>
            </a:pPr>
            <a:r>
              <a:rPr lang="en-US" sz="2400" dirty="0" smtClean="0"/>
              <a:t>Denoted by  </a:t>
            </a:r>
            <a:r>
              <a:rPr lang="en-US" sz="2400" b="1" dirty="0" smtClean="0">
                <a:solidFill>
                  <a:srgbClr val="C00000"/>
                </a:solidFill>
              </a:rPr>
              <a:t>&lt;&lt; </a:t>
            </a:r>
          </a:p>
          <a:p>
            <a:pPr marL="457200" indent="-457200">
              <a:buAutoNum type="arabicPeriod"/>
            </a:pPr>
            <a:r>
              <a:rPr lang="en-US" sz="2400" dirty="0" err="1" smtClean="0"/>
              <a:t>Sh</a:t>
            </a:r>
            <a:r>
              <a:rPr lang="en-IN" sz="2400" dirty="0" err="1" smtClean="0"/>
              <a:t>ifts</a:t>
            </a:r>
            <a:r>
              <a:rPr lang="en-IN" sz="2400" dirty="0" smtClean="0"/>
              <a:t> the bits of the number </a:t>
            </a:r>
            <a:r>
              <a:rPr lang="en-IN" sz="2400" b="1" dirty="0" smtClean="0">
                <a:solidFill>
                  <a:srgbClr val="C00000"/>
                </a:solidFill>
              </a:rPr>
              <a:t>towards left</a:t>
            </a:r>
            <a:r>
              <a:rPr lang="en-IN" sz="2400" dirty="0" smtClean="0"/>
              <a:t> by the </a:t>
            </a:r>
            <a:r>
              <a:rPr lang="en-IN" sz="2400" b="1" dirty="0" smtClean="0">
                <a:solidFill>
                  <a:srgbClr val="C00000"/>
                </a:solidFill>
              </a:rPr>
              <a:t>specified number of places</a:t>
            </a:r>
            <a:r>
              <a:rPr lang="en-IN" sz="2400" dirty="0" smtClean="0"/>
              <a:t>. </a:t>
            </a:r>
          </a:p>
          <a:p>
            <a:pPr marL="457200" indent="-457200">
              <a:buAutoNum type="arabicPeriod"/>
            </a:pPr>
            <a:r>
              <a:rPr lang="en-IN" sz="2400" dirty="0" smtClean="0"/>
              <a:t>Adds </a:t>
            </a:r>
            <a:r>
              <a:rPr lang="en-IN" sz="2400" b="1" dirty="0" smtClean="0">
                <a:solidFill>
                  <a:srgbClr val="C00000"/>
                </a:solidFill>
              </a:rPr>
              <a:t>0</a:t>
            </a:r>
            <a:r>
              <a:rPr lang="en-IN" sz="2400" dirty="0" smtClean="0"/>
              <a:t> to the empty least-significant places</a:t>
            </a:r>
            <a:endParaRPr lang="en-US" sz="2400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Example: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a=10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b=a&lt;&lt;1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 b )</a:t>
            </a: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20</a:t>
            </a:r>
          </a:p>
          <a:p>
            <a:pPr>
              <a:buNone/>
            </a:pPr>
            <a:r>
              <a:rPr lang="en-US" sz="2400" b="1" u="sng" dirty="0" smtClean="0"/>
              <a:t>Explanation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2060"/>
                </a:solidFill>
              </a:rPr>
              <a:t>Binary of </a:t>
            </a:r>
            <a:r>
              <a:rPr lang="en-IN" sz="2400" b="1" dirty="0" smtClean="0">
                <a:solidFill>
                  <a:srgbClr val="002060"/>
                </a:solidFill>
              </a:rPr>
              <a:t>10 </a:t>
            </a:r>
            <a:r>
              <a:rPr lang="en-IN" sz="2400" dirty="0" smtClean="0"/>
              <a:t>: </a:t>
            </a:r>
            <a:r>
              <a:rPr lang="en-IN" sz="2400" b="1" dirty="0" smtClean="0">
                <a:solidFill>
                  <a:srgbClr val="C00000"/>
                </a:solidFill>
              </a:rPr>
              <a:t>1010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Left Shift by 1</a:t>
            </a:r>
            <a:r>
              <a:rPr lang="en-US" sz="2400" smtClean="0"/>
              <a:t>: </a:t>
            </a:r>
            <a:r>
              <a:rPr lang="en-US" sz="2400" b="1" smtClean="0">
                <a:solidFill>
                  <a:srgbClr val="C00000"/>
                </a:solidFill>
              </a:rPr>
              <a:t>1010</a:t>
            </a:r>
            <a:r>
              <a:rPr lang="en-US" sz="2400" b="1" smtClean="0">
                <a:solidFill>
                  <a:srgbClr val="7030A0"/>
                </a:solidFill>
              </a:rPr>
              <a:t>0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Result : </a:t>
            </a:r>
            <a:r>
              <a:rPr lang="en-US" sz="2400" b="1" dirty="0" smtClean="0">
                <a:solidFill>
                  <a:srgbClr val="C00000"/>
                </a:solidFill>
              </a:rPr>
              <a:t>20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endParaRPr lang="en-IN" sz="2400" dirty="0" smtClean="0"/>
          </a:p>
          <a:p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rot="10800000">
            <a:off x="3071802" y="5643578"/>
            <a:ext cx="500066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43306" y="5857892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New bit</a:t>
            </a:r>
            <a:endParaRPr lang="en-IN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Examples Of </a:t>
            </a:r>
            <a:br>
              <a:rPr lang="en-US" sz="2800" b="1" dirty="0" smtClean="0"/>
            </a:br>
            <a:r>
              <a:rPr lang="en-US" sz="2800" b="1" dirty="0" smtClean="0">
                <a:solidFill>
                  <a:srgbClr val="C00000"/>
                </a:solidFill>
              </a:rPr>
              <a:t>Left Shift </a:t>
            </a:r>
            <a:r>
              <a:rPr lang="en-US" sz="2800" b="1" dirty="0" smtClean="0"/>
              <a:t>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a=15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b=3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c=a&lt;&lt;b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print(c)</a:t>
            </a:r>
          </a:p>
          <a:p>
            <a:pPr>
              <a:buNone/>
            </a:pPr>
            <a:r>
              <a:rPr lang="en-US" sz="2400" b="1" dirty="0" smtClean="0"/>
              <a:t>Output</a:t>
            </a:r>
            <a:r>
              <a:rPr lang="en-US" sz="2400" dirty="0" smtClean="0"/>
              <a:t>: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120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285720" y="4214818"/>
            <a:ext cx="4572000" cy="184665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u="sng" dirty="0" smtClean="0"/>
              <a:t>Explanation: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Binary of 15 </a:t>
            </a:r>
            <a:r>
              <a:rPr lang="en-US" sz="2400" dirty="0" smtClean="0"/>
              <a:t>:      </a:t>
            </a:r>
            <a:r>
              <a:rPr lang="en-US" sz="2400" b="1" dirty="0" smtClean="0">
                <a:solidFill>
                  <a:srgbClr val="C00000"/>
                </a:solidFill>
              </a:rPr>
              <a:t>1111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Left Shift by 3</a:t>
            </a:r>
            <a:r>
              <a:rPr lang="en-US" sz="2400" dirty="0" smtClean="0"/>
              <a:t>:  </a:t>
            </a:r>
            <a:r>
              <a:rPr lang="en-US" sz="2400" b="1" dirty="0" smtClean="0">
                <a:solidFill>
                  <a:srgbClr val="C00000"/>
                </a:solidFill>
              </a:rPr>
              <a:t>1111</a:t>
            </a:r>
            <a:r>
              <a:rPr lang="en-US" sz="2400" b="1" dirty="0" smtClean="0">
                <a:solidFill>
                  <a:srgbClr val="7030A0"/>
                </a:solidFill>
              </a:rPr>
              <a:t>000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r>
              <a:rPr lang="en-US" sz="2400" b="1" dirty="0" smtClean="0">
                <a:solidFill>
                  <a:srgbClr val="002060"/>
                </a:solidFill>
              </a:rPr>
              <a:t>Final Result</a:t>
            </a:r>
            <a:r>
              <a:rPr lang="en-US" sz="2400" dirty="0" smtClean="0"/>
              <a:t>: </a:t>
            </a:r>
            <a:r>
              <a:rPr lang="en-US" sz="2400" b="1" dirty="0" smtClean="0">
                <a:solidFill>
                  <a:srgbClr val="C00000"/>
                </a:solidFill>
              </a:rPr>
              <a:t>120</a:t>
            </a:r>
          </a:p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6286512" y="1643050"/>
            <a:ext cx="25717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a=7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b=2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c=a&lt;&lt;b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print(c)</a:t>
            </a:r>
          </a:p>
          <a:p>
            <a:pPr>
              <a:buNone/>
            </a:pPr>
            <a:r>
              <a:rPr lang="en-US" sz="2400" b="1" dirty="0" smtClean="0"/>
              <a:t>Output</a:t>
            </a:r>
            <a:r>
              <a:rPr lang="en-US" sz="2400" dirty="0" smtClean="0"/>
              <a:t>: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28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0" y="4143380"/>
            <a:ext cx="4572000" cy="184665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u="sng" dirty="0" smtClean="0"/>
              <a:t>Explanation: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Binary of 7 </a:t>
            </a:r>
            <a:r>
              <a:rPr lang="en-US" sz="2400" dirty="0" smtClean="0"/>
              <a:t>:       </a:t>
            </a:r>
            <a:r>
              <a:rPr lang="en-US" sz="2400" b="1" dirty="0" smtClean="0">
                <a:solidFill>
                  <a:srgbClr val="C00000"/>
                </a:solidFill>
              </a:rPr>
              <a:t>0111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Left Shift by 2</a:t>
            </a:r>
            <a:r>
              <a:rPr lang="en-US" sz="2400" dirty="0" smtClean="0"/>
              <a:t>:  </a:t>
            </a:r>
            <a:r>
              <a:rPr lang="en-US" sz="2400" b="1" dirty="0" smtClean="0">
                <a:solidFill>
                  <a:srgbClr val="C00000"/>
                </a:solidFill>
              </a:rPr>
              <a:t>111</a:t>
            </a:r>
            <a:r>
              <a:rPr lang="en-US" sz="2400" b="1" dirty="0" smtClean="0">
                <a:solidFill>
                  <a:srgbClr val="7030A0"/>
                </a:solidFill>
              </a:rPr>
              <a:t>00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r>
              <a:rPr lang="en-US" sz="2400" b="1" dirty="0" smtClean="0">
                <a:solidFill>
                  <a:srgbClr val="002060"/>
                </a:solidFill>
              </a:rPr>
              <a:t>Final Result</a:t>
            </a:r>
            <a:r>
              <a:rPr lang="en-US" sz="2400" dirty="0" smtClean="0"/>
              <a:t>: </a:t>
            </a:r>
            <a:r>
              <a:rPr lang="en-US" sz="2400" b="1" dirty="0" smtClean="0">
                <a:solidFill>
                  <a:srgbClr val="C00000"/>
                </a:solidFill>
              </a:rPr>
              <a:t>28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Examples Of </a:t>
            </a:r>
            <a:br>
              <a:rPr lang="en-US" sz="2800" b="1" dirty="0" smtClean="0"/>
            </a:br>
            <a:r>
              <a:rPr lang="en-US" sz="2800" b="1" dirty="0" smtClean="0">
                <a:solidFill>
                  <a:srgbClr val="C00000"/>
                </a:solidFill>
              </a:rPr>
              <a:t>Left Shift </a:t>
            </a:r>
            <a:r>
              <a:rPr lang="en-US" sz="2800" b="1" dirty="0" smtClean="0"/>
              <a:t>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a=True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b=a&lt;&lt;1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print(b)</a:t>
            </a:r>
          </a:p>
          <a:p>
            <a:pPr>
              <a:buNone/>
            </a:pPr>
            <a:r>
              <a:rPr lang="en-US" sz="2400" b="1" dirty="0" smtClean="0"/>
              <a:t>Output</a:t>
            </a:r>
            <a:r>
              <a:rPr lang="en-US" sz="2400" dirty="0" smtClean="0"/>
              <a:t>: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2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285720" y="4214818"/>
            <a:ext cx="4572000" cy="184665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u="sng" dirty="0" smtClean="0"/>
              <a:t>Explanation: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Binary of 1 </a:t>
            </a:r>
            <a:r>
              <a:rPr lang="en-US" sz="2400" dirty="0" smtClean="0"/>
              <a:t>: </a:t>
            </a:r>
            <a:r>
              <a:rPr lang="en-US" sz="2400" b="1" dirty="0" smtClean="0">
                <a:solidFill>
                  <a:srgbClr val="C00000"/>
                </a:solidFill>
              </a:rPr>
              <a:t>0001</a:t>
            </a:r>
          </a:p>
          <a:p>
            <a:r>
              <a:rPr lang="en-IN" sz="2400" b="1" dirty="0" smtClean="0">
                <a:solidFill>
                  <a:srgbClr val="002060"/>
                </a:solidFill>
              </a:rPr>
              <a:t>Left Shift By 1   </a:t>
            </a:r>
            <a:r>
              <a:rPr lang="en-IN" sz="2400" dirty="0" smtClean="0"/>
              <a:t>:  </a:t>
            </a:r>
            <a:r>
              <a:rPr lang="en-IN" sz="2400" b="1" dirty="0" smtClean="0">
                <a:solidFill>
                  <a:srgbClr val="C00000"/>
                </a:solidFill>
              </a:rPr>
              <a:t>001</a:t>
            </a:r>
            <a:r>
              <a:rPr lang="en-IN" sz="2400" b="1" dirty="0" smtClean="0">
                <a:solidFill>
                  <a:srgbClr val="7030A0"/>
                </a:solidFill>
              </a:rPr>
              <a:t>0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Final Result</a:t>
            </a:r>
            <a:r>
              <a:rPr lang="en-US" sz="2400" dirty="0" smtClean="0"/>
              <a:t>: </a:t>
            </a:r>
            <a:r>
              <a:rPr lang="en-US" sz="2400" b="1" dirty="0" smtClean="0">
                <a:solidFill>
                  <a:srgbClr val="C00000"/>
                </a:solidFill>
              </a:rPr>
              <a:t>2</a:t>
            </a:r>
          </a:p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6286512" y="1643050"/>
            <a:ext cx="25717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a=False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b=a&lt;&lt;1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print(b)</a:t>
            </a:r>
          </a:p>
          <a:p>
            <a:pPr>
              <a:buNone/>
            </a:pPr>
            <a:r>
              <a:rPr lang="en-US" sz="2400" b="1" dirty="0" smtClean="0"/>
              <a:t>Output</a:t>
            </a:r>
            <a:r>
              <a:rPr lang="en-US" sz="2400" dirty="0" smtClean="0"/>
              <a:t>: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0" y="4143380"/>
            <a:ext cx="4572000" cy="184665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u="sng" dirty="0" smtClean="0"/>
              <a:t>Explanation: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Binary of 0 </a:t>
            </a:r>
            <a:r>
              <a:rPr lang="en-US" sz="2400" dirty="0" smtClean="0"/>
              <a:t>: </a:t>
            </a:r>
            <a:r>
              <a:rPr lang="en-US" sz="2400" b="1" dirty="0" smtClean="0">
                <a:solidFill>
                  <a:srgbClr val="C00000"/>
                </a:solidFill>
              </a:rPr>
              <a:t>0000</a:t>
            </a:r>
          </a:p>
          <a:p>
            <a:r>
              <a:rPr lang="en-IN" sz="2400" b="1" dirty="0" smtClean="0">
                <a:solidFill>
                  <a:srgbClr val="002060"/>
                </a:solidFill>
              </a:rPr>
              <a:t>Left Shift By 1 </a:t>
            </a:r>
            <a:r>
              <a:rPr lang="en-US" sz="2400" dirty="0" smtClean="0"/>
              <a:t>:  </a:t>
            </a:r>
            <a:r>
              <a:rPr lang="en-US" sz="2400" b="1" dirty="0" smtClean="0">
                <a:solidFill>
                  <a:srgbClr val="C00000"/>
                </a:solidFill>
              </a:rPr>
              <a:t>000</a:t>
            </a:r>
            <a:r>
              <a:rPr lang="en-US" sz="2400" b="1" dirty="0" smtClean="0">
                <a:solidFill>
                  <a:srgbClr val="7030A0"/>
                </a:solidFill>
              </a:rPr>
              <a:t>0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r>
              <a:rPr lang="en-US" sz="2400" b="1" dirty="0" smtClean="0">
                <a:solidFill>
                  <a:srgbClr val="002060"/>
                </a:solidFill>
              </a:rPr>
              <a:t>Final Result</a:t>
            </a:r>
            <a:r>
              <a:rPr lang="en-US" sz="2400" dirty="0" smtClean="0"/>
              <a:t>: </a:t>
            </a:r>
            <a:r>
              <a:rPr lang="en-US" sz="2400" b="1" dirty="0" smtClean="0">
                <a:solidFill>
                  <a:srgbClr val="C00000"/>
                </a:solidFill>
              </a:rPr>
              <a:t>0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Bitwise </a:t>
            </a:r>
            <a:br>
              <a:rPr lang="en-US" sz="2800" b="1" dirty="0" smtClean="0"/>
            </a:br>
            <a:r>
              <a:rPr lang="en-US" sz="2800" b="1" dirty="0" smtClean="0">
                <a:solidFill>
                  <a:srgbClr val="C00000"/>
                </a:solidFill>
              </a:rPr>
              <a:t>Right Shift </a:t>
            </a:r>
            <a:r>
              <a:rPr lang="en-US" sz="2800" b="1" dirty="0" smtClean="0"/>
              <a:t>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AutoNum type="arabicPeriod"/>
            </a:pPr>
            <a:r>
              <a:rPr lang="en-US" sz="2400" dirty="0" smtClean="0"/>
              <a:t>Denoted by  </a:t>
            </a:r>
            <a:r>
              <a:rPr lang="en-US" sz="2400" b="1" dirty="0" smtClean="0">
                <a:solidFill>
                  <a:srgbClr val="C00000"/>
                </a:solidFill>
              </a:rPr>
              <a:t>&gt;&gt;</a:t>
            </a:r>
          </a:p>
          <a:p>
            <a:pPr marL="457200" indent="-457200">
              <a:buAutoNum type="arabicPeriod"/>
            </a:pPr>
            <a:r>
              <a:rPr lang="en-US" sz="2400" dirty="0" err="1" smtClean="0"/>
              <a:t>Sh</a:t>
            </a:r>
            <a:r>
              <a:rPr lang="en-IN" sz="2400" dirty="0" err="1" smtClean="0"/>
              <a:t>ifts</a:t>
            </a:r>
            <a:r>
              <a:rPr lang="en-IN" sz="2400" dirty="0" smtClean="0"/>
              <a:t> the bits of the number </a:t>
            </a:r>
            <a:r>
              <a:rPr lang="en-IN" sz="2400" b="1" dirty="0" smtClean="0">
                <a:solidFill>
                  <a:srgbClr val="C00000"/>
                </a:solidFill>
              </a:rPr>
              <a:t>towards right</a:t>
            </a:r>
            <a:r>
              <a:rPr lang="en-IN" sz="2400" dirty="0" smtClean="0"/>
              <a:t> by the </a:t>
            </a:r>
            <a:r>
              <a:rPr lang="en-IN" sz="2400" b="1" dirty="0" smtClean="0">
                <a:solidFill>
                  <a:srgbClr val="C00000"/>
                </a:solidFill>
              </a:rPr>
              <a:t>specified number of places</a:t>
            </a:r>
            <a:r>
              <a:rPr lang="en-IN" sz="2400" dirty="0" smtClean="0"/>
              <a:t>. </a:t>
            </a:r>
          </a:p>
          <a:p>
            <a:pPr marL="457200" indent="-457200">
              <a:buAutoNum type="arabicPeriod"/>
            </a:pPr>
            <a:r>
              <a:rPr lang="en-IN" sz="2400" dirty="0" smtClean="0"/>
              <a:t>Adds </a:t>
            </a:r>
            <a:r>
              <a:rPr lang="en-IN" sz="2400" b="1" dirty="0" smtClean="0">
                <a:solidFill>
                  <a:srgbClr val="C00000"/>
                </a:solidFill>
              </a:rPr>
              <a:t>0</a:t>
            </a:r>
            <a:r>
              <a:rPr lang="en-IN" sz="2400" dirty="0" smtClean="0"/>
              <a:t> to the empty most-significant places</a:t>
            </a:r>
            <a:endParaRPr lang="en-US" sz="2400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Example: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a=10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b=a&gt;&gt;1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 b )</a:t>
            </a: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5</a:t>
            </a:r>
          </a:p>
          <a:p>
            <a:pPr>
              <a:buNone/>
            </a:pPr>
            <a:r>
              <a:rPr lang="en-US" sz="2400" b="1" u="sng" dirty="0" smtClean="0"/>
              <a:t>Explanation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2060"/>
                </a:solidFill>
              </a:rPr>
              <a:t>Binary of 10 </a:t>
            </a:r>
            <a:r>
              <a:rPr lang="en-IN" sz="2400" dirty="0" smtClean="0"/>
              <a:t>: </a:t>
            </a:r>
            <a:r>
              <a:rPr lang="en-IN" sz="2400" b="1" dirty="0" smtClean="0">
                <a:solidFill>
                  <a:srgbClr val="C00000"/>
                </a:solidFill>
              </a:rPr>
              <a:t>1010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Right Shift by 1</a:t>
            </a:r>
            <a:r>
              <a:rPr lang="en-US" sz="2400" dirty="0" smtClean="0"/>
              <a:t>: </a:t>
            </a:r>
            <a:r>
              <a:rPr lang="en-US" sz="2400" b="1" dirty="0" smtClean="0">
                <a:solidFill>
                  <a:srgbClr val="7030A0"/>
                </a:solidFill>
              </a:rPr>
              <a:t>0</a:t>
            </a:r>
            <a:r>
              <a:rPr lang="en-US" sz="2400" b="1" dirty="0" smtClean="0">
                <a:solidFill>
                  <a:srgbClr val="C00000"/>
                </a:solidFill>
              </a:rPr>
              <a:t>101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Result : </a:t>
            </a:r>
            <a:r>
              <a:rPr lang="en-US" sz="2400" b="1" dirty="0" smtClean="0">
                <a:solidFill>
                  <a:srgbClr val="C00000"/>
                </a:solidFill>
              </a:rPr>
              <a:t>5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endParaRPr lang="en-IN" sz="2400" dirty="0" smtClean="0"/>
          </a:p>
          <a:p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rot="16200000" flipV="1">
            <a:off x="2464579" y="5822173"/>
            <a:ext cx="28575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14612" y="6072206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New bit</a:t>
            </a:r>
            <a:endParaRPr lang="en-IN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</a:rPr>
              <a:t>Operators In Python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Introduction To Bitwise Operators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Six Types Of Bitwise Operators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Examples Of </a:t>
            </a:r>
            <a:br>
              <a:rPr lang="en-US" sz="2800" b="1" dirty="0" smtClean="0"/>
            </a:br>
            <a:r>
              <a:rPr lang="en-US" sz="2800" b="1" dirty="0" smtClean="0">
                <a:solidFill>
                  <a:srgbClr val="C00000"/>
                </a:solidFill>
              </a:rPr>
              <a:t>Right Shift </a:t>
            </a:r>
            <a:r>
              <a:rPr lang="en-US" sz="2800" b="1" dirty="0" smtClean="0"/>
              <a:t>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a=15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b=3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c=a&gt;&gt;b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print(c)</a:t>
            </a:r>
          </a:p>
          <a:p>
            <a:pPr>
              <a:buNone/>
            </a:pPr>
            <a:r>
              <a:rPr lang="en-US" sz="2400" b="1" dirty="0" smtClean="0"/>
              <a:t>Output</a:t>
            </a:r>
            <a:r>
              <a:rPr lang="en-US" sz="2400" dirty="0" smtClean="0"/>
              <a:t>: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1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285720" y="4214818"/>
            <a:ext cx="4572000" cy="184665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u="sng" dirty="0" smtClean="0"/>
              <a:t>Explanation: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Binary of 15 </a:t>
            </a:r>
            <a:r>
              <a:rPr lang="en-US" sz="2400" dirty="0" smtClean="0"/>
              <a:t>:      </a:t>
            </a:r>
            <a:r>
              <a:rPr lang="en-US" sz="2400" b="1" dirty="0" smtClean="0">
                <a:solidFill>
                  <a:srgbClr val="C00000"/>
                </a:solidFill>
              </a:rPr>
              <a:t>1111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Right Shift by 3</a:t>
            </a:r>
            <a:r>
              <a:rPr lang="en-US" sz="2400" dirty="0" smtClean="0"/>
              <a:t>:  </a:t>
            </a:r>
            <a:r>
              <a:rPr lang="en-US" sz="2400" b="1" dirty="0" smtClean="0">
                <a:solidFill>
                  <a:srgbClr val="7030A0"/>
                </a:solidFill>
              </a:rPr>
              <a:t>000</a:t>
            </a:r>
            <a:r>
              <a:rPr lang="en-US" sz="2400" b="1" dirty="0" smtClean="0">
                <a:solidFill>
                  <a:srgbClr val="C00000"/>
                </a:solidFill>
              </a:rPr>
              <a:t>1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r>
              <a:rPr lang="en-US" sz="2400" b="1" dirty="0" smtClean="0">
                <a:solidFill>
                  <a:srgbClr val="002060"/>
                </a:solidFill>
              </a:rPr>
              <a:t>Final Result</a:t>
            </a:r>
            <a:r>
              <a:rPr lang="en-US" sz="2400" dirty="0" smtClean="0"/>
              <a:t>: </a:t>
            </a:r>
            <a:r>
              <a:rPr lang="en-US" sz="2400" b="1" dirty="0" smtClean="0">
                <a:solidFill>
                  <a:srgbClr val="C00000"/>
                </a:solidFill>
              </a:rPr>
              <a:t>1</a:t>
            </a:r>
          </a:p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6286512" y="1643050"/>
            <a:ext cx="25717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a=7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b=2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c=a&gt;&gt;b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print(c)</a:t>
            </a:r>
          </a:p>
          <a:p>
            <a:pPr>
              <a:buNone/>
            </a:pPr>
            <a:r>
              <a:rPr lang="en-US" sz="2400" b="1" dirty="0" smtClean="0"/>
              <a:t>Output</a:t>
            </a:r>
            <a:r>
              <a:rPr lang="en-US" sz="2400" dirty="0" smtClean="0"/>
              <a:t>: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0" y="4214818"/>
            <a:ext cx="4572000" cy="184665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u="sng" dirty="0" smtClean="0"/>
              <a:t>Explanation: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Binary of 7 </a:t>
            </a:r>
            <a:r>
              <a:rPr lang="en-US" sz="2400" dirty="0" smtClean="0"/>
              <a:t>:       </a:t>
            </a:r>
            <a:r>
              <a:rPr lang="en-US" sz="2400" b="1" dirty="0" smtClean="0">
                <a:solidFill>
                  <a:srgbClr val="C00000"/>
                </a:solidFill>
              </a:rPr>
              <a:t>0111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Right Shift by 2</a:t>
            </a:r>
            <a:r>
              <a:rPr lang="en-US" sz="2400" dirty="0" smtClean="0"/>
              <a:t>:  </a:t>
            </a:r>
            <a:r>
              <a:rPr lang="en-US" sz="2400" b="1" dirty="0" smtClean="0">
                <a:solidFill>
                  <a:srgbClr val="7030A0"/>
                </a:solidFill>
              </a:rPr>
              <a:t>000</a:t>
            </a:r>
            <a:r>
              <a:rPr lang="en-US" sz="2400" b="1" dirty="0" smtClean="0">
                <a:solidFill>
                  <a:srgbClr val="C00000"/>
                </a:solidFill>
              </a:rPr>
              <a:t>1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r>
              <a:rPr lang="en-US" sz="2400" b="1" dirty="0" smtClean="0">
                <a:solidFill>
                  <a:srgbClr val="002060"/>
                </a:solidFill>
              </a:rPr>
              <a:t>Final Result</a:t>
            </a:r>
            <a:r>
              <a:rPr lang="en-US" sz="2400" dirty="0" smtClean="0"/>
              <a:t>: </a:t>
            </a:r>
            <a:r>
              <a:rPr lang="en-US" sz="2400" b="1" dirty="0" smtClean="0">
                <a:solidFill>
                  <a:srgbClr val="C00000"/>
                </a:solidFill>
              </a:rPr>
              <a:t>1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Examples Of </a:t>
            </a:r>
            <a:br>
              <a:rPr lang="en-US" sz="2800" b="1" dirty="0" smtClean="0"/>
            </a:br>
            <a:r>
              <a:rPr lang="en-US" sz="2800" b="1" dirty="0" smtClean="0">
                <a:solidFill>
                  <a:srgbClr val="C00000"/>
                </a:solidFill>
              </a:rPr>
              <a:t>Right Shift </a:t>
            </a:r>
            <a:r>
              <a:rPr lang="en-US" sz="2800" b="1" dirty="0" smtClean="0"/>
              <a:t>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a=True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b=a&gt;&gt;1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print(b)</a:t>
            </a:r>
          </a:p>
          <a:p>
            <a:pPr>
              <a:buNone/>
            </a:pPr>
            <a:r>
              <a:rPr lang="en-US" sz="2400" b="1" dirty="0" smtClean="0"/>
              <a:t>Output</a:t>
            </a:r>
            <a:r>
              <a:rPr lang="en-US" sz="2400" dirty="0" smtClean="0"/>
              <a:t>: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0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285720" y="4214818"/>
            <a:ext cx="4572000" cy="184665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u="sng" dirty="0" smtClean="0"/>
              <a:t>Explanation: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Binary of 1 </a:t>
            </a:r>
            <a:r>
              <a:rPr lang="en-US" sz="2400" dirty="0" smtClean="0"/>
              <a:t>: </a:t>
            </a:r>
            <a:r>
              <a:rPr lang="en-US" sz="2400" b="1" dirty="0" smtClean="0">
                <a:solidFill>
                  <a:srgbClr val="C00000"/>
                </a:solidFill>
              </a:rPr>
              <a:t>0001</a:t>
            </a:r>
          </a:p>
          <a:p>
            <a:r>
              <a:rPr lang="en-IN" sz="2400" b="1" dirty="0" smtClean="0">
                <a:solidFill>
                  <a:srgbClr val="002060"/>
                </a:solidFill>
              </a:rPr>
              <a:t>Right Shift By 1   </a:t>
            </a:r>
            <a:r>
              <a:rPr lang="en-IN" sz="2400" dirty="0" smtClean="0"/>
              <a:t>:  </a:t>
            </a:r>
            <a:r>
              <a:rPr lang="en-IN" sz="2400" b="1" dirty="0" smtClean="0">
                <a:solidFill>
                  <a:srgbClr val="7030A0"/>
                </a:solidFill>
              </a:rPr>
              <a:t>0</a:t>
            </a:r>
            <a:r>
              <a:rPr lang="en-IN" sz="2400" b="1" dirty="0" smtClean="0">
                <a:solidFill>
                  <a:srgbClr val="C00000"/>
                </a:solidFill>
              </a:rPr>
              <a:t>000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r>
              <a:rPr lang="en-US" sz="2400" b="1" dirty="0" smtClean="0">
                <a:solidFill>
                  <a:srgbClr val="002060"/>
                </a:solidFill>
              </a:rPr>
              <a:t>Final Result</a:t>
            </a:r>
            <a:r>
              <a:rPr lang="en-US" sz="2400" dirty="0" smtClean="0"/>
              <a:t>: </a:t>
            </a:r>
            <a:r>
              <a:rPr lang="en-US" sz="2400" b="1" dirty="0" smtClean="0">
                <a:solidFill>
                  <a:srgbClr val="C00000"/>
                </a:solidFill>
              </a:rPr>
              <a:t>0</a:t>
            </a:r>
          </a:p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6286512" y="1643050"/>
            <a:ext cx="25717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a=False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b=a&gt;&gt;1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print(b)</a:t>
            </a:r>
          </a:p>
          <a:p>
            <a:pPr>
              <a:buNone/>
            </a:pPr>
            <a:r>
              <a:rPr lang="en-US" sz="2400" b="1" dirty="0" smtClean="0"/>
              <a:t>Output</a:t>
            </a:r>
            <a:r>
              <a:rPr lang="en-US" sz="2400" dirty="0" smtClean="0"/>
              <a:t>: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0" y="4143380"/>
            <a:ext cx="4572000" cy="184665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u="sng" dirty="0" smtClean="0"/>
              <a:t>Explanation: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Binary of 0 </a:t>
            </a:r>
            <a:r>
              <a:rPr lang="en-US" sz="2400" dirty="0" smtClean="0"/>
              <a:t>: </a:t>
            </a:r>
            <a:r>
              <a:rPr lang="en-US" sz="2400" b="1" dirty="0" smtClean="0">
                <a:solidFill>
                  <a:srgbClr val="C00000"/>
                </a:solidFill>
              </a:rPr>
              <a:t>0000</a:t>
            </a:r>
          </a:p>
          <a:p>
            <a:r>
              <a:rPr lang="en-IN" sz="2400" b="1" dirty="0" smtClean="0">
                <a:solidFill>
                  <a:srgbClr val="002060"/>
                </a:solidFill>
              </a:rPr>
              <a:t>Right Shift By 1 </a:t>
            </a:r>
            <a:r>
              <a:rPr lang="en-US" sz="2400" dirty="0" smtClean="0"/>
              <a:t>:  </a:t>
            </a:r>
            <a:r>
              <a:rPr lang="en-US" sz="2400" b="1" dirty="0" smtClean="0">
                <a:solidFill>
                  <a:srgbClr val="7030A0"/>
                </a:solidFill>
              </a:rPr>
              <a:t>0</a:t>
            </a:r>
            <a:r>
              <a:rPr lang="en-US" sz="2400" b="1" dirty="0" smtClean="0">
                <a:solidFill>
                  <a:srgbClr val="C00000"/>
                </a:solidFill>
              </a:rPr>
              <a:t>000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r>
              <a:rPr lang="en-US" sz="2400" b="1" dirty="0" smtClean="0">
                <a:solidFill>
                  <a:srgbClr val="002060"/>
                </a:solidFill>
              </a:rPr>
              <a:t>Final Result</a:t>
            </a:r>
            <a:r>
              <a:rPr lang="en-US" sz="2400" dirty="0" smtClean="0"/>
              <a:t>: </a:t>
            </a:r>
            <a:r>
              <a:rPr lang="en-US" sz="2400" b="1" dirty="0" smtClean="0">
                <a:solidFill>
                  <a:srgbClr val="C00000"/>
                </a:solidFill>
              </a:rPr>
              <a:t>0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Bitwise Operators </a:t>
            </a:r>
            <a:br>
              <a:rPr lang="en-US" sz="2800" b="1" dirty="0" smtClean="0"/>
            </a:br>
            <a:r>
              <a:rPr lang="en-US" sz="2800" b="1" dirty="0" smtClean="0"/>
              <a:t>In Python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Bitwise operators </a:t>
            </a:r>
            <a:r>
              <a:rPr lang="en-IN" sz="2400" dirty="0" smtClean="0"/>
              <a:t>are those operators which work at the bit level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All the integer values will be converted into binary values and then </a:t>
            </a:r>
            <a:r>
              <a:rPr lang="en-IN" sz="2400" b="1" dirty="0" smtClean="0"/>
              <a:t>bitwise operators</a:t>
            </a:r>
            <a:r>
              <a:rPr lang="en-IN" sz="2400" dirty="0" smtClean="0"/>
              <a:t> will work on these bits.</a:t>
            </a:r>
          </a:p>
          <a:p>
            <a:endParaRPr lang="en-US" sz="2400" dirty="0" smtClean="0"/>
          </a:p>
          <a:p>
            <a:r>
              <a:rPr lang="en-US" sz="2400" dirty="0" smtClean="0"/>
              <a:t>Also , we can apply these operators on just 2 data types </a:t>
            </a:r>
            <a:r>
              <a:rPr lang="en-US" sz="2400" b="1" dirty="0" err="1" smtClean="0">
                <a:solidFill>
                  <a:srgbClr val="C00000"/>
                </a:solidFill>
              </a:rPr>
              <a:t>int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and </a:t>
            </a:r>
            <a:r>
              <a:rPr lang="en-US" sz="2400" b="1" dirty="0" err="1" smtClean="0">
                <a:solidFill>
                  <a:srgbClr val="C00000"/>
                </a:solidFill>
              </a:rPr>
              <a:t>bool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dirty="0" smtClean="0"/>
              <a:t/>
            </a:r>
            <a:br>
              <a:rPr lang="en-IN" dirty="0" smtClean="0"/>
            </a:br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Bitwise Operators </a:t>
            </a:r>
            <a:br>
              <a:rPr lang="en-US" sz="2800" b="1" dirty="0" smtClean="0"/>
            </a:br>
            <a:r>
              <a:rPr lang="en-US" sz="2800" b="1" dirty="0" smtClean="0"/>
              <a:t>In Python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provides </a:t>
            </a:r>
            <a:r>
              <a:rPr lang="en-IN" sz="2400" b="1" dirty="0" smtClean="0">
                <a:solidFill>
                  <a:srgbClr val="C00000"/>
                </a:solidFill>
              </a:rPr>
              <a:t>6 Bitwise operators </a:t>
            </a:r>
            <a:r>
              <a:rPr lang="en-IN" sz="2400" dirty="0" smtClean="0"/>
              <a:t>and they are:</a:t>
            </a:r>
          </a:p>
          <a:p>
            <a:pPr>
              <a:buNone/>
            </a:pPr>
            <a:r>
              <a:rPr lang="en-IN" dirty="0" smtClean="0"/>
              <a:t/>
            </a:r>
            <a:br>
              <a:rPr lang="en-IN" dirty="0" smtClean="0"/>
            </a:br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42844" y="2285991"/>
          <a:ext cx="8858312" cy="445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9156"/>
                <a:gridCol w="4429156"/>
              </a:tblGrid>
              <a:tr h="567271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IN" dirty="0"/>
                    </a:p>
                  </a:txBody>
                  <a:tcPr/>
                </a:tc>
              </a:tr>
              <a:tr h="60824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&amp;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Bitwise AND</a:t>
                      </a:r>
                      <a:endParaRPr lang="en-IN" b="1" dirty="0"/>
                    </a:p>
                  </a:txBody>
                  <a:tcPr/>
                </a:tc>
              </a:tr>
              <a:tr h="608249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|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Bitwise OR</a:t>
                      </a:r>
                      <a:endParaRPr lang="en-IN" b="1" dirty="0"/>
                    </a:p>
                  </a:txBody>
                  <a:tcPr/>
                </a:tc>
              </a:tr>
              <a:tr h="608249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^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Bitwise XOR</a:t>
                      </a:r>
                      <a:endParaRPr lang="en-IN" b="1" dirty="0"/>
                    </a:p>
                  </a:txBody>
                  <a:tcPr/>
                </a:tc>
              </a:tr>
              <a:tr h="584324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~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Bitwise one’s complement</a:t>
                      </a:r>
                      <a:endParaRPr lang="en-IN" b="1" dirty="0"/>
                    </a:p>
                  </a:txBody>
                  <a:tcPr/>
                </a:tc>
              </a:tr>
              <a:tr h="741229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&lt;&lt;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Bitwise Left Shift</a:t>
                      </a:r>
                      <a:endParaRPr lang="en-IN" b="1" dirty="0"/>
                    </a:p>
                  </a:txBody>
                  <a:tcPr/>
                </a:tc>
              </a:tr>
              <a:tr h="741229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&gt;&gt;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Bitwise Right</a:t>
                      </a:r>
                      <a:r>
                        <a:rPr lang="en-US" b="1" baseline="0" dirty="0" smtClean="0"/>
                        <a:t> Shift</a:t>
                      </a:r>
                      <a:endParaRPr lang="en-IN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Bitwise AND 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IN" sz="2400" dirty="0" smtClean="0"/>
              <a:t>Denoted using the symbol </a:t>
            </a:r>
            <a:r>
              <a:rPr lang="en-IN" sz="2400" b="1" dirty="0" smtClean="0">
                <a:solidFill>
                  <a:srgbClr val="C00000"/>
                </a:solidFill>
              </a:rPr>
              <a:t>&amp;</a:t>
            </a:r>
            <a:r>
              <a:rPr lang="en-IN" sz="2400" dirty="0" smtClean="0"/>
              <a:t> </a:t>
            </a:r>
          </a:p>
          <a:p>
            <a:pPr marL="457200" indent="-457200">
              <a:buAutoNum type="arabicPeriod"/>
            </a:pPr>
            <a:r>
              <a:rPr lang="en-IN" sz="2400" dirty="0" smtClean="0"/>
              <a:t>Takes </a:t>
            </a:r>
            <a:r>
              <a:rPr lang="en-IN" sz="2400" b="1" dirty="0" smtClean="0">
                <a:solidFill>
                  <a:srgbClr val="C00000"/>
                </a:solidFill>
              </a:rPr>
              <a:t>2 operands </a:t>
            </a:r>
            <a:r>
              <a:rPr lang="en-IN" sz="2400" dirty="0" smtClean="0"/>
              <a:t>and compares their </a:t>
            </a:r>
            <a:r>
              <a:rPr lang="en-IN" sz="2400" b="1" dirty="0" smtClean="0">
                <a:solidFill>
                  <a:srgbClr val="C00000"/>
                </a:solidFill>
              </a:rPr>
              <a:t>corresponding bits</a:t>
            </a:r>
          </a:p>
          <a:p>
            <a:pPr marL="457200" indent="-457200">
              <a:buAutoNum type="arabicPeriod"/>
            </a:pPr>
            <a:r>
              <a:rPr lang="en-IN" sz="2400" dirty="0" smtClean="0"/>
              <a:t>If </a:t>
            </a:r>
            <a:r>
              <a:rPr lang="en-IN" sz="2400" b="1" dirty="0" smtClean="0">
                <a:solidFill>
                  <a:srgbClr val="C00000"/>
                </a:solidFill>
              </a:rPr>
              <a:t>both</a:t>
            </a:r>
            <a:r>
              <a:rPr lang="en-IN" sz="2400" dirty="0" smtClean="0"/>
              <a:t> bits are </a:t>
            </a:r>
            <a:r>
              <a:rPr lang="en-IN" sz="2400" b="1" dirty="0" smtClean="0">
                <a:solidFill>
                  <a:srgbClr val="C00000"/>
                </a:solidFill>
              </a:rPr>
              <a:t>1</a:t>
            </a:r>
            <a:r>
              <a:rPr lang="en-IN" sz="2400" dirty="0" smtClean="0"/>
              <a:t> , it </a:t>
            </a:r>
            <a:r>
              <a:rPr lang="en-IN" sz="2400" b="1" dirty="0" smtClean="0">
                <a:solidFill>
                  <a:srgbClr val="C00000"/>
                </a:solidFill>
              </a:rPr>
              <a:t>returns 1</a:t>
            </a:r>
            <a:r>
              <a:rPr lang="en-IN" sz="2400" dirty="0" smtClean="0"/>
              <a:t> otherwise it </a:t>
            </a:r>
            <a:r>
              <a:rPr lang="en-IN" sz="2400" b="1" dirty="0" smtClean="0">
                <a:solidFill>
                  <a:srgbClr val="C00000"/>
                </a:solidFill>
              </a:rPr>
              <a:t>returns 0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57224" y="3786190"/>
          <a:ext cx="7429552" cy="2428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4776"/>
                <a:gridCol w="3714776"/>
              </a:tblGrid>
              <a:tr h="53975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And operator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Result</a:t>
                      </a:r>
                      <a:endParaRPr lang="en-IN" sz="2400" dirty="0"/>
                    </a:p>
                  </a:txBody>
                  <a:tcPr/>
                </a:tc>
              </a:tr>
              <a:tr h="47228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 &amp; 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IN" b="1" dirty="0"/>
                    </a:p>
                  </a:txBody>
                  <a:tcPr/>
                </a:tc>
              </a:tr>
              <a:tr h="47228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 &amp; 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IN" b="1" dirty="0"/>
                    </a:p>
                  </a:txBody>
                  <a:tcPr/>
                </a:tc>
              </a:tr>
              <a:tr h="47228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 &amp; 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IN" b="1" dirty="0"/>
                    </a:p>
                  </a:txBody>
                  <a:tcPr/>
                </a:tc>
              </a:tr>
              <a:tr h="47228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 &amp; 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IN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Examples Of </a:t>
            </a:r>
            <a:r>
              <a:rPr lang="en-US" sz="2800" b="1" dirty="0" smtClean="0">
                <a:solidFill>
                  <a:srgbClr val="C00000"/>
                </a:solidFill>
              </a:rPr>
              <a:t>&amp;</a:t>
            </a:r>
            <a:r>
              <a:rPr lang="en-US" sz="2800" b="1" dirty="0" smtClean="0"/>
              <a:t> Operator</a:t>
            </a:r>
            <a:endParaRPr lang="en-IN" sz="2800" b="1" dirty="0"/>
          </a:p>
        </p:txBody>
      </p:sp>
      <p:pic>
        <p:nvPicPr>
          <p:cNvPr id="6" name="Content Placeholder 5" descr="logop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643050"/>
            <a:ext cx="3714776" cy="1571636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214282" y="3500438"/>
            <a:ext cx="4572000" cy="221599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u="sng" dirty="0" smtClean="0">
                <a:solidFill>
                  <a:srgbClr val="C00000"/>
                </a:solidFill>
              </a:rPr>
              <a:t>Explanation: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Binary of 2 </a:t>
            </a:r>
            <a:r>
              <a:rPr lang="en-US" sz="2400" dirty="0" smtClean="0"/>
              <a:t>: </a:t>
            </a:r>
            <a:r>
              <a:rPr lang="en-US" sz="2400" b="1" dirty="0" smtClean="0">
                <a:solidFill>
                  <a:srgbClr val="C00000"/>
                </a:solidFill>
              </a:rPr>
              <a:t>0010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Binary of 3</a:t>
            </a:r>
            <a:r>
              <a:rPr lang="en-US" sz="2400" dirty="0" smtClean="0"/>
              <a:t>:  </a:t>
            </a:r>
            <a:r>
              <a:rPr lang="en-US" sz="2400" b="1" dirty="0" smtClean="0">
                <a:solidFill>
                  <a:srgbClr val="C00000"/>
                </a:solidFill>
              </a:rPr>
              <a:t>0011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r>
              <a:rPr lang="en-IN" sz="2400" b="1" dirty="0" smtClean="0">
                <a:solidFill>
                  <a:srgbClr val="002060"/>
                </a:solidFill>
              </a:rPr>
              <a:t>Bitwise &amp;</a:t>
            </a:r>
            <a:r>
              <a:rPr lang="en-IN" sz="2400" dirty="0" smtClean="0"/>
              <a:t>   :  </a:t>
            </a:r>
            <a:r>
              <a:rPr lang="en-IN" sz="2400" b="1" dirty="0" smtClean="0">
                <a:solidFill>
                  <a:srgbClr val="C00000"/>
                </a:solidFill>
              </a:rPr>
              <a:t>0010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Final Result</a:t>
            </a:r>
            <a:r>
              <a:rPr lang="en-US" sz="2400" dirty="0" smtClean="0"/>
              <a:t>: </a:t>
            </a:r>
            <a:r>
              <a:rPr lang="en-US" sz="2400" b="1" dirty="0" smtClean="0">
                <a:solidFill>
                  <a:srgbClr val="C00000"/>
                </a:solidFill>
              </a:rPr>
              <a:t>2</a:t>
            </a:r>
          </a:p>
          <a:p>
            <a:endParaRPr lang="en-IN" dirty="0"/>
          </a:p>
        </p:txBody>
      </p:sp>
      <p:pic>
        <p:nvPicPr>
          <p:cNvPr id="9" name="Picture 8" descr="bin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0562" y="1643050"/>
            <a:ext cx="3786214" cy="157163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286248" y="3429000"/>
            <a:ext cx="4572000" cy="221599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u="sng" dirty="0" smtClean="0">
                <a:solidFill>
                  <a:srgbClr val="C00000"/>
                </a:solidFill>
              </a:rPr>
              <a:t>Explanation: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Binary of 7 </a:t>
            </a:r>
            <a:r>
              <a:rPr lang="en-US" sz="2400" dirty="0" smtClean="0"/>
              <a:t>: </a:t>
            </a:r>
            <a:r>
              <a:rPr lang="en-US" sz="2400" b="1" dirty="0" smtClean="0">
                <a:solidFill>
                  <a:srgbClr val="C00000"/>
                </a:solidFill>
              </a:rPr>
              <a:t>0111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Binary of 9</a:t>
            </a:r>
            <a:r>
              <a:rPr lang="en-US" sz="2400" dirty="0" smtClean="0"/>
              <a:t>:  </a:t>
            </a:r>
            <a:r>
              <a:rPr lang="en-US" sz="2400" b="1" dirty="0" smtClean="0">
                <a:solidFill>
                  <a:srgbClr val="C00000"/>
                </a:solidFill>
              </a:rPr>
              <a:t>1001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r>
              <a:rPr lang="en-IN" sz="2400" b="1" dirty="0" smtClean="0">
                <a:solidFill>
                  <a:srgbClr val="002060"/>
                </a:solidFill>
              </a:rPr>
              <a:t>Bitwise &amp;</a:t>
            </a:r>
            <a:r>
              <a:rPr lang="en-IN" sz="2400" dirty="0" smtClean="0"/>
              <a:t>   :  </a:t>
            </a:r>
            <a:r>
              <a:rPr lang="en-IN" sz="2400" b="1" dirty="0" smtClean="0">
                <a:solidFill>
                  <a:srgbClr val="C00000"/>
                </a:solidFill>
              </a:rPr>
              <a:t>0001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Final Result</a:t>
            </a:r>
            <a:r>
              <a:rPr lang="en-US" sz="2400" dirty="0" smtClean="0"/>
              <a:t>: </a:t>
            </a:r>
            <a:r>
              <a:rPr lang="en-US" sz="2400" b="1" dirty="0" smtClean="0">
                <a:solidFill>
                  <a:srgbClr val="C00000"/>
                </a:solidFill>
              </a:rPr>
              <a:t>1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Examples Of </a:t>
            </a:r>
            <a:r>
              <a:rPr lang="en-US" sz="2800" b="1" dirty="0" smtClean="0">
                <a:solidFill>
                  <a:srgbClr val="C00000"/>
                </a:solidFill>
              </a:rPr>
              <a:t>&amp; </a:t>
            </a:r>
            <a:r>
              <a:rPr lang="en-US" sz="2800" b="1" dirty="0" smtClean="0"/>
              <a:t>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a=15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b=1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c=a </a:t>
            </a:r>
            <a:r>
              <a:rPr lang="en-US" sz="2400" b="1" dirty="0" smtClean="0">
                <a:solidFill>
                  <a:srgbClr val="C00000"/>
                </a:solidFill>
              </a:rPr>
              <a:t>&amp;</a:t>
            </a:r>
            <a:r>
              <a:rPr lang="en-US" sz="2400" b="1" dirty="0" smtClean="0">
                <a:solidFill>
                  <a:srgbClr val="7030A0"/>
                </a:solidFill>
              </a:rPr>
              <a:t> b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print(c)</a:t>
            </a:r>
          </a:p>
          <a:p>
            <a:pPr>
              <a:buNone/>
            </a:pPr>
            <a:r>
              <a:rPr lang="en-US" sz="2400" b="1" dirty="0" smtClean="0"/>
              <a:t>Output</a:t>
            </a:r>
            <a:r>
              <a:rPr lang="en-US" sz="2400" dirty="0" smtClean="0"/>
              <a:t>: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1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285720" y="4214818"/>
            <a:ext cx="4572000" cy="221599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u="sng" dirty="0" smtClean="0"/>
              <a:t>Explanation: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Binary of 15 </a:t>
            </a:r>
            <a:r>
              <a:rPr lang="en-US" sz="2400" dirty="0" smtClean="0"/>
              <a:t>: </a:t>
            </a:r>
            <a:r>
              <a:rPr lang="en-US" sz="2400" b="1" dirty="0" smtClean="0">
                <a:solidFill>
                  <a:srgbClr val="C00000"/>
                </a:solidFill>
              </a:rPr>
              <a:t>1111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Binary of 1</a:t>
            </a:r>
            <a:r>
              <a:rPr lang="en-US" sz="2400" dirty="0" smtClean="0"/>
              <a:t>: </a:t>
            </a:r>
            <a:r>
              <a:rPr lang="en-US" sz="2400" b="1" dirty="0" smtClean="0">
                <a:solidFill>
                  <a:srgbClr val="C00000"/>
                </a:solidFill>
              </a:rPr>
              <a:t>0001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r>
              <a:rPr lang="en-IN" sz="2400" b="1" dirty="0" smtClean="0">
                <a:solidFill>
                  <a:srgbClr val="002060"/>
                </a:solidFill>
              </a:rPr>
              <a:t>Bitwise &amp;</a:t>
            </a:r>
            <a:r>
              <a:rPr lang="en-IN" sz="2400" dirty="0" smtClean="0"/>
              <a:t>   :  </a:t>
            </a:r>
            <a:r>
              <a:rPr lang="en-IN" sz="2400" b="1" dirty="0" smtClean="0">
                <a:solidFill>
                  <a:srgbClr val="C00000"/>
                </a:solidFill>
              </a:rPr>
              <a:t>0001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Final Result</a:t>
            </a:r>
            <a:r>
              <a:rPr lang="en-US" sz="2400" dirty="0" smtClean="0"/>
              <a:t>: </a:t>
            </a:r>
            <a:r>
              <a:rPr lang="en-US" sz="2400" b="1" dirty="0" smtClean="0">
                <a:solidFill>
                  <a:srgbClr val="C00000"/>
                </a:solidFill>
              </a:rPr>
              <a:t>1</a:t>
            </a:r>
          </a:p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6286512" y="1643050"/>
            <a:ext cx="25717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a=8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b=10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c=a </a:t>
            </a:r>
            <a:r>
              <a:rPr lang="en-US" sz="2400" b="1" dirty="0" smtClean="0">
                <a:solidFill>
                  <a:srgbClr val="C00000"/>
                </a:solidFill>
              </a:rPr>
              <a:t>&amp;</a:t>
            </a:r>
            <a:r>
              <a:rPr lang="en-US" sz="2400" b="1" dirty="0" smtClean="0">
                <a:solidFill>
                  <a:srgbClr val="7030A0"/>
                </a:solidFill>
              </a:rPr>
              <a:t> b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print(c)</a:t>
            </a:r>
          </a:p>
          <a:p>
            <a:pPr>
              <a:buNone/>
            </a:pPr>
            <a:r>
              <a:rPr lang="en-US" sz="2400" b="1" dirty="0" smtClean="0"/>
              <a:t>Output</a:t>
            </a:r>
            <a:r>
              <a:rPr lang="en-US" sz="2400" dirty="0" smtClean="0"/>
              <a:t>: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0" y="4143380"/>
            <a:ext cx="4572000" cy="221599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u="sng" dirty="0" smtClean="0"/>
              <a:t>Explanation: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Binary of 8 </a:t>
            </a:r>
            <a:r>
              <a:rPr lang="en-US" sz="2400" dirty="0" smtClean="0"/>
              <a:t>: </a:t>
            </a:r>
            <a:r>
              <a:rPr lang="en-US" sz="2400" b="1" dirty="0" smtClean="0">
                <a:solidFill>
                  <a:srgbClr val="C00000"/>
                </a:solidFill>
              </a:rPr>
              <a:t>1000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Binary of 10</a:t>
            </a:r>
            <a:r>
              <a:rPr lang="en-US" sz="2400" dirty="0" smtClean="0"/>
              <a:t>:  </a:t>
            </a:r>
            <a:r>
              <a:rPr lang="en-US" sz="2400" b="1" dirty="0" smtClean="0">
                <a:solidFill>
                  <a:srgbClr val="C00000"/>
                </a:solidFill>
              </a:rPr>
              <a:t>1010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r>
              <a:rPr lang="en-IN" sz="2400" b="1" dirty="0" smtClean="0">
                <a:solidFill>
                  <a:srgbClr val="002060"/>
                </a:solidFill>
              </a:rPr>
              <a:t>Bitwise &amp;</a:t>
            </a:r>
            <a:r>
              <a:rPr lang="en-IN" sz="2400" dirty="0" smtClean="0"/>
              <a:t>   :  </a:t>
            </a:r>
            <a:r>
              <a:rPr lang="en-IN" sz="2400" b="1" dirty="0" smtClean="0">
                <a:solidFill>
                  <a:srgbClr val="C00000"/>
                </a:solidFill>
              </a:rPr>
              <a:t>1000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Final Result</a:t>
            </a:r>
            <a:r>
              <a:rPr lang="en-US" sz="2400" dirty="0" smtClean="0"/>
              <a:t>: </a:t>
            </a:r>
            <a:r>
              <a:rPr lang="en-US" sz="2400" b="1" dirty="0" smtClean="0">
                <a:solidFill>
                  <a:srgbClr val="C00000"/>
                </a:solidFill>
              </a:rPr>
              <a:t>8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Examples Of </a:t>
            </a:r>
            <a:r>
              <a:rPr lang="en-US" sz="2800" b="1" dirty="0" smtClean="0">
                <a:solidFill>
                  <a:srgbClr val="C00000"/>
                </a:solidFill>
              </a:rPr>
              <a:t>&amp; </a:t>
            </a:r>
            <a:r>
              <a:rPr lang="en-US" sz="2800" b="1" dirty="0" smtClean="0"/>
              <a:t>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a=True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b=False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c=a </a:t>
            </a:r>
            <a:r>
              <a:rPr lang="en-US" sz="2400" b="1" dirty="0" smtClean="0">
                <a:solidFill>
                  <a:srgbClr val="C00000"/>
                </a:solidFill>
              </a:rPr>
              <a:t>&amp;</a:t>
            </a:r>
            <a:r>
              <a:rPr lang="en-US" sz="2400" b="1" dirty="0" smtClean="0">
                <a:solidFill>
                  <a:srgbClr val="7030A0"/>
                </a:solidFill>
              </a:rPr>
              <a:t> b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print(c)</a:t>
            </a:r>
          </a:p>
          <a:p>
            <a:pPr>
              <a:buNone/>
            </a:pPr>
            <a:r>
              <a:rPr lang="en-US" sz="2400" b="1" dirty="0" smtClean="0"/>
              <a:t>Output</a:t>
            </a:r>
            <a:r>
              <a:rPr lang="en-US" sz="2400" dirty="0" smtClean="0"/>
              <a:t>: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False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285720" y="4214818"/>
            <a:ext cx="4572000" cy="221599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u="sng" dirty="0" smtClean="0"/>
              <a:t>Explanation: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Binary of True(</a:t>
            </a:r>
            <a:r>
              <a:rPr lang="en-US" sz="2400" b="1" dirty="0" smtClean="0">
                <a:solidFill>
                  <a:srgbClr val="C00000"/>
                </a:solidFill>
              </a:rPr>
              <a:t>1</a:t>
            </a:r>
            <a:r>
              <a:rPr lang="en-US" sz="2400" b="1" dirty="0" smtClean="0">
                <a:solidFill>
                  <a:srgbClr val="002060"/>
                </a:solidFill>
              </a:rPr>
              <a:t>) </a:t>
            </a:r>
            <a:r>
              <a:rPr lang="en-US" sz="2400" dirty="0" smtClean="0"/>
              <a:t>: </a:t>
            </a:r>
            <a:r>
              <a:rPr lang="en-US" sz="2400" b="1" dirty="0" smtClean="0">
                <a:solidFill>
                  <a:srgbClr val="C00000"/>
                </a:solidFill>
              </a:rPr>
              <a:t>0001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Binary of False(</a:t>
            </a:r>
            <a:r>
              <a:rPr lang="en-US" sz="2400" b="1" dirty="0" smtClean="0">
                <a:solidFill>
                  <a:srgbClr val="C00000"/>
                </a:solidFill>
              </a:rPr>
              <a:t>0</a:t>
            </a:r>
            <a:r>
              <a:rPr lang="en-US" sz="2400" b="1" dirty="0" smtClean="0">
                <a:solidFill>
                  <a:srgbClr val="002060"/>
                </a:solidFill>
              </a:rPr>
              <a:t>)</a:t>
            </a:r>
            <a:r>
              <a:rPr lang="en-US" sz="2400" dirty="0" smtClean="0"/>
              <a:t>: </a:t>
            </a:r>
            <a:r>
              <a:rPr lang="en-US" sz="2400" b="1" dirty="0" smtClean="0">
                <a:solidFill>
                  <a:srgbClr val="C00000"/>
                </a:solidFill>
              </a:rPr>
              <a:t>0000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r>
              <a:rPr lang="en-IN" sz="2400" b="1" dirty="0" smtClean="0">
                <a:solidFill>
                  <a:srgbClr val="002060"/>
                </a:solidFill>
              </a:rPr>
              <a:t>Bitwise &amp;</a:t>
            </a:r>
            <a:r>
              <a:rPr lang="en-IN" sz="2400" dirty="0" smtClean="0"/>
              <a:t>   :  </a:t>
            </a:r>
            <a:r>
              <a:rPr lang="en-IN" sz="2400" b="1" dirty="0" smtClean="0">
                <a:solidFill>
                  <a:srgbClr val="C00000"/>
                </a:solidFill>
              </a:rPr>
              <a:t>0000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Final Result</a:t>
            </a:r>
            <a:r>
              <a:rPr lang="en-US" sz="2400" dirty="0" smtClean="0"/>
              <a:t>: </a:t>
            </a:r>
            <a:r>
              <a:rPr lang="en-US" sz="2400" b="1" dirty="0" smtClean="0">
                <a:solidFill>
                  <a:srgbClr val="C00000"/>
                </a:solidFill>
              </a:rPr>
              <a:t>False</a:t>
            </a:r>
          </a:p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6286512" y="1643050"/>
            <a:ext cx="25717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a=True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b=True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c=a </a:t>
            </a:r>
            <a:r>
              <a:rPr lang="en-US" sz="2400" b="1" dirty="0" smtClean="0">
                <a:solidFill>
                  <a:srgbClr val="C00000"/>
                </a:solidFill>
              </a:rPr>
              <a:t>&amp;</a:t>
            </a:r>
            <a:r>
              <a:rPr lang="en-US" sz="2400" b="1" dirty="0" smtClean="0">
                <a:solidFill>
                  <a:srgbClr val="7030A0"/>
                </a:solidFill>
              </a:rPr>
              <a:t> b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print(c)</a:t>
            </a:r>
          </a:p>
          <a:p>
            <a:pPr>
              <a:buNone/>
            </a:pPr>
            <a:r>
              <a:rPr lang="en-US" sz="2400" b="1" dirty="0" smtClean="0"/>
              <a:t>Output</a:t>
            </a:r>
            <a:r>
              <a:rPr lang="en-US" sz="2400" dirty="0" smtClean="0"/>
              <a:t>: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True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0" y="4143380"/>
            <a:ext cx="4572000" cy="221599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u="sng" dirty="0" smtClean="0"/>
              <a:t>Explanation: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Binary of True(</a:t>
            </a:r>
            <a:r>
              <a:rPr lang="en-US" sz="2400" b="1" dirty="0" smtClean="0">
                <a:solidFill>
                  <a:srgbClr val="C00000"/>
                </a:solidFill>
              </a:rPr>
              <a:t>1</a:t>
            </a:r>
            <a:r>
              <a:rPr lang="en-US" sz="2400" b="1" dirty="0" smtClean="0">
                <a:solidFill>
                  <a:srgbClr val="002060"/>
                </a:solidFill>
              </a:rPr>
              <a:t>) </a:t>
            </a:r>
            <a:r>
              <a:rPr lang="en-US" sz="2400" dirty="0" smtClean="0"/>
              <a:t>: </a:t>
            </a:r>
            <a:r>
              <a:rPr lang="en-US" sz="2400" b="1" dirty="0" smtClean="0">
                <a:solidFill>
                  <a:srgbClr val="C00000"/>
                </a:solidFill>
              </a:rPr>
              <a:t>0001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Binary of True(</a:t>
            </a:r>
            <a:r>
              <a:rPr lang="en-US" sz="2400" b="1" dirty="0" smtClean="0">
                <a:solidFill>
                  <a:srgbClr val="C00000"/>
                </a:solidFill>
              </a:rPr>
              <a:t>1</a:t>
            </a:r>
            <a:r>
              <a:rPr lang="en-US" sz="2400" b="1" dirty="0" smtClean="0">
                <a:solidFill>
                  <a:srgbClr val="002060"/>
                </a:solidFill>
              </a:rPr>
              <a:t>)</a:t>
            </a:r>
            <a:r>
              <a:rPr lang="en-US" sz="2400" dirty="0" smtClean="0"/>
              <a:t>:  </a:t>
            </a:r>
            <a:r>
              <a:rPr lang="en-US" sz="2400" b="1" dirty="0" smtClean="0">
                <a:solidFill>
                  <a:srgbClr val="C00000"/>
                </a:solidFill>
              </a:rPr>
              <a:t>0001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r>
              <a:rPr lang="en-IN" sz="2400" b="1" dirty="0" smtClean="0">
                <a:solidFill>
                  <a:srgbClr val="002060"/>
                </a:solidFill>
              </a:rPr>
              <a:t>Bitwise &amp;</a:t>
            </a:r>
            <a:r>
              <a:rPr lang="en-IN" sz="2400" dirty="0" smtClean="0"/>
              <a:t>   :  </a:t>
            </a:r>
            <a:r>
              <a:rPr lang="en-IN" sz="2400" b="1" dirty="0" smtClean="0">
                <a:solidFill>
                  <a:srgbClr val="C00000"/>
                </a:solidFill>
              </a:rPr>
              <a:t>0001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Final Result</a:t>
            </a:r>
            <a:r>
              <a:rPr lang="en-US" sz="2400" dirty="0" smtClean="0"/>
              <a:t>: </a:t>
            </a:r>
            <a:r>
              <a:rPr lang="en-US" sz="2400" b="1" dirty="0" smtClean="0">
                <a:solidFill>
                  <a:srgbClr val="C00000"/>
                </a:solidFill>
              </a:rPr>
              <a:t>True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Bitwise OR 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IN" sz="2400" dirty="0" smtClean="0"/>
              <a:t>Denoted using the symbol </a:t>
            </a:r>
            <a:r>
              <a:rPr lang="en-IN" sz="2400" b="1" dirty="0" smtClean="0">
                <a:solidFill>
                  <a:srgbClr val="C00000"/>
                </a:solidFill>
              </a:rPr>
              <a:t>|</a:t>
            </a:r>
            <a:r>
              <a:rPr lang="en-IN" sz="2400" dirty="0" smtClean="0"/>
              <a:t> </a:t>
            </a:r>
          </a:p>
          <a:p>
            <a:pPr marL="457200" indent="-457200">
              <a:buAutoNum type="arabicPeriod"/>
            </a:pPr>
            <a:r>
              <a:rPr lang="en-IN" sz="2400" dirty="0" smtClean="0"/>
              <a:t>Takes </a:t>
            </a:r>
            <a:r>
              <a:rPr lang="en-IN" sz="2400" b="1" dirty="0" smtClean="0">
                <a:solidFill>
                  <a:srgbClr val="C00000"/>
                </a:solidFill>
              </a:rPr>
              <a:t>2 operands </a:t>
            </a:r>
            <a:r>
              <a:rPr lang="en-IN" sz="2400" dirty="0" smtClean="0"/>
              <a:t>and compares their </a:t>
            </a:r>
            <a:r>
              <a:rPr lang="en-IN" sz="2400" b="1" dirty="0" smtClean="0">
                <a:solidFill>
                  <a:srgbClr val="C00000"/>
                </a:solidFill>
              </a:rPr>
              <a:t>corresponding bits</a:t>
            </a:r>
          </a:p>
          <a:p>
            <a:pPr marL="457200" indent="-457200">
              <a:buAutoNum type="arabicPeriod"/>
            </a:pPr>
            <a:r>
              <a:rPr lang="en-IN" sz="2400" dirty="0" smtClean="0"/>
              <a:t>If </a:t>
            </a:r>
            <a:r>
              <a:rPr lang="en-IN" sz="2400" b="1" dirty="0" smtClean="0">
                <a:solidFill>
                  <a:srgbClr val="C00000"/>
                </a:solidFill>
              </a:rPr>
              <a:t>both</a:t>
            </a:r>
            <a:r>
              <a:rPr lang="en-IN" sz="2400" dirty="0" smtClean="0"/>
              <a:t> bits are </a:t>
            </a:r>
            <a:r>
              <a:rPr lang="en-IN" sz="2400" b="1" dirty="0" smtClean="0">
                <a:solidFill>
                  <a:srgbClr val="C00000"/>
                </a:solidFill>
              </a:rPr>
              <a:t>0</a:t>
            </a:r>
            <a:r>
              <a:rPr lang="en-IN" sz="2400" dirty="0" smtClean="0"/>
              <a:t> , it </a:t>
            </a:r>
            <a:r>
              <a:rPr lang="en-IN" sz="2400" b="1" dirty="0" smtClean="0">
                <a:solidFill>
                  <a:srgbClr val="C00000"/>
                </a:solidFill>
              </a:rPr>
              <a:t>returns 0</a:t>
            </a:r>
            <a:r>
              <a:rPr lang="en-IN" sz="2400" dirty="0" smtClean="0"/>
              <a:t> otherwise it </a:t>
            </a:r>
            <a:r>
              <a:rPr lang="en-IN" sz="2400" b="1" dirty="0" smtClean="0">
                <a:solidFill>
                  <a:srgbClr val="C00000"/>
                </a:solidFill>
              </a:rPr>
              <a:t>returns 1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IN" sz="2400" dirty="0" smtClean="0"/>
          </a:p>
          <a:p>
            <a:endParaRPr lang="en-IN" sz="2400" dirty="0" smtClean="0"/>
          </a:p>
          <a:p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85786" y="3714752"/>
          <a:ext cx="7429552" cy="2428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4776"/>
                <a:gridCol w="3714776"/>
              </a:tblGrid>
              <a:tr h="53975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Or operator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Result</a:t>
                      </a:r>
                      <a:endParaRPr lang="en-IN" sz="2400" dirty="0"/>
                    </a:p>
                  </a:txBody>
                  <a:tcPr/>
                </a:tc>
              </a:tr>
              <a:tr h="47228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 | 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IN" b="1" dirty="0"/>
                    </a:p>
                  </a:txBody>
                  <a:tcPr/>
                </a:tc>
              </a:tr>
              <a:tr h="47228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 | 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IN" b="1" dirty="0"/>
                    </a:p>
                  </a:txBody>
                  <a:tcPr/>
                </a:tc>
              </a:tr>
              <a:tr h="47228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 | 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IN" b="1" dirty="0"/>
                    </a:p>
                  </a:txBody>
                  <a:tcPr/>
                </a:tc>
              </a:tr>
              <a:tr h="47228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 | 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IN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3751</TotalTime>
  <Words>1030</Words>
  <Application>Microsoft Office PowerPoint</Application>
  <PresentationFormat>On-screen Show (4:3)</PresentationFormat>
  <Paragraphs>446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Civic</vt:lpstr>
      <vt:lpstr>Slide 1</vt:lpstr>
      <vt:lpstr>Today’s Agenda</vt:lpstr>
      <vt:lpstr>Bitwise Operators  In Python</vt:lpstr>
      <vt:lpstr>Bitwise Operators  In Python</vt:lpstr>
      <vt:lpstr>Bitwise AND Operator</vt:lpstr>
      <vt:lpstr>Examples Of &amp; Operator</vt:lpstr>
      <vt:lpstr>Examples Of &amp; Operator</vt:lpstr>
      <vt:lpstr>Examples Of &amp; Operator</vt:lpstr>
      <vt:lpstr>Bitwise OR Operator</vt:lpstr>
      <vt:lpstr>Examples Of | Operator</vt:lpstr>
      <vt:lpstr>Examples Of | Operator</vt:lpstr>
      <vt:lpstr>Bitwise XOR Operator</vt:lpstr>
      <vt:lpstr>Examples Of ^Operator</vt:lpstr>
      <vt:lpstr>Examples Of ^ Operator</vt:lpstr>
      <vt:lpstr>Bitwise  One’s Complement Operator</vt:lpstr>
      <vt:lpstr>Bitwise  Left Shift Operator</vt:lpstr>
      <vt:lpstr>Examples Of  Left Shift Operator</vt:lpstr>
      <vt:lpstr>Examples Of  Left Shift Operator</vt:lpstr>
      <vt:lpstr>Bitwise  Right Shift Operator</vt:lpstr>
      <vt:lpstr>Examples Of  Right Shift Operator</vt:lpstr>
      <vt:lpstr>Examples Of  Right Shift Operator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314</cp:revision>
  <dcterms:created xsi:type="dcterms:W3CDTF">2015-12-21T13:46:48Z</dcterms:created>
  <dcterms:modified xsi:type="dcterms:W3CDTF">2018-09-07T06:15:53Z</dcterms:modified>
</cp:coreProperties>
</file>