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5" r:id="rId5"/>
    <p:sldId id="296" r:id="rId6"/>
    <p:sldId id="278" r:id="rId7"/>
    <p:sldId id="279" r:id="rId8"/>
    <p:sldId id="297" r:id="rId9"/>
    <p:sldId id="298" r:id="rId10"/>
    <p:sldId id="299" r:id="rId11"/>
    <p:sldId id="280" r:id="rId12"/>
    <p:sldId id="305" r:id="rId13"/>
    <p:sldId id="282" r:id="rId14"/>
    <p:sldId id="300" r:id="rId15"/>
    <p:sldId id="301" r:id="rId16"/>
    <p:sldId id="303" r:id="rId17"/>
    <p:sldId id="306" r:id="rId18"/>
    <p:sldId id="286" r:id="rId19"/>
    <p:sldId id="304" r:id="rId20"/>
    <p:sldId id="307" r:id="rId21"/>
    <p:sldId id="308" r:id="rId22"/>
    <p:sldId id="309" r:id="rId23"/>
    <p:sldId id="311" r:id="rId24"/>
    <p:sldId id="312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9466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print(+++++a)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print(-----a)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-10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623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Try to figure out yourself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reason for these outputs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Identity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Identity operators </a:t>
            </a:r>
            <a:r>
              <a:rPr lang="en-IN" sz="2400" dirty="0"/>
              <a:t>in Python are </a:t>
            </a:r>
            <a:r>
              <a:rPr lang="en-IN" sz="2400" b="1" dirty="0">
                <a:solidFill>
                  <a:srgbClr val="C00000"/>
                </a:solidFill>
              </a:rPr>
              <a:t>is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is not</a:t>
            </a:r>
          </a:p>
          <a:p>
            <a:endParaRPr lang="en-US" sz="2400" dirty="0"/>
          </a:p>
          <a:p>
            <a:r>
              <a:rPr lang="en-US" sz="2400" dirty="0"/>
              <a:t>They serve 2 purposes:</a:t>
            </a:r>
          </a:p>
          <a:p>
            <a:endParaRPr lang="en-IN" sz="2400" dirty="0"/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To verify if two </a:t>
            </a:r>
            <a:r>
              <a:rPr lang="en-IN" sz="1900" b="1" dirty="0">
                <a:solidFill>
                  <a:srgbClr val="C00000"/>
                </a:solidFill>
              </a:rPr>
              <a:t>references</a:t>
            </a:r>
            <a:r>
              <a:rPr lang="en-IN" sz="1900" b="1" dirty="0">
                <a:solidFill>
                  <a:srgbClr val="002060"/>
                </a:solidFill>
              </a:rPr>
              <a:t> point to the </a:t>
            </a:r>
            <a:r>
              <a:rPr lang="en-IN" sz="1900" b="1" dirty="0">
                <a:solidFill>
                  <a:srgbClr val="C00000"/>
                </a:solidFill>
              </a:rPr>
              <a:t>same memory location </a:t>
            </a:r>
            <a:r>
              <a:rPr lang="en-IN" sz="1900" b="1" dirty="0">
                <a:solidFill>
                  <a:srgbClr val="002060"/>
                </a:solidFill>
              </a:rPr>
              <a:t>or not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AND</a:t>
            </a:r>
            <a:endParaRPr lang="en-IN" sz="24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To determine whether a </a:t>
            </a:r>
            <a:r>
              <a:rPr lang="en-IN" sz="1900" b="1" dirty="0">
                <a:solidFill>
                  <a:srgbClr val="C00000"/>
                </a:solidFill>
              </a:rPr>
              <a:t>value</a:t>
            </a:r>
            <a:r>
              <a:rPr lang="en-IN" sz="1900" b="1" dirty="0">
                <a:solidFill>
                  <a:srgbClr val="002060"/>
                </a:solidFill>
              </a:rPr>
              <a:t> is of a </a:t>
            </a:r>
            <a:r>
              <a:rPr lang="en-IN" sz="1900" b="1" dirty="0">
                <a:solidFill>
                  <a:srgbClr val="C00000"/>
                </a:solidFill>
              </a:rPr>
              <a:t>certain class </a:t>
            </a:r>
            <a:r>
              <a:rPr lang="en-IN" sz="1900" b="1" dirty="0">
                <a:solidFill>
                  <a:srgbClr val="002060"/>
                </a:solidFill>
              </a:rPr>
              <a:t>or </a:t>
            </a:r>
            <a:r>
              <a:rPr lang="en-IN" sz="1900" b="1" dirty="0">
                <a:solidFill>
                  <a:srgbClr val="C00000"/>
                </a:solidFill>
              </a:rPr>
              <a:t>type</a:t>
            </a:r>
            <a:endParaRPr lang="en-US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Behavior Of </a:t>
            </a:r>
            <a:r>
              <a:rPr lang="en-US" sz="2800" b="1" dirty="0">
                <a:solidFill>
                  <a:srgbClr val="C00000"/>
                </a:solidFill>
              </a:rPr>
              <a:t>is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is not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dirty="0"/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 if </a:t>
            </a:r>
            <a:r>
              <a:rPr lang="en-IN" sz="2400" dirty="0"/>
              <a:t>the operands are </a:t>
            </a:r>
            <a:r>
              <a:rPr lang="en-IN" sz="2400" b="1" dirty="0">
                <a:solidFill>
                  <a:srgbClr val="C00000"/>
                </a:solidFill>
              </a:rPr>
              <a:t>identical</a:t>
            </a:r>
            <a:r>
              <a:rPr lang="en-IN" sz="2400" dirty="0"/>
              <a:t> , otherwise it returns </a:t>
            </a:r>
            <a:r>
              <a:rPr lang="en-IN" sz="2400" b="1" dirty="0">
                <a:solidFill>
                  <a:srgbClr val="C00000"/>
                </a:solidFill>
              </a:rPr>
              <a:t>False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IN" sz="2400" dirty="0"/>
          </a:p>
          <a:p>
            <a:r>
              <a:rPr lang="en-US" sz="2400" dirty="0"/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 not </a:t>
            </a:r>
            <a:r>
              <a:rPr lang="en-US" sz="2400" dirty="0"/>
              <a:t>returns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 if </a:t>
            </a:r>
            <a:r>
              <a:rPr lang="en-IN" sz="2400" dirty="0"/>
              <a:t>the operands are </a:t>
            </a:r>
            <a:r>
              <a:rPr lang="en-IN" sz="2400" b="1" dirty="0">
                <a:solidFill>
                  <a:srgbClr val="C00000"/>
                </a:solidFill>
              </a:rPr>
              <a:t>not identical </a:t>
            </a:r>
            <a:r>
              <a:rPr lang="en-IN" sz="2400" dirty="0"/>
              <a:t>, otherwise it returns </a:t>
            </a:r>
            <a:r>
              <a:rPr lang="en-IN" sz="2400" b="1" dirty="0">
                <a:solidFill>
                  <a:srgbClr val="C00000"/>
                </a:solidFill>
              </a:rPr>
              <a:t>False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Examples Of </a:t>
            </a:r>
            <a:r>
              <a:rPr lang="en-US" sz="2800" b="1" dirty="0">
                <a:solidFill>
                  <a:srgbClr val="C00000"/>
                </a:solidFill>
              </a:rPr>
              <a:t>is </a:t>
            </a:r>
            <a:r>
              <a:rPr lang="en-US" sz="2800" b="1" dirty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c=a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Since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2 different objects</a:t>
            </a:r>
            <a:r>
              <a:rPr lang="en-US" sz="2400" b="1" dirty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002060"/>
                </a:solidFill>
              </a:rPr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c=a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Since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same objects</a:t>
            </a:r>
            <a:r>
              <a:rPr lang="en-US" sz="2400" b="1" dirty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002060"/>
                </a:solidFill>
              </a:rPr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Examples Of </a:t>
            </a:r>
            <a:r>
              <a:rPr lang="en-US" sz="2800" b="1" dirty="0">
                <a:solidFill>
                  <a:srgbClr val="C00000"/>
                </a:solidFill>
              </a:rPr>
              <a:t>is </a:t>
            </a:r>
            <a:r>
              <a:rPr lang="en-US" sz="2800" b="1" dirty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b=type(a)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IN" sz="2400" b="1" i="1" dirty="0">
                <a:solidFill>
                  <a:srgbClr val="C00000"/>
                </a:solidFill>
              </a:rPr>
              <a:t>type(a) is </a:t>
            </a:r>
            <a:r>
              <a:rPr lang="en-IN" sz="2400" b="1" i="1" dirty="0" err="1">
                <a:solidFill>
                  <a:srgbClr val="C00000"/>
                </a:solidFill>
              </a:rPr>
              <a:t>int</a:t>
            </a:r>
            <a:r>
              <a:rPr lang="en-IN" sz="2400" b="1" dirty="0"/>
              <a:t> evaluates to </a:t>
            </a:r>
            <a:r>
              <a:rPr lang="en-IN" sz="2400" b="1" dirty="0">
                <a:solidFill>
                  <a:srgbClr val="C00000"/>
                </a:solidFill>
              </a:rPr>
              <a:t>True</a:t>
            </a:r>
            <a:r>
              <a:rPr lang="en-IN" sz="2400" b="1" dirty="0"/>
              <a:t> because 2 is indeed an </a:t>
            </a:r>
            <a:r>
              <a:rPr lang="en-IN" sz="2400" b="1" dirty="0">
                <a:solidFill>
                  <a:srgbClr val="C00000"/>
                </a:solidFill>
              </a:rPr>
              <a:t>integer</a:t>
            </a:r>
            <a:r>
              <a:rPr lang="en-IN" sz="2400" b="1" dirty="0"/>
              <a:t> number.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1643050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b=type(a)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7030A0"/>
                </a:solidFill>
              </a:rPr>
              <a:t> float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IN" sz="2400" b="1" i="1" dirty="0">
                <a:solidFill>
                  <a:srgbClr val="C00000"/>
                </a:solidFill>
              </a:rPr>
              <a:t>type(a) is float</a:t>
            </a:r>
            <a:r>
              <a:rPr lang="en-IN" sz="2400" b="1" dirty="0"/>
              <a:t> evaluates to </a:t>
            </a:r>
            <a:r>
              <a:rPr lang="en-IN" sz="2400" b="1" dirty="0">
                <a:solidFill>
                  <a:srgbClr val="C00000"/>
                </a:solidFill>
              </a:rPr>
              <a:t>False</a:t>
            </a:r>
            <a:r>
              <a:rPr lang="en-IN" sz="2400" b="1" dirty="0"/>
              <a:t> because 2 is not a </a:t>
            </a:r>
            <a:r>
              <a:rPr lang="en-IN" sz="2400" b="1" dirty="0">
                <a:solidFill>
                  <a:srgbClr val="C00000"/>
                </a:solidFill>
              </a:rPr>
              <a:t>float </a:t>
            </a:r>
            <a:r>
              <a:rPr lang="en-IN" sz="2400" b="1" dirty="0"/>
              <a:t>number.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Examples Of </a:t>
            </a:r>
            <a:r>
              <a:rPr lang="en-US" sz="2800" b="1" dirty="0">
                <a:solidFill>
                  <a:srgbClr val="C00000"/>
                </a:solidFill>
              </a:rPr>
              <a:t>is not </a:t>
            </a:r>
            <a:r>
              <a:rPr lang="en-US" sz="2800" b="1" dirty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b=“Delhi”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c=a </a:t>
            </a:r>
            <a:r>
              <a:rPr lang="en-US" sz="2400" b="1" dirty="0">
                <a:solidFill>
                  <a:srgbClr val="C00000"/>
                </a:solidFill>
              </a:rPr>
              <a:t>is not </a:t>
            </a:r>
            <a:r>
              <a:rPr lang="en-US" sz="2400" b="1" dirty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Since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the  </a:t>
            </a:r>
            <a:r>
              <a:rPr lang="en-US" sz="2400" b="1" dirty="0">
                <a:solidFill>
                  <a:srgbClr val="C00000"/>
                </a:solidFill>
              </a:rPr>
              <a:t>same object</a:t>
            </a:r>
            <a:r>
              <a:rPr lang="en-US" sz="2400" b="1" dirty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b="1" dirty="0">
                <a:solidFill>
                  <a:srgbClr val="002060"/>
                </a:solidFill>
              </a:rPr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b=“</a:t>
            </a:r>
            <a:r>
              <a:rPr lang="en-US" sz="2400" b="1" dirty="0" err="1">
                <a:solidFill>
                  <a:srgbClr val="7030A0"/>
                </a:solidFill>
              </a:rPr>
              <a:t>delhi</a:t>
            </a:r>
            <a:r>
              <a:rPr lang="en-US" sz="2400" b="1" dirty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c=a </a:t>
            </a:r>
            <a:r>
              <a:rPr lang="en-US" sz="2400" b="1" dirty="0">
                <a:solidFill>
                  <a:srgbClr val="C00000"/>
                </a:solidFill>
              </a:rPr>
              <a:t>is not </a:t>
            </a:r>
            <a:r>
              <a:rPr lang="en-US" sz="2400" b="1" dirty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Explanation: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Since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2 </a:t>
            </a:r>
            <a:r>
              <a:rPr lang="en-US" sz="2400" b="1" dirty="0" err="1">
                <a:solidFill>
                  <a:srgbClr val="C00000"/>
                </a:solidFill>
              </a:rPr>
              <a:t>differentobjects</a:t>
            </a:r>
            <a:r>
              <a:rPr lang="en-US" sz="2400" b="1" dirty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operator </a:t>
            </a:r>
            <a:r>
              <a:rPr lang="en-US" sz="2400" b="1" dirty="0">
                <a:solidFill>
                  <a:srgbClr val="C00000"/>
                </a:solidFill>
              </a:rPr>
              <a:t>is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b="1" dirty="0">
                <a:solidFill>
                  <a:srgbClr val="002060"/>
                </a:solidFill>
              </a:rPr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Membership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Membership operators </a:t>
            </a:r>
            <a:r>
              <a:rPr lang="en-IN" sz="2400" dirty="0"/>
              <a:t>are used to test whether a value or variable is found in a sequence (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/>
              <a:t>, </a:t>
            </a:r>
            <a:r>
              <a:rPr lang="en-IN" sz="2400" b="1" dirty="0" err="1">
                <a:solidFill>
                  <a:srgbClr val="0070C0"/>
                </a:solidFill>
              </a:rPr>
              <a:t>tuple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set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dictionary</a:t>
            </a:r>
            <a:r>
              <a:rPr lang="en-IN" sz="2400" dirty="0"/>
              <a:t>).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2 </a:t>
            </a:r>
            <a:r>
              <a:rPr lang="en-IN" sz="2400" b="1" dirty="0">
                <a:solidFill>
                  <a:srgbClr val="C00000"/>
                </a:solidFill>
              </a:rPr>
              <a:t>Membership operators </a:t>
            </a:r>
            <a:endParaRPr lang="en-US" sz="2400" dirty="0"/>
          </a:p>
          <a:p>
            <a:endParaRPr lang="en-IN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in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not in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Behavior Of </a:t>
            </a:r>
            <a:r>
              <a:rPr lang="en-US" sz="2800" b="1" dirty="0">
                <a:solidFill>
                  <a:srgbClr val="C00000"/>
                </a:solidFill>
              </a:rPr>
              <a:t>in </a:t>
            </a:r>
            <a:r>
              <a:rPr lang="en-US" sz="2800" b="1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not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in:</a:t>
            </a:r>
            <a:r>
              <a:rPr lang="en-IN" sz="1900" b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C00000"/>
                </a:solidFill>
              </a:rPr>
              <a:t>‘in’ </a:t>
            </a:r>
            <a:r>
              <a:rPr lang="en-IN" sz="2400" dirty="0">
                <a:solidFill>
                  <a:schemeClr val="tx1"/>
                </a:solidFill>
              </a:rPr>
              <a:t>operator is used to check if a value exists in a sequence or not</a:t>
            </a:r>
          </a:p>
          <a:p>
            <a:endParaRPr lang="en-US" sz="20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IN" sz="2400" b="1" dirty="0" err="1">
                <a:solidFill>
                  <a:srgbClr val="C00000"/>
                </a:solidFill>
              </a:rPr>
              <a:t>ot</a:t>
            </a:r>
            <a:r>
              <a:rPr lang="en-IN" sz="2400" b="1" dirty="0">
                <a:solidFill>
                  <a:srgbClr val="C00000"/>
                </a:solidFill>
              </a:rPr>
              <a:t> in :</a:t>
            </a:r>
            <a:r>
              <a:rPr lang="en-IN" sz="24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‘</a:t>
            </a:r>
            <a:r>
              <a:rPr lang="en-IN" sz="2400" b="1" dirty="0">
                <a:solidFill>
                  <a:srgbClr val="C00000"/>
                </a:solidFill>
              </a:rPr>
              <a:t>not in’ </a:t>
            </a:r>
            <a:r>
              <a:rPr lang="en-IN" sz="2400" dirty="0">
                <a:solidFill>
                  <a:schemeClr val="tx1"/>
                </a:solidFill>
              </a:rPr>
              <a:t>operator is the opposite of </a:t>
            </a:r>
            <a:r>
              <a:rPr lang="en-IN" sz="2400" b="1" dirty="0">
                <a:solidFill>
                  <a:srgbClr val="C00000"/>
                </a:solidFill>
              </a:rPr>
              <a:t>‘in’ </a:t>
            </a:r>
            <a:r>
              <a:rPr lang="en-IN" sz="2400" dirty="0">
                <a:solidFill>
                  <a:schemeClr val="tx1"/>
                </a:solidFill>
              </a:rPr>
              <a:t>operator. So, if a value does not exists in the sequence then it will return a </a:t>
            </a:r>
            <a:r>
              <a:rPr lang="en-IN" sz="2400" b="1" dirty="0">
                <a:solidFill>
                  <a:srgbClr val="C00000"/>
                </a:solidFill>
              </a:rPr>
              <a:t>True</a:t>
            </a:r>
            <a:r>
              <a:rPr lang="en-IN" sz="2400" dirty="0">
                <a:solidFill>
                  <a:schemeClr val="tx1"/>
                </a:solidFill>
              </a:rPr>
              <a:t> else it will return a </a:t>
            </a:r>
            <a:r>
              <a:rPr lang="en-IN" sz="2400" b="1" dirty="0">
                <a:solidFill>
                  <a:srgbClr val="C00000"/>
                </a:solidFill>
              </a:rPr>
              <a:t>False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Examples Of </a:t>
            </a:r>
            <a:r>
              <a:rPr lang="en-US" sz="2800" b="1" dirty="0">
                <a:solidFill>
                  <a:srgbClr val="C00000"/>
                </a:solidFill>
              </a:rPr>
              <a:t>in</a:t>
            </a:r>
            <a:r>
              <a:rPr lang="en-US" sz="2800" b="1" dirty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b=“</a:t>
            </a:r>
            <a:r>
              <a:rPr lang="en-US" sz="2400" b="1" dirty="0" err="1">
                <a:solidFill>
                  <a:srgbClr val="7030A0"/>
                </a:solidFill>
              </a:rPr>
              <a:t>om</a:t>
            </a:r>
            <a:r>
              <a:rPr lang="en-US" sz="2400" b="1" dirty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print(b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b="1" dirty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b=“mom”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print(b 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b="1" dirty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Examples Of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in</a:t>
            </a:r>
            <a:r>
              <a:rPr lang="en-US" sz="2800" b="1" dirty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x=4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print(x </a:t>
            </a:r>
            <a:r>
              <a:rPr lang="en-US" sz="2400" b="1" dirty="0">
                <a:solidFill>
                  <a:srgbClr val="C00000"/>
                </a:solidFill>
              </a:rPr>
              <a:t>not in </a:t>
            </a:r>
            <a:r>
              <a:rPr lang="en-US" sz="2400" b="1" dirty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500174"/>
            <a:ext cx="4214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x=5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print(x </a:t>
            </a:r>
            <a:r>
              <a:rPr lang="en-US" sz="2400" b="1" dirty="0">
                <a:solidFill>
                  <a:srgbClr val="C00000"/>
                </a:solidFill>
              </a:rPr>
              <a:t>not in </a:t>
            </a:r>
            <a:r>
              <a:rPr lang="en-US" sz="2400" b="1" dirty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Output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Various Types Of 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Compound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Membership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/>
              <a:t>Precedence </a:t>
            </a:r>
            <a:r>
              <a:rPr lang="en-US" dirty="0"/>
              <a:t>And </a:t>
            </a:r>
            <a:r>
              <a:rPr lang="en-US" dirty="0" err="1"/>
              <a:t>Associativity</a:t>
            </a: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Precedence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can be more than one operator in an expression.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evaluate these type of expressions there is a rule called </a:t>
            </a:r>
            <a:r>
              <a:rPr lang="en-IN" sz="2400" b="1" dirty="0">
                <a:solidFill>
                  <a:srgbClr val="C00000"/>
                </a:solidFill>
              </a:rPr>
              <a:t>precedence</a:t>
            </a:r>
            <a:r>
              <a:rPr lang="en-IN" sz="2400" dirty="0"/>
              <a:t> in all programming languages 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It guides the order in which operation are carried out.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Precedence And </a:t>
            </a:r>
            <a:r>
              <a:rPr lang="en-US" sz="2800" b="1" dirty="0" err="1"/>
              <a:t>Associativity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7"/>
          <a:ext cx="9144000" cy="549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3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Parentheses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**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+x, -x, ~x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Unary plus, Unary minus, Bitwise NOT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*, /, //, 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Multiplication, Division, Floor </a:t>
                      </a:r>
                      <a:r>
                        <a:rPr lang="en-IN" sz="1400" dirty="0" err="1"/>
                        <a:t>div,Mod</a:t>
                      </a:r>
                      <a:endParaRPr lang="en-IN" sz="1400" dirty="0"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+, -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Addition, Subtraction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&lt;&lt;, &gt;&gt;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shift operators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&amp;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AND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^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XOR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|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OR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==, !=, &gt;, &gt;=, &lt;, &lt;=, is, is not, in, not 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Comparisons, Identity, Membership operators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not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NOT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and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AND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Logical OR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a=6/2+3**4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84.0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a=20-12//3**2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19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6446" y="1571612"/>
            <a:ext cx="2473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a=25/(2+3)**2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1.0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Associativity</a:t>
            </a:r>
            <a:r>
              <a:rPr lang="en-US" sz="2800" b="1" dirty="0"/>
              <a:t>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two operators have the same precedence, </a:t>
            </a:r>
            <a:r>
              <a:rPr lang="en-IN" sz="2400" b="1" dirty="0">
                <a:solidFill>
                  <a:srgbClr val="C00000"/>
                </a:solidFill>
              </a:rPr>
              <a:t>Python </a:t>
            </a:r>
            <a:r>
              <a:rPr lang="en-IN" sz="2400" dirty="0"/>
              <a:t>follows </a:t>
            </a:r>
            <a:r>
              <a:rPr lang="en-IN" sz="2400" b="1" dirty="0" err="1">
                <a:solidFill>
                  <a:srgbClr val="C00000"/>
                </a:solidFill>
              </a:rPr>
              <a:t>associativity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b="1" dirty="0" err="1">
                <a:solidFill>
                  <a:srgbClr val="C00000"/>
                </a:solidFill>
              </a:rPr>
              <a:t>Associativity</a:t>
            </a:r>
            <a:r>
              <a:rPr lang="en-IN" sz="2400" dirty="0"/>
              <a:t> is the order in which an expression is evaluated and almost all the operators have </a:t>
            </a:r>
            <a:r>
              <a:rPr lang="en-IN" sz="2400" b="1" dirty="0">
                <a:solidFill>
                  <a:srgbClr val="002060"/>
                </a:solidFill>
              </a:rPr>
              <a:t>left-to-right </a:t>
            </a:r>
            <a:r>
              <a:rPr lang="en-IN" sz="2400" b="1" dirty="0" err="1">
                <a:solidFill>
                  <a:srgbClr val="C00000"/>
                </a:solidFill>
              </a:rPr>
              <a:t>associativity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For example, </a:t>
            </a:r>
            <a:r>
              <a:rPr lang="en-IN" sz="2400" b="1" dirty="0">
                <a:solidFill>
                  <a:srgbClr val="002060"/>
                </a:solidFill>
              </a:rPr>
              <a:t>multiplication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division</a:t>
            </a:r>
            <a:r>
              <a:rPr lang="en-IN" sz="2400" dirty="0"/>
              <a:t> have the same precedence. Hence, if both of them are present in an expression, </a:t>
            </a:r>
            <a:r>
              <a:rPr lang="en-IN" sz="2400" b="1" u="sng" dirty="0">
                <a:solidFill>
                  <a:srgbClr val="C00000"/>
                </a:solidFill>
              </a:rPr>
              <a:t>left one is evaluates first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a=5*2//3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3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a=5*(2//3)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a=2**3**2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512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a=(2**3)**2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64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47489"/>
              <a:gd name="adj2" fmla="val 4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Remember , ** has Right to left </a:t>
            </a:r>
            <a:r>
              <a:rPr lang="en-US" b="1" dirty="0" err="1">
                <a:solidFill>
                  <a:schemeClr val="bg1"/>
                </a:solidFill>
              </a:rPr>
              <a:t>assoiativity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5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Assignment Operators </a:t>
            </a:r>
            <a:br>
              <a:rPr lang="en-US" sz="2800" b="1" dirty="0"/>
            </a:br>
            <a:r>
              <a:rPr lang="en-US" sz="2800" b="1" dirty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C00000"/>
                </a:solidFill>
              </a:rPr>
              <a:t>Python Assignment Operators </a:t>
            </a:r>
            <a:r>
              <a:rPr lang="en-IN" sz="2400" dirty="0"/>
              <a:t>are used to assign the values to the declared variables.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Equals (</a:t>
            </a:r>
            <a:r>
              <a:rPr lang="en-IN" sz="2400" b="1" dirty="0">
                <a:solidFill>
                  <a:srgbClr val="C00000"/>
                </a:solidFill>
              </a:rPr>
              <a:t>=</a:t>
            </a:r>
            <a:r>
              <a:rPr lang="en-IN" sz="2400" dirty="0"/>
              <a:t>) operator is the most commonly used assignment operator in Python.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example:</a:t>
            </a:r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a=10</a:t>
            </a:r>
            <a:br>
              <a:rPr lang="en-IN" dirty="0"/>
            </a:b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Assignment Operators </a:t>
            </a:r>
            <a:br>
              <a:rPr lang="en-US" sz="2800" b="1" dirty="0"/>
            </a:br>
            <a:r>
              <a:rPr lang="en-US" sz="2800" b="1" dirty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Shortcut for assigning same value to all the variables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x=y=z=10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Shortcut for assigning different value to all the variables</a:t>
            </a:r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x,y,z</a:t>
            </a:r>
            <a:r>
              <a:rPr lang="en-US" sz="1900" b="1" dirty="0">
                <a:solidFill>
                  <a:srgbClr val="7030A0"/>
                </a:solidFill>
              </a:rPr>
              <a:t>=10,20,30</a:t>
            </a:r>
            <a:endParaRPr lang="en-IN" sz="1900" b="1" dirty="0">
              <a:solidFill>
                <a:srgbClr val="7030A0"/>
              </a:solidFill>
            </a:endParaRPr>
          </a:p>
          <a:p>
            <a:pPr>
              <a:buNone/>
            </a:pPr>
            <a:br>
              <a:rPr lang="en-IN" dirty="0"/>
            </a:b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a,b,c</a:t>
            </a:r>
            <a:r>
              <a:rPr lang="en-US" sz="2400" b="1" dirty="0">
                <a:solidFill>
                  <a:srgbClr val="7030A0"/>
                </a:solidFill>
              </a:rPr>
              <a:t>=10,20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</a:t>
            </a:r>
            <a:r>
              <a:rPr lang="en-US" sz="2400" b="1" dirty="0" err="1">
                <a:solidFill>
                  <a:srgbClr val="7030A0"/>
                </a:solidFill>
              </a:rPr>
              <a:t>a,b,c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ValueError</a:t>
            </a:r>
            <a:r>
              <a:rPr lang="en-US" sz="2400" b="1" dirty="0">
                <a:solidFill>
                  <a:srgbClr val="002060"/>
                </a:solidFill>
              </a:rPr>
              <a:t> : Not enough values to unpack 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a,b,c</a:t>
            </a:r>
            <a:r>
              <a:rPr lang="en-US" sz="2400" b="1" dirty="0">
                <a:solidFill>
                  <a:srgbClr val="7030A0"/>
                </a:solidFill>
              </a:rPr>
              <a:t>=10,20,30,40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</a:t>
            </a:r>
            <a:r>
              <a:rPr lang="en-US" sz="2400" b="1" dirty="0" err="1">
                <a:solidFill>
                  <a:srgbClr val="7030A0"/>
                </a:solidFill>
              </a:rPr>
              <a:t>a,b,c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ValueError</a:t>
            </a:r>
            <a:r>
              <a:rPr lang="en-US" sz="2400" b="1" dirty="0">
                <a:solidFill>
                  <a:srgbClr val="002060"/>
                </a:solidFill>
              </a:rPr>
              <a:t> : Too many values to unpack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Compound Assignment </a:t>
            </a:r>
            <a:br>
              <a:rPr lang="en-US" sz="2800" b="1" dirty="0"/>
            </a:br>
            <a:r>
              <a:rPr lang="en-US" sz="2800" b="1" dirty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allows us to combine </a:t>
            </a:r>
            <a:r>
              <a:rPr lang="en-IN" sz="2400" b="1" dirty="0">
                <a:solidFill>
                  <a:srgbClr val="C00000"/>
                </a:solidFill>
              </a:rPr>
              <a:t>arithmetic operators </a:t>
            </a:r>
            <a:r>
              <a:rPr lang="en-IN" sz="2400" dirty="0"/>
              <a:t>as well as </a:t>
            </a:r>
            <a:r>
              <a:rPr lang="en-IN" sz="2400" b="1" dirty="0">
                <a:solidFill>
                  <a:srgbClr val="C00000"/>
                </a:solidFill>
              </a:rPr>
              <a:t>bitwise operators </a:t>
            </a:r>
            <a:r>
              <a:rPr lang="en-IN" sz="2400" dirty="0"/>
              <a:t>with assignment operator.</a:t>
            </a: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For example: </a:t>
            </a:r>
            <a:r>
              <a:rPr lang="en-US" sz="2400" dirty="0"/>
              <a:t>The statement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x=x+5</a:t>
            </a:r>
          </a:p>
          <a:p>
            <a:endParaRPr lang="en-US" sz="2400" dirty="0"/>
          </a:p>
          <a:p>
            <a:r>
              <a:rPr lang="en-US" sz="2400" dirty="0"/>
              <a:t>Can also be written as 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x+=5 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Compound Assignment </a:t>
            </a:r>
            <a:br>
              <a:rPr lang="en-US" sz="2800" b="1" dirty="0"/>
            </a:br>
            <a:r>
              <a:rPr lang="en-US" sz="2800" b="1" dirty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3" cy="542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871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+=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x=x+5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-=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x=x-5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x=x*5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%=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x=x%5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97">
                <a:tc>
                  <a:txBody>
                    <a:bodyPr/>
                    <a:lstStyle/>
                    <a:p>
                      <a:r>
                        <a:rPr lang="en-US" b="1" dirty="0"/>
                        <a:t>//=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x=x//5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**=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x=x**5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&amp;=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x&amp;=5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x=x&amp;5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x!=5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x=x!5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^=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x=x^5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/>
                        <a:t>&gt;&gt;=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x&gt;&gt;=5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x=x&gt;&gt;5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871">
                <a:tc>
                  <a:txBody>
                    <a:bodyPr/>
                    <a:lstStyle/>
                    <a:p>
                      <a:r>
                        <a:rPr lang="en-US" b="1" dirty="0"/>
                        <a:t>&lt;&lt;=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x=x&lt;&lt;5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print(++a)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print(a++)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SyntaxError</a:t>
            </a:r>
            <a:r>
              <a:rPr lang="en-US" sz="2400" b="1" dirty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576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/>
              <a:t>Python does not has any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increment operator </a:t>
            </a:r>
            <a:r>
              <a:rPr lang="en-US" sz="2400" dirty="0"/>
              <a:t>like</a:t>
            </a:r>
            <a:r>
              <a:rPr lang="en-US" sz="2400" b="1" dirty="0">
                <a:solidFill>
                  <a:srgbClr val="C00000"/>
                </a:solidFill>
              </a:rPr>
              <a:t> ++.</a:t>
            </a:r>
          </a:p>
          <a:p>
            <a:endParaRPr lang="en-US" sz="2400" dirty="0"/>
          </a:p>
          <a:p>
            <a:r>
              <a:rPr lang="en-US" sz="2400" dirty="0"/>
              <a:t>Rather it is solved as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+(+x)</a:t>
            </a:r>
            <a:r>
              <a:rPr lang="en-US" sz="2400" dirty="0"/>
              <a:t> 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+(+10)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  <a:p>
            <a:endParaRPr lang="en-US" sz="2400" dirty="0"/>
          </a:p>
          <a:p>
            <a:r>
              <a:rPr lang="en-US" sz="2400" dirty="0"/>
              <a:t>However the expression </a:t>
            </a:r>
            <a:r>
              <a:rPr lang="en-US" sz="2400" b="1" dirty="0">
                <a:solidFill>
                  <a:srgbClr val="C00000"/>
                </a:solidFill>
              </a:rPr>
              <a:t>a++ </a:t>
            </a:r>
          </a:p>
          <a:p>
            <a:r>
              <a:rPr lang="en-US" sz="2400" dirty="0"/>
              <a:t>is an error as it doesn’t make </a:t>
            </a:r>
          </a:p>
          <a:p>
            <a:r>
              <a:rPr lang="en-US" sz="2400" dirty="0"/>
              <a:t>any sense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print(--a)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print(a--)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SyntaxError</a:t>
            </a:r>
            <a:r>
              <a:rPr lang="en-US" sz="2400" b="1" dirty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3444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/>
              <a:t>Python does not has any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decrement operator </a:t>
            </a:r>
            <a:r>
              <a:rPr lang="en-US" sz="2400" dirty="0"/>
              <a:t>like</a:t>
            </a:r>
            <a:r>
              <a:rPr lang="en-US" sz="2400" b="1" dirty="0">
                <a:solidFill>
                  <a:srgbClr val="C00000"/>
                </a:solidFill>
              </a:rPr>
              <a:t> --.</a:t>
            </a:r>
          </a:p>
          <a:p>
            <a:endParaRPr lang="en-US" sz="2400" dirty="0"/>
          </a:p>
          <a:p>
            <a:r>
              <a:rPr lang="en-US" sz="2400" dirty="0"/>
              <a:t>Rather it is solved as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-(-x)</a:t>
            </a:r>
            <a:r>
              <a:rPr lang="en-US" sz="2400" dirty="0"/>
              <a:t> 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-(-10)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  <a:p>
            <a:endParaRPr lang="en-US" sz="2400" dirty="0"/>
          </a:p>
          <a:p>
            <a:r>
              <a:rPr lang="en-US" sz="2400" dirty="0"/>
              <a:t>However the expression </a:t>
            </a:r>
            <a:r>
              <a:rPr lang="en-US" sz="2400" b="1" dirty="0">
                <a:solidFill>
                  <a:srgbClr val="C00000"/>
                </a:solidFill>
              </a:rPr>
              <a:t>a-- </a:t>
            </a:r>
          </a:p>
          <a:p>
            <a:r>
              <a:rPr lang="en-US" sz="2400" dirty="0"/>
              <a:t>is an error as it doesn’t make </a:t>
            </a:r>
          </a:p>
          <a:p>
            <a:r>
              <a:rPr lang="en-US" sz="2400" dirty="0"/>
              <a:t>any sense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4138</TotalTime>
  <Words>1200</Words>
  <Application>Microsoft Office PowerPoint</Application>
  <PresentationFormat>On-screen Show (4:3)</PresentationFormat>
  <Paragraphs>406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Assignment Operators  In Python</vt:lpstr>
      <vt:lpstr>Assignment Operators  In Python</vt:lpstr>
      <vt:lpstr>Guess The Output </vt:lpstr>
      <vt:lpstr>Compound Assignment  Operators</vt:lpstr>
      <vt:lpstr>Compound Assignment  Operators</vt:lpstr>
      <vt:lpstr>Guess The Output </vt:lpstr>
      <vt:lpstr>Guess The Output </vt:lpstr>
      <vt:lpstr>Guess The Output </vt:lpstr>
      <vt:lpstr>Identity Operators</vt:lpstr>
      <vt:lpstr>Behavior Of is and is not</vt:lpstr>
      <vt:lpstr>Examples Of is Operator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Precedence And Associativity</vt:lpstr>
      <vt:lpstr>Guess The Output </vt:lpstr>
      <vt:lpstr>Associativity Of Operators</vt:lpstr>
      <vt:lpstr>Guess The Output </vt:lpstr>
      <vt:lpstr>Guess The 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roshan chourasiya</cp:lastModifiedBy>
  <cp:revision>339</cp:revision>
  <dcterms:created xsi:type="dcterms:W3CDTF">2015-12-21T13:46:48Z</dcterms:created>
  <dcterms:modified xsi:type="dcterms:W3CDTF">2019-06-23T19:36:31Z</dcterms:modified>
</cp:coreProperties>
</file>