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307" r:id="rId5"/>
    <p:sldId id="295" r:id="rId6"/>
    <p:sldId id="308" r:id="rId7"/>
    <p:sldId id="314" r:id="rId8"/>
    <p:sldId id="278" r:id="rId9"/>
    <p:sldId id="309" r:id="rId10"/>
    <p:sldId id="310" r:id="rId11"/>
    <p:sldId id="311" r:id="rId12"/>
    <p:sldId id="321" r:id="rId13"/>
    <p:sldId id="312" r:id="rId14"/>
    <p:sldId id="313" r:id="rId15"/>
    <p:sldId id="322" r:id="rId16"/>
    <p:sldId id="323" r:id="rId17"/>
    <p:sldId id="324" r:id="rId18"/>
    <p:sldId id="325" r:id="rId19"/>
    <p:sldId id="326" r:id="rId20"/>
    <p:sldId id="333" r:id="rId21"/>
    <p:sldId id="335" r:id="rId22"/>
    <p:sldId id="334" r:id="rId23"/>
    <p:sldId id="332" r:id="rId24"/>
    <p:sldId id="328" r:id="rId25"/>
    <p:sldId id="329" r:id="rId26"/>
    <p:sldId id="330" r:id="rId27"/>
    <p:sldId id="331" r:id="rId28"/>
    <p:sldId id="336" r:id="rId29"/>
    <p:sldId id="337" r:id="rId30"/>
    <p:sldId id="339" r:id="rId31"/>
    <p:sldId id="327" r:id="rId32"/>
    <p:sldId id="319" r:id="rId33"/>
    <p:sldId id="305" r:id="rId34"/>
    <p:sldId id="315" r:id="rId35"/>
    <p:sldId id="317" r:id="rId36"/>
    <p:sldId id="318" r:id="rId37"/>
    <p:sldId id="320" r:id="rId38"/>
    <p:sldId id="340" r:id="rId39"/>
    <p:sldId id="341" r:id="rId40"/>
    <p:sldId id="342" r:id="rId41"/>
    <p:sldId id="34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4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27-07-2018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27-07-2018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27-07-2018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27-07-2018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Accepting Integer Input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solve this , we can use </a:t>
            </a:r>
            <a:r>
              <a:rPr lang="en-US" sz="2400" b="1" dirty="0" smtClean="0">
                <a:solidFill>
                  <a:srgbClr val="C00000"/>
                </a:solidFill>
              </a:rPr>
              <a:t>Type Conversion Functions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, for converting a given value from </a:t>
            </a:r>
            <a:r>
              <a:rPr lang="en-US" sz="2400" b="1" dirty="0" smtClean="0">
                <a:solidFill>
                  <a:srgbClr val="C00000"/>
                </a:solidFill>
              </a:rPr>
              <a:t>string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C00000"/>
                </a:solidFill>
              </a:rPr>
              <a:t>other type.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For example , in the previous code , we can use the function </a:t>
            </a: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to convert </a:t>
            </a:r>
            <a:r>
              <a:rPr lang="en-US" sz="2400" b="1" dirty="0" smtClean="0">
                <a:solidFill>
                  <a:srgbClr val="C00000"/>
                </a:solidFill>
              </a:rPr>
              <a:t>string</a:t>
            </a:r>
            <a:r>
              <a:rPr lang="en-US" sz="2400" dirty="0" smtClean="0"/>
              <a:t> value to </a:t>
            </a:r>
            <a:r>
              <a:rPr lang="en-US" sz="2400" b="1" dirty="0" smtClean="0">
                <a:solidFill>
                  <a:srgbClr val="C00000"/>
                </a:solidFill>
              </a:rPr>
              <a:t>integer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Accepting Integer Input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a=input("enter a number\n")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b=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(a)+1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print(b)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OR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a=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(input("enter a number\n")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b=a+1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print(b)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000636"/>
            <a:ext cx="3896269" cy="952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Accepting Float And </a:t>
            </a:r>
            <a:r>
              <a:rPr lang="en-US" sz="2800" b="1" dirty="0" err="1" smtClean="0"/>
              <a:t>Bool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converting input values to float and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we can call </a:t>
            </a:r>
            <a:r>
              <a:rPr lang="en-US" sz="2400" b="1" dirty="0" smtClean="0">
                <a:solidFill>
                  <a:srgbClr val="C00000"/>
                </a:solidFill>
              </a:rPr>
              <a:t>float( ) </a:t>
            </a:r>
            <a:r>
              <a:rPr lang="en-US" sz="2400" dirty="0" smtClean="0"/>
              <a:t>and </a:t>
            </a:r>
            <a:r>
              <a:rPr lang="en-US" sz="2400" b="1" dirty="0" err="1" smtClean="0">
                <a:solidFill>
                  <a:srgbClr val="C00000"/>
                </a:solidFill>
              </a:rPr>
              <a:t>bool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functions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s=input("enter your percentage\n")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per=float(s)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print(per)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OR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s=input(“Delete the file ?(yes-</a:t>
            </a:r>
            <a:r>
              <a:rPr lang="en-IN" sz="2400" b="1" dirty="0" err="1" smtClean="0">
                <a:solidFill>
                  <a:srgbClr val="7030A0"/>
                </a:solidFill>
              </a:rPr>
              <a:t>True,no</a:t>
            </a:r>
            <a:r>
              <a:rPr lang="en-IN" sz="2400" b="1" dirty="0" smtClean="0">
                <a:solidFill>
                  <a:srgbClr val="7030A0"/>
                </a:solidFill>
              </a:rPr>
              <a:t>-False)")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ans</a:t>
            </a:r>
            <a:r>
              <a:rPr lang="en-IN" sz="2400" b="1" dirty="0" smtClean="0">
                <a:solidFill>
                  <a:srgbClr val="7030A0"/>
                </a:solidFill>
              </a:rPr>
              <a:t>=</a:t>
            </a:r>
            <a:r>
              <a:rPr lang="en-IN" sz="2400" b="1" dirty="0" err="1" smtClean="0">
                <a:solidFill>
                  <a:srgbClr val="7030A0"/>
                </a:solidFill>
              </a:rPr>
              <a:t>bool</a:t>
            </a:r>
            <a:r>
              <a:rPr lang="en-IN" sz="2400" b="1" dirty="0" smtClean="0">
                <a:solidFill>
                  <a:srgbClr val="7030A0"/>
                </a:solidFill>
              </a:rPr>
              <a:t>(s)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7030A0"/>
                </a:solidFill>
              </a:rPr>
              <a:t>ans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WAP to accept two numbers from the user and display their sum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Code: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a=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(input("Enter first num:"))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b=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(input("Enter </a:t>
            </a:r>
            <a:r>
              <a:rPr lang="en-IN" sz="2400" b="1" dirty="0" err="1" smtClean="0">
                <a:solidFill>
                  <a:srgbClr val="7030A0"/>
                </a:solidFill>
              </a:rPr>
              <a:t>secnd</a:t>
            </a:r>
            <a:r>
              <a:rPr lang="en-IN" sz="2400" b="1" dirty="0" smtClean="0">
                <a:solidFill>
                  <a:srgbClr val="7030A0"/>
                </a:solidFill>
              </a:rPr>
              <a:t> num:"))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c=</a:t>
            </a:r>
            <a:r>
              <a:rPr lang="en-IN" sz="2400" b="1" dirty="0" err="1" smtClean="0">
                <a:solidFill>
                  <a:srgbClr val="7030A0"/>
                </a:solidFill>
              </a:rPr>
              <a:t>a+b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</a:t>
            </a:r>
            <a:r>
              <a:rPr lang="en-IN" sz="2400" b="1" dirty="0" err="1" smtClean="0">
                <a:solidFill>
                  <a:srgbClr val="7030A0"/>
                </a:solidFill>
              </a:rPr>
              <a:t>Nos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err="1" smtClean="0">
                <a:solidFill>
                  <a:srgbClr val="7030A0"/>
                </a:solidFill>
              </a:rPr>
              <a:t>are",a,"and",b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print("Their sum </a:t>
            </a:r>
            <a:r>
              <a:rPr lang="en-IN" sz="2400" b="1" dirty="0" err="1" smtClean="0">
                <a:solidFill>
                  <a:srgbClr val="7030A0"/>
                </a:solidFill>
              </a:rPr>
              <a:t>is",c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286388"/>
            <a:ext cx="4496428" cy="1095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Can you write the previous code in one line only ?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Code: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print("Their sum </a:t>
            </a:r>
            <a:r>
              <a:rPr lang="en-IN" sz="2400" b="1" dirty="0" err="1" smtClean="0">
                <a:solidFill>
                  <a:srgbClr val="7030A0"/>
                </a:solidFill>
              </a:rPr>
              <a:t>is",int</a:t>
            </a:r>
            <a:r>
              <a:rPr lang="en-IN" sz="2400" b="1" dirty="0" smtClean="0">
                <a:solidFill>
                  <a:srgbClr val="7030A0"/>
                </a:solidFill>
              </a:rPr>
              <a:t>(input("Enter first num:"))+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(input("Enter </a:t>
            </a:r>
            <a:r>
              <a:rPr lang="en-IN" sz="2400" b="1" dirty="0" err="1" smtClean="0">
                <a:solidFill>
                  <a:srgbClr val="7030A0"/>
                </a:solidFill>
              </a:rPr>
              <a:t>secnd</a:t>
            </a:r>
            <a:r>
              <a:rPr lang="en-IN" sz="2400" b="1" dirty="0" smtClean="0">
                <a:solidFill>
                  <a:srgbClr val="7030A0"/>
                </a:solidFill>
              </a:rPr>
              <a:t> num:")))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489190"/>
            <a:ext cx="5214974" cy="1522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WAP to accept radius of a Circle from the user and calculate area and circumference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Code: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radius=float(input("Enter radius:"))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area=3.14*radius**2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circum=2*3.14*radius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print("Area </a:t>
            </a:r>
            <a:r>
              <a:rPr lang="en-IN" sz="2400" b="1" dirty="0" err="1" smtClean="0">
                <a:solidFill>
                  <a:srgbClr val="7030A0"/>
                </a:solidFill>
              </a:rPr>
              <a:t>is",area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print("Circumference </a:t>
            </a:r>
            <a:r>
              <a:rPr lang="en-IN" sz="2400" b="1" dirty="0" err="1" smtClean="0">
                <a:solidFill>
                  <a:srgbClr val="7030A0"/>
                </a:solidFill>
              </a:rPr>
              <a:t>is",circum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143512"/>
            <a:ext cx="4496428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Exploring More About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math</a:t>
            </a:r>
            <a:r>
              <a:rPr lang="en-US" sz="2800" b="1" dirty="0" smtClean="0"/>
              <a:t> Module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have already discussed that Python has a module called </a:t>
            </a:r>
            <a:r>
              <a:rPr lang="en-US" sz="2400" b="1" dirty="0" smtClean="0">
                <a:solidFill>
                  <a:srgbClr val="C00000"/>
                </a:solidFill>
              </a:rPr>
              <a:t>math</a:t>
            </a:r>
            <a:r>
              <a:rPr lang="en-US" sz="2400" dirty="0" smtClean="0"/>
              <a:t> 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This module helps us perform mathematical calculations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It contains several </a:t>
            </a:r>
            <a:r>
              <a:rPr lang="en-US" sz="2400" b="1" dirty="0" smtClean="0">
                <a:solidFill>
                  <a:srgbClr val="C00000"/>
                </a:solidFill>
              </a:rPr>
              <a:t>mathematical constants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functions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Exploring More About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math</a:t>
            </a:r>
            <a:r>
              <a:rPr lang="en-US" sz="2800" b="1" dirty="0" smtClean="0"/>
              <a:t> Module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Following are some important functions :</a:t>
            </a:r>
          </a:p>
          <a:p>
            <a:pPr lvl="1"/>
            <a:r>
              <a:rPr lang="en-IN" sz="1900" b="1" dirty="0" err="1" smtClean="0">
                <a:solidFill>
                  <a:srgbClr val="C00000"/>
                </a:solidFill>
              </a:rPr>
              <a:t>math.factorial</a:t>
            </a:r>
            <a:r>
              <a:rPr lang="en-IN" sz="1900" b="1" dirty="0" smtClean="0">
                <a:solidFill>
                  <a:srgbClr val="C00000"/>
                </a:solidFill>
              </a:rPr>
              <a:t>(</a:t>
            </a:r>
            <a:r>
              <a:rPr lang="en-IN" sz="1900" b="1" i="1" dirty="0" smtClean="0">
                <a:solidFill>
                  <a:srgbClr val="C00000"/>
                </a:solidFill>
              </a:rPr>
              <a:t>x</a:t>
            </a:r>
            <a:r>
              <a:rPr lang="en-IN" sz="1900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IN" sz="1900" b="1" dirty="0" err="1" smtClean="0">
                <a:solidFill>
                  <a:srgbClr val="C00000"/>
                </a:solidFill>
              </a:rPr>
              <a:t>math.floor</a:t>
            </a:r>
            <a:r>
              <a:rPr lang="en-IN" sz="1900" b="1" dirty="0" smtClean="0">
                <a:solidFill>
                  <a:srgbClr val="C00000"/>
                </a:solidFill>
              </a:rPr>
              <a:t>(</a:t>
            </a:r>
            <a:r>
              <a:rPr lang="en-IN" sz="1900" b="1" i="1" dirty="0" smtClean="0">
                <a:solidFill>
                  <a:srgbClr val="C00000"/>
                </a:solidFill>
              </a:rPr>
              <a:t>x</a:t>
            </a:r>
            <a:r>
              <a:rPr lang="en-IN" sz="1900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IN" sz="1900" b="1" dirty="0" err="1" smtClean="0">
                <a:solidFill>
                  <a:srgbClr val="C00000"/>
                </a:solidFill>
              </a:rPr>
              <a:t>math.ceil</a:t>
            </a:r>
            <a:r>
              <a:rPr lang="en-IN" sz="1900" b="1" dirty="0" smtClean="0">
                <a:solidFill>
                  <a:srgbClr val="C00000"/>
                </a:solidFill>
              </a:rPr>
              <a:t>(</a:t>
            </a:r>
            <a:r>
              <a:rPr lang="en-IN" sz="1900" b="1" i="1" dirty="0" smtClean="0">
                <a:solidFill>
                  <a:srgbClr val="C00000"/>
                </a:solidFill>
              </a:rPr>
              <a:t>x</a:t>
            </a:r>
            <a:r>
              <a:rPr lang="en-IN" sz="1900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IN" sz="1900" b="1" dirty="0" smtClean="0">
                <a:solidFill>
                  <a:srgbClr val="C00000"/>
                </a:solidFill>
              </a:rPr>
              <a:t>math.gcd(</a:t>
            </a:r>
            <a:r>
              <a:rPr lang="en-IN" sz="1900" b="1" i="1" dirty="0" smtClean="0">
                <a:solidFill>
                  <a:srgbClr val="C00000"/>
                </a:solidFill>
              </a:rPr>
              <a:t>a</a:t>
            </a:r>
            <a:r>
              <a:rPr lang="en-IN" sz="1900" b="1" dirty="0" smtClean="0">
                <a:solidFill>
                  <a:srgbClr val="C00000"/>
                </a:solidFill>
              </a:rPr>
              <a:t>, </a:t>
            </a:r>
            <a:r>
              <a:rPr lang="en-IN" sz="1900" b="1" i="1" dirty="0" smtClean="0">
                <a:solidFill>
                  <a:srgbClr val="C00000"/>
                </a:solidFill>
              </a:rPr>
              <a:t>b</a:t>
            </a:r>
            <a:r>
              <a:rPr lang="en-IN" sz="1900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math.pow(</a:t>
            </a:r>
            <a:r>
              <a:rPr lang="en-US" sz="1900" b="1" dirty="0" err="1" smtClean="0">
                <a:solidFill>
                  <a:srgbClr val="C00000"/>
                </a:solidFill>
              </a:rPr>
              <a:t>x,y</a:t>
            </a:r>
            <a:r>
              <a:rPr lang="en-US" sz="1900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math.sqrt</a:t>
            </a:r>
            <a:r>
              <a:rPr lang="en-US" sz="1900" b="1" dirty="0" smtClean="0">
                <a:solidFill>
                  <a:srgbClr val="C00000"/>
                </a:solidFill>
              </a:rPr>
              <a:t>(x)</a:t>
            </a:r>
          </a:p>
          <a:p>
            <a:endParaRPr lang="en-US" sz="2400" dirty="0" smtClean="0"/>
          </a:p>
          <a:p>
            <a:r>
              <a:rPr lang="en-US" sz="2400" dirty="0" smtClean="0"/>
              <a:t>Following are it’s important mathematical constants:</a:t>
            </a: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math.pi</a:t>
            </a:r>
            <a:r>
              <a:rPr lang="en-US" sz="1900" b="1" dirty="0" smtClean="0">
                <a:solidFill>
                  <a:srgbClr val="C00000"/>
                </a:solidFill>
              </a:rPr>
              <a:t> : </a:t>
            </a:r>
            <a:r>
              <a:rPr lang="en-IN" sz="2000" b="1" dirty="0" smtClean="0">
                <a:solidFill>
                  <a:srgbClr val="002060"/>
                </a:solidFill>
              </a:rPr>
              <a:t>The mathematical constant </a:t>
            </a:r>
            <a:r>
              <a:rPr lang="en-IN" sz="2000" b="1" i="1" dirty="0" smtClean="0">
                <a:solidFill>
                  <a:srgbClr val="002060"/>
                </a:solidFill>
              </a:rPr>
              <a:t>π</a:t>
            </a:r>
            <a:r>
              <a:rPr lang="en-IN" sz="2000" b="1" dirty="0" smtClean="0">
                <a:solidFill>
                  <a:srgbClr val="002060"/>
                </a:solidFill>
              </a:rPr>
              <a:t> = 3.141592…</a:t>
            </a:r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math.e</a:t>
            </a:r>
            <a:r>
              <a:rPr lang="en-US" sz="1900" b="1" dirty="0" smtClean="0">
                <a:solidFill>
                  <a:srgbClr val="C00000"/>
                </a:solidFill>
              </a:rPr>
              <a:t>: </a:t>
            </a:r>
            <a:r>
              <a:rPr lang="en-IN" sz="2000" b="1" dirty="0" smtClean="0">
                <a:solidFill>
                  <a:srgbClr val="002060"/>
                </a:solidFill>
              </a:rPr>
              <a:t>The mathematical constant </a:t>
            </a:r>
            <a:r>
              <a:rPr lang="en-IN" sz="2000" b="1" i="1" dirty="0" smtClean="0">
                <a:solidFill>
                  <a:srgbClr val="002060"/>
                </a:solidFill>
              </a:rPr>
              <a:t>e</a:t>
            </a:r>
            <a:r>
              <a:rPr lang="en-IN" sz="2000" b="1" dirty="0" smtClean="0">
                <a:solidFill>
                  <a:srgbClr val="002060"/>
                </a:solidFill>
              </a:rPr>
              <a:t> = 2.718281…,</a:t>
            </a:r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math.tau: </a:t>
            </a:r>
            <a:r>
              <a:rPr lang="en-IN" sz="2000" b="1" dirty="0" smtClean="0">
                <a:solidFill>
                  <a:srgbClr val="002060"/>
                </a:solidFill>
              </a:rPr>
              <a:t>Tau is a circle constant equal to 2</a:t>
            </a:r>
            <a:r>
              <a:rPr lang="en-IN" sz="2000" b="1" i="1" dirty="0" smtClean="0">
                <a:solidFill>
                  <a:srgbClr val="002060"/>
                </a:solidFill>
              </a:rPr>
              <a:t>π</a:t>
            </a:r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Modified Version Of Previous </a:t>
            </a:r>
            <a:br>
              <a:rPr lang="en-US" sz="2800" b="1" dirty="0" smtClean="0"/>
            </a:br>
            <a:r>
              <a:rPr lang="en-US" sz="2800" b="1" dirty="0" smtClean="0"/>
              <a:t>Code Using </a:t>
            </a:r>
            <a:r>
              <a:rPr lang="en-US" sz="2800" b="1" dirty="0" smtClean="0">
                <a:solidFill>
                  <a:srgbClr val="C00000"/>
                </a:solidFill>
              </a:rPr>
              <a:t>math</a:t>
            </a:r>
            <a:r>
              <a:rPr lang="en-US" sz="2800" b="1" dirty="0" smtClean="0"/>
              <a:t> Module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Code: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import math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radius=float(input("Enter radius:"))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area=</a:t>
            </a:r>
            <a:r>
              <a:rPr lang="en-IN" sz="2400" b="1" dirty="0" err="1" smtClean="0">
                <a:solidFill>
                  <a:srgbClr val="C00000"/>
                </a:solidFill>
              </a:rPr>
              <a:t>math.pi</a:t>
            </a:r>
            <a:r>
              <a:rPr lang="en-IN" sz="2400" b="1" dirty="0" smtClean="0">
                <a:solidFill>
                  <a:srgbClr val="7030A0"/>
                </a:solidFill>
              </a:rPr>
              <a:t>*</a:t>
            </a:r>
            <a:r>
              <a:rPr lang="en-IN" sz="2400" b="1" dirty="0" err="1" smtClean="0">
                <a:solidFill>
                  <a:srgbClr val="C00000"/>
                </a:solidFill>
              </a:rPr>
              <a:t>math.pow</a:t>
            </a:r>
            <a:r>
              <a:rPr lang="en-IN" sz="2400" b="1" dirty="0" smtClean="0">
                <a:solidFill>
                  <a:srgbClr val="C00000"/>
                </a:solidFill>
              </a:rPr>
              <a:t>(radius,2)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circum=</a:t>
            </a:r>
            <a:r>
              <a:rPr lang="en-IN" sz="2400" b="1" dirty="0" smtClean="0">
                <a:solidFill>
                  <a:srgbClr val="C00000"/>
                </a:solidFill>
              </a:rPr>
              <a:t>math.tau</a:t>
            </a:r>
            <a:r>
              <a:rPr lang="en-IN" sz="2400" b="1" dirty="0" smtClean="0">
                <a:solidFill>
                  <a:srgbClr val="7030A0"/>
                </a:solidFill>
              </a:rPr>
              <a:t>*radius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print("Area </a:t>
            </a:r>
            <a:r>
              <a:rPr lang="en-IN" sz="2400" b="1" dirty="0" err="1" smtClean="0">
                <a:solidFill>
                  <a:srgbClr val="7030A0"/>
                </a:solidFill>
              </a:rPr>
              <a:t>is",area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print("Circumference </a:t>
            </a:r>
            <a:r>
              <a:rPr lang="en-IN" sz="2400" b="1" dirty="0" err="1" smtClean="0">
                <a:solidFill>
                  <a:srgbClr val="7030A0"/>
                </a:solidFill>
              </a:rPr>
              <a:t>is",circum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929199"/>
            <a:ext cx="5072098" cy="1177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Second Way To Import </a:t>
            </a:r>
            <a:br>
              <a:rPr lang="en-US" sz="2800" b="1" dirty="0" smtClean="0"/>
            </a:br>
            <a:r>
              <a:rPr lang="en-US" sz="2800" b="1" dirty="0" smtClean="0"/>
              <a:t>A Module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use </a:t>
            </a:r>
            <a:r>
              <a:rPr lang="en-IN" sz="2400" b="1" dirty="0" smtClean="0">
                <a:solidFill>
                  <a:srgbClr val="C00000"/>
                </a:solidFill>
              </a:rPr>
              <a:t>aliasing</a:t>
            </a:r>
            <a:r>
              <a:rPr lang="en-IN" sz="2400" dirty="0" smtClean="0"/>
              <a:t> for </a:t>
            </a:r>
            <a:r>
              <a:rPr lang="en-IN" sz="2400" b="1" dirty="0" smtClean="0">
                <a:solidFill>
                  <a:srgbClr val="C00000"/>
                </a:solidFill>
              </a:rPr>
              <a:t>module names </a:t>
            </a:r>
          </a:p>
          <a:p>
            <a:endParaRPr lang="en-US" sz="2400" dirty="0" smtClean="0"/>
          </a:p>
          <a:p>
            <a:r>
              <a:rPr lang="en-US" sz="2400" dirty="0" smtClean="0"/>
              <a:t>To do this ,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/>
              <a:t>provides us </a:t>
            </a:r>
            <a:r>
              <a:rPr lang="en-US" sz="2400" b="1" dirty="0" smtClean="0">
                <a:solidFill>
                  <a:srgbClr val="C00000"/>
                </a:solidFill>
              </a:rPr>
              <a:t>as </a:t>
            </a:r>
            <a:r>
              <a:rPr lang="en-US" sz="2400" b="1" dirty="0" smtClean="0">
                <a:solidFill>
                  <a:srgbClr val="002060"/>
                </a:solidFill>
              </a:rPr>
              <a:t>keyword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import </a:t>
            </a:r>
            <a:r>
              <a:rPr lang="en-IN" sz="1900" b="1" dirty="0" err="1" smtClean="0">
                <a:solidFill>
                  <a:srgbClr val="002060"/>
                </a:solidFill>
              </a:rPr>
              <a:t>modname</a:t>
            </a:r>
            <a:r>
              <a:rPr lang="en-IN" sz="1900" b="1" dirty="0" smtClean="0">
                <a:solidFill>
                  <a:srgbClr val="002060"/>
                </a:solidFill>
              </a:rPr>
              <a:t> as </a:t>
            </a:r>
            <a:r>
              <a:rPr lang="en-IN" sz="1900" b="1" dirty="0" err="1" smtClean="0">
                <a:solidFill>
                  <a:srgbClr val="002060"/>
                </a:solidFill>
              </a:rPr>
              <a:t>newname</a:t>
            </a:r>
            <a:endParaRPr lang="en-IN" sz="1900" b="1" dirty="0" smtClean="0">
              <a:solidFill>
                <a:srgbClr val="002060"/>
              </a:solidFill>
            </a:endParaRPr>
          </a:p>
          <a:p>
            <a:endParaRPr lang="en-IN" sz="2400" dirty="0" smtClean="0"/>
          </a:p>
          <a:p>
            <a:r>
              <a:rPr lang="en-US" sz="2400" dirty="0" smtClean="0"/>
              <a:t>This helps us to use short names for modules and make them more easy to use</a:t>
            </a:r>
            <a:endParaRPr lang="en-US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Input Function And Math Module In 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Using the </a:t>
            </a:r>
            <a:r>
              <a:rPr lang="en-US" b="1" dirty="0" smtClean="0">
                <a:solidFill>
                  <a:srgbClr val="C00000"/>
                </a:solidFill>
              </a:rPr>
              <a:t>input( ) </a:t>
            </a:r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Using the </a:t>
            </a:r>
            <a:r>
              <a:rPr lang="en-US" b="1" dirty="0" smtClean="0">
                <a:solidFill>
                  <a:srgbClr val="C00000"/>
                </a:solidFill>
              </a:rPr>
              <a:t>math module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Different ways of importing a module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Accepting multiple values in single line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as</a:t>
            </a:r>
            <a:r>
              <a:rPr lang="en-US" sz="2800" b="1" dirty="0" smtClean="0"/>
              <a:t> Keyword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Code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import platform as p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</a:t>
            </a:r>
            <a:r>
              <a:rPr lang="en-US" sz="2400" b="1" dirty="0" err="1" smtClean="0">
                <a:solidFill>
                  <a:srgbClr val="7030A0"/>
                </a:solidFill>
              </a:rPr>
              <a:t>p.system</a:t>
            </a:r>
            <a:r>
              <a:rPr lang="en-US" sz="2400" b="1" dirty="0" smtClean="0">
                <a:solidFill>
                  <a:srgbClr val="7030A0"/>
                </a:solidFill>
              </a:rPr>
              <a:t>())</a:t>
            </a:r>
          </a:p>
          <a:p>
            <a:pPr>
              <a:buNone/>
            </a:pPr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286124"/>
            <a:ext cx="2167515" cy="42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600" b="1" dirty="0" smtClean="0"/>
              <a:t>Second Way Of Writing Previous </a:t>
            </a:r>
            <a:br>
              <a:rPr lang="en-US" sz="2600" b="1" dirty="0" smtClean="0"/>
            </a:br>
            <a:r>
              <a:rPr lang="en-US" sz="2600" b="1" dirty="0" smtClean="0"/>
              <a:t>Code Using </a:t>
            </a:r>
            <a:r>
              <a:rPr lang="en-US" sz="2600" b="1" dirty="0" smtClean="0">
                <a:solidFill>
                  <a:srgbClr val="C00000"/>
                </a:solidFill>
              </a:rPr>
              <a:t>math</a:t>
            </a:r>
            <a:r>
              <a:rPr lang="en-US" sz="2600" b="1" dirty="0" smtClean="0"/>
              <a:t> Module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Code: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import math as m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radius=float(input("Enter radius:"))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area=</a:t>
            </a:r>
            <a:r>
              <a:rPr lang="en-IN" sz="2400" b="1" dirty="0" err="1" smtClean="0">
                <a:solidFill>
                  <a:srgbClr val="C00000"/>
                </a:solidFill>
              </a:rPr>
              <a:t>m.pi</a:t>
            </a:r>
            <a:r>
              <a:rPr lang="en-IN" sz="2400" b="1" dirty="0" smtClean="0">
                <a:solidFill>
                  <a:srgbClr val="7030A0"/>
                </a:solidFill>
              </a:rPr>
              <a:t>*</a:t>
            </a:r>
            <a:r>
              <a:rPr lang="en-IN" sz="2400" b="1" dirty="0" err="1" smtClean="0">
                <a:solidFill>
                  <a:srgbClr val="C00000"/>
                </a:solidFill>
              </a:rPr>
              <a:t>m.pow</a:t>
            </a:r>
            <a:r>
              <a:rPr lang="en-IN" sz="2400" b="1" dirty="0" smtClean="0">
                <a:solidFill>
                  <a:srgbClr val="C00000"/>
                </a:solidFill>
              </a:rPr>
              <a:t>(radius,2)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circum=</a:t>
            </a:r>
            <a:r>
              <a:rPr lang="en-IN" sz="2400" b="1" dirty="0" smtClean="0">
                <a:solidFill>
                  <a:srgbClr val="C00000"/>
                </a:solidFill>
              </a:rPr>
              <a:t>m.tau</a:t>
            </a:r>
            <a:r>
              <a:rPr lang="en-IN" sz="2400" b="1" dirty="0" smtClean="0">
                <a:solidFill>
                  <a:srgbClr val="7030A0"/>
                </a:solidFill>
              </a:rPr>
              <a:t>*radius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print("Area </a:t>
            </a:r>
            <a:r>
              <a:rPr lang="en-IN" sz="2400" b="1" dirty="0" err="1" smtClean="0">
                <a:solidFill>
                  <a:srgbClr val="7030A0"/>
                </a:solidFill>
              </a:rPr>
              <a:t>is",area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print("Circumference </a:t>
            </a:r>
            <a:r>
              <a:rPr lang="en-IN" sz="2400" b="1" dirty="0" err="1" smtClean="0">
                <a:solidFill>
                  <a:srgbClr val="7030A0"/>
                </a:solidFill>
              </a:rPr>
              <a:t>is",circum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929199"/>
            <a:ext cx="5072098" cy="1177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Third Way To Import </a:t>
            </a:r>
            <a:br>
              <a:rPr lang="en-US" sz="2800" b="1" dirty="0" smtClean="0"/>
            </a:br>
            <a:r>
              <a:rPr lang="en-US" sz="2800" b="1" dirty="0" smtClean="0"/>
              <a:t>A Module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also </a:t>
            </a:r>
            <a:r>
              <a:rPr lang="en-IN" sz="2400" b="1" dirty="0" smtClean="0">
                <a:solidFill>
                  <a:srgbClr val="C00000"/>
                </a:solidFill>
              </a:rPr>
              <a:t>import</a:t>
            </a:r>
            <a:r>
              <a:rPr lang="en-IN" sz="2400" dirty="0" smtClean="0"/>
              <a:t> specific members of a </a:t>
            </a:r>
            <a:r>
              <a:rPr lang="en-IN" sz="2400" b="1" dirty="0" smtClean="0">
                <a:solidFill>
                  <a:srgbClr val="C00000"/>
                </a:solidFill>
              </a:rPr>
              <a:t>module</a:t>
            </a:r>
          </a:p>
          <a:p>
            <a:endParaRPr lang="en-US" sz="2400" dirty="0" smtClean="0"/>
          </a:p>
          <a:p>
            <a:r>
              <a:rPr lang="en-US" sz="2400" dirty="0" smtClean="0"/>
              <a:t>To do this ,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/>
              <a:t>provides us </a:t>
            </a:r>
            <a:r>
              <a:rPr lang="en-US" sz="2400" b="1" dirty="0" smtClean="0">
                <a:solidFill>
                  <a:srgbClr val="C00000"/>
                </a:solidFill>
              </a:rPr>
              <a:t>from </a:t>
            </a:r>
            <a:r>
              <a:rPr lang="en-US" sz="2400" b="1" dirty="0" smtClean="0">
                <a:solidFill>
                  <a:srgbClr val="002060"/>
                </a:solidFill>
              </a:rPr>
              <a:t>keyword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IN" sz="2000" b="1" dirty="0" smtClean="0">
                <a:solidFill>
                  <a:srgbClr val="002060"/>
                </a:solidFill>
              </a:rPr>
              <a:t>from </a:t>
            </a:r>
            <a:r>
              <a:rPr lang="en-IN" sz="2000" b="1" dirty="0" err="1" smtClean="0">
                <a:solidFill>
                  <a:srgbClr val="002060"/>
                </a:solidFill>
              </a:rPr>
              <a:t>modname</a:t>
            </a:r>
            <a:r>
              <a:rPr lang="en-IN" sz="2000" b="1" dirty="0" smtClean="0">
                <a:solidFill>
                  <a:srgbClr val="002060"/>
                </a:solidFill>
              </a:rPr>
              <a:t> import name1[, name2[, ... </a:t>
            </a:r>
            <a:r>
              <a:rPr lang="en-IN" sz="2000" b="1" dirty="0" err="1" smtClean="0">
                <a:solidFill>
                  <a:srgbClr val="002060"/>
                </a:solidFill>
              </a:rPr>
              <a:t>nameN</a:t>
            </a:r>
            <a:r>
              <a:rPr lang="en-IN" sz="2000" b="1" dirty="0" smtClean="0">
                <a:solidFill>
                  <a:srgbClr val="002060"/>
                </a:solidFill>
              </a:rPr>
              <a:t>]]</a:t>
            </a:r>
          </a:p>
          <a:p>
            <a:pPr lvl="1"/>
            <a:endParaRPr lang="en-IN" sz="2400" dirty="0" smtClean="0"/>
          </a:p>
          <a:p>
            <a:r>
              <a:rPr lang="en-US" sz="2400" dirty="0" smtClean="0"/>
              <a:t>In this way </a:t>
            </a:r>
            <a:r>
              <a:rPr lang="en-US" sz="2400" b="1" dirty="0" smtClean="0">
                <a:solidFill>
                  <a:srgbClr val="C00000"/>
                </a:solidFill>
              </a:rPr>
              <a:t>we will not have to prefix the module name before the member name while accessing it</a:t>
            </a:r>
            <a:endParaRPr lang="en-US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from</a:t>
            </a:r>
            <a:r>
              <a:rPr lang="en-US" sz="2800" b="1" dirty="0" smtClean="0"/>
              <a:t> Keyword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Code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from sys import </a:t>
            </a:r>
            <a:r>
              <a:rPr lang="en-US" sz="2400" b="1" dirty="0" err="1" smtClean="0">
                <a:solidFill>
                  <a:srgbClr val="C00000"/>
                </a:solidFill>
              </a:rPr>
              <a:t>getsizeof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b=“hello”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getsizeof</a:t>
            </a:r>
            <a:r>
              <a:rPr lang="en-US" sz="2400" b="1" dirty="0" smtClean="0">
                <a:solidFill>
                  <a:srgbClr val="C00000"/>
                </a:solidFill>
              </a:rPr>
              <a:t>(a)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getsizeof</a:t>
            </a:r>
            <a:r>
              <a:rPr lang="en-US" sz="2400" b="1" dirty="0" smtClean="0">
                <a:solidFill>
                  <a:srgbClr val="C00000"/>
                </a:solidFill>
              </a:rPr>
              <a:t>(b)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643446"/>
            <a:ext cx="4239217" cy="1285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600" b="1" dirty="0" smtClean="0"/>
              <a:t>Third Way Of Writing Previous </a:t>
            </a:r>
            <a:br>
              <a:rPr lang="en-US" sz="2600" b="1" dirty="0" smtClean="0"/>
            </a:br>
            <a:r>
              <a:rPr lang="en-US" sz="2600" b="1" dirty="0" smtClean="0"/>
              <a:t>Code Using </a:t>
            </a:r>
            <a:r>
              <a:rPr lang="en-US" sz="2600" b="1" dirty="0" smtClean="0">
                <a:solidFill>
                  <a:srgbClr val="C00000"/>
                </a:solidFill>
              </a:rPr>
              <a:t>math</a:t>
            </a:r>
            <a:r>
              <a:rPr lang="en-US" sz="2600" b="1" dirty="0" smtClean="0"/>
              <a:t> Module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Code: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from math import </a:t>
            </a:r>
            <a:r>
              <a:rPr lang="en-IN" sz="2400" b="1" dirty="0" err="1" smtClean="0">
                <a:solidFill>
                  <a:srgbClr val="C00000"/>
                </a:solidFill>
              </a:rPr>
              <a:t>pi,tau,pow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radius=float(input("Enter radius:"))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area=</a:t>
            </a:r>
            <a:r>
              <a:rPr lang="en-IN" sz="2400" b="1" dirty="0" smtClean="0">
                <a:solidFill>
                  <a:srgbClr val="C00000"/>
                </a:solidFill>
              </a:rPr>
              <a:t>pi</a:t>
            </a:r>
            <a:r>
              <a:rPr lang="en-IN" sz="2400" b="1" dirty="0" smtClean="0">
                <a:solidFill>
                  <a:srgbClr val="7030A0"/>
                </a:solidFill>
              </a:rPr>
              <a:t>*</a:t>
            </a:r>
            <a:r>
              <a:rPr lang="en-IN" sz="2400" b="1" dirty="0" err="1" smtClean="0">
                <a:solidFill>
                  <a:srgbClr val="C00000"/>
                </a:solidFill>
              </a:rPr>
              <a:t>pow</a:t>
            </a:r>
            <a:r>
              <a:rPr lang="en-IN" sz="2400" b="1" dirty="0" smtClean="0">
                <a:solidFill>
                  <a:srgbClr val="C00000"/>
                </a:solidFill>
              </a:rPr>
              <a:t>(radius,2)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circum=</a:t>
            </a:r>
            <a:r>
              <a:rPr lang="en-IN" sz="2400" b="1" dirty="0" smtClean="0">
                <a:solidFill>
                  <a:srgbClr val="C00000"/>
                </a:solidFill>
              </a:rPr>
              <a:t>tau</a:t>
            </a:r>
            <a:r>
              <a:rPr lang="en-IN" sz="2400" b="1" dirty="0" smtClean="0">
                <a:solidFill>
                  <a:srgbClr val="7030A0"/>
                </a:solidFill>
              </a:rPr>
              <a:t>*radius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print("Area </a:t>
            </a:r>
            <a:r>
              <a:rPr lang="en-IN" sz="2400" b="1" dirty="0" err="1" smtClean="0">
                <a:solidFill>
                  <a:srgbClr val="7030A0"/>
                </a:solidFill>
              </a:rPr>
              <a:t>is",area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print("Circumference </a:t>
            </a:r>
            <a:r>
              <a:rPr lang="en-IN" sz="2400" b="1" dirty="0" err="1" smtClean="0">
                <a:solidFill>
                  <a:srgbClr val="7030A0"/>
                </a:solidFill>
              </a:rPr>
              <a:t>is",circum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929199"/>
            <a:ext cx="5072098" cy="1177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Fourth Way To Import </a:t>
            </a:r>
            <a:br>
              <a:rPr lang="en-US" sz="2800" b="1" dirty="0" smtClean="0"/>
            </a:br>
            <a:r>
              <a:rPr lang="en-US" sz="2800" b="1" dirty="0" smtClean="0"/>
              <a:t>A Module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It is also possible to import all names from a module into the current file by using the </a:t>
            </a:r>
            <a:r>
              <a:rPr lang="en-IN" sz="2400" b="1" dirty="0" smtClean="0">
                <a:solidFill>
                  <a:srgbClr val="C00000"/>
                </a:solidFill>
              </a:rPr>
              <a:t>wildcard character *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from </a:t>
            </a:r>
            <a:r>
              <a:rPr lang="en-IN" sz="1900" b="1" dirty="0" err="1" smtClean="0">
                <a:solidFill>
                  <a:srgbClr val="002060"/>
                </a:solidFill>
              </a:rPr>
              <a:t>modname</a:t>
            </a:r>
            <a:r>
              <a:rPr lang="en-IN" sz="1900" b="1" dirty="0" smtClean="0">
                <a:solidFill>
                  <a:srgbClr val="002060"/>
                </a:solidFill>
              </a:rPr>
              <a:t> import *</a:t>
            </a:r>
          </a:p>
          <a:p>
            <a:endParaRPr lang="en-IN" sz="2400" dirty="0" smtClean="0"/>
          </a:p>
          <a:p>
            <a:r>
              <a:rPr lang="en-IN" sz="2400" dirty="0" smtClean="0"/>
              <a:t>This provides an easy way to import all the items from a module into the current file</a:t>
            </a:r>
            <a:endParaRPr lang="en-US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err="1" smtClean="0"/>
              <a:t>WildCard</a:t>
            </a:r>
            <a:r>
              <a:rPr lang="en-US" sz="2800" b="1" dirty="0" smtClean="0"/>
              <a:t> Character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Code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from sys import *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b=“hello”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getsizeof</a:t>
            </a:r>
            <a:r>
              <a:rPr lang="en-US" sz="2400" b="1" dirty="0" smtClean="0">
                <a:solidFill>
                  <a:srgbClr val="C00000"/>
                </a:solidFill>
              </a:rPr>
              <a:t>(a)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getsizeof</a:t>
            </a:r>
            <a:r>
              <a:rPr lang="en-US" sz="2400" b="1" dirty="0" smtClean="0">
                <a:solidFill>
                  <a:srgbClr val="C00000"/>
                </a:solidFill>
              </a:rPr>
              <a:t>(b)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643446"/>
            <a:ext cx="4239217" cy="1285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600" b="1" dirty="0" smtClean="0"/>
              <a:t>Fourth Way Of Writing Previous </a:t>
            </a:r>
            <a:br>
              <a:rPr lang="en-US" sz="2600" b="1" dirty="0" smtClean="0"/>
            </a:br>
            <a:r>
              <a:rPr lang="en-US" sz="2600" b="1" dirty="0" smtClean="0"/>
              <a:t>Code Using </a:t>
            </a:r>
            <a:r>
              <a:rPr lang="en-US" sz="2600" b="1" dirty="0" smtClean="0">
                <a:solidFill>
                  <a:srgbClr val="C00000"/>
                </a:solidFill>
              </a:rPr>
              <a:t>math</a:t>
            </a:r>
            <a:r>
              <a:rPr lang="en-US" sz="2600" b="1" dirty="0" smtClean="0"/>
              <a:t> Module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Code: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from math import *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radius=float(input("Enter radius:"))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area=</a:t>
            </a:r>
            <a:r>
              <a:rPr lang="en-IN" sz="2400" b="1" dirty="0" smtClean="0">
                <a:solidFill>
                  <a:srgbClr val="C00000"/>
                </a:solidFill>
              </a:rPr>
              <a:t>pi</a:t>
            </a:r>
            <a:r>
              <a:rPr lang="en-IN" sz="2400" b="1" dirty="0" smtClean="0">
                <a:solidFill>
                  <a:srgbClr val="7030A0"/>
                </a:solidFill>
              </a:rPr>
              <a:t>*</a:t>
            </a:r>
            <a:r>
              <a:rPr lang="en-IN" sz="2400" b="1" dirty="0" err="1" smtClean="0">
                <a:solidFill>
                  <a:srgbClr val="C00000"/>
                </a:solidFill>
              </a:rPr>
              <a:t>pow</a:t>
            </a:r>
            <a:r>
              <a:rPr lang="en-IN" sz="2400" b="1" dirty="0" smtClean="0">
                <a:solidFill>
                  <a:srgbClr val="C00000"/>
                </a:solidFill>
              </a:rPr>
              <a:t>(radius,2)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circum=</a:t>
            </a:r>
            <a:r>
              <a:rPr lang="en-IN" sz="2400" b="1" dirty="0" smtClean="0">
                <a:solidFill>
                  <a:srgbClr val="C00000"/>
                </a:solidFill>
              </a:rPr>
              <a:t>tau</a:t>
            </a:r>
            <a:r>
              <a:rPr lang="en-IN" sz="2400" b="1" dirty="0" smtClean="0">
                <a:solidFill>
                  <a:srgbClr val="7030A0"/>
                </a:solidFill>
              </a:rPr>
              <a:t>*radius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print("Area </a:t>
            </a:r>
            <a:r>
              <a:rPr lang="en-IN" sz="2400" b="1" dirty="0" err="1" smtClean="0">
                <a:solidFill>
                  <a:srgbClr val="7030A0"/>
                </a:solidFill>
              </a:rPr>
              <a:t>is",area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print("Circumference </a:t>
            </a:r>
            <a:r>
              <a:rPr lang="en-IN" sz="2400" b="1" dirty="0" err="1" smtClean="0">
                <a:solidFill>
                  <a:srgbClr val="7030A0"/>
                </a:solidFill>
              </a:rPr>
              <a:t>is",circum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929199"/>
            <a:ext cx="5072098" cy="1177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List </a:t>
            </a:r>
            <a:br>
              <a:rPr lang="en-US" sz="2800" b="1" dirty="0" smtClean="0"/>
            </a:br>
            <a:r>
              <a:rPr lang="en-US" sz="2800" b="1" dirty="0" smtClean="0"/>
              <a:t>All Members Of A Module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, we can print members of a module in the </a:t>
            </a:r>
            <a:r>
              <a:rPr lang="en-US" sz="2400" b="1" dirty="0" smtClean="0">
                <a:solidFill>
                  <a:srgbClr val="0070C0"/>
                </a:solidFill>
              </a:rPr>
              <a:t>Python Shell window</a:t>
            </a:r>
          </a:p>
          <a:p>
            <a:endParaRPr lang="en-US" sz="2400" dirty="0" smtClean="0"/>
          </a:p>
          <a:p>
            <a:r>
              <a:rPr lang="en-US" sz="2400" dirty="0" smtClean="0"/>
              <a:t>This can be done in 2 ways: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By calling the </a:t>
            </a:r>
            <a:r>
              <a:rPr lang="en-US" sz="1900" b="1" dirty="0" smtClean="0">
                <a:solidFill>
                  <a:srgbClr val="C00000"/>
                </a:solidFill>
              </a:rPr>
              <a:t>dir( ) </a:t>
            </a:r>
            <a:r>
              <a:rPr lang="en-US" sz="1900" b="1" dirty="0" smtClean="0">
                <a:solidFill>
                  <a:srgbClr val="002060"/>
                </a:solidFill>
              </a:rPr>
              <a:t>function passing it the </a:t>
            </a:r>
            <a:r>
              <a:rPr lang="en-US" sz="1900" b="1" dirty="0" smtClean="0">
                <a:solidFill>
                  <a:srgbClr val="C00000"/>
                </a:solidFill>
              </a:rPr>
              <a:t>module name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By calling the </a:t>
            </a:r>
            <a:r>
              <a:rPr lang="en-US" sz="1900" b="1" dirty="0" smtClean="0">
                <a:solidFill>
                  <a:srgbClr val="C00000"/>
                </a:solidFill>
              </a:rPr>
              <a:t>help( ) </a:t>
            </a:r>
            <a:r>
              <a:rPr lang="en-US" sz="1900" b="1" dirty="0" smtClean="0">
                <a:solidFill>
                  <a:srgbClr val="002060"/>
                </a:solidFill>
              </a:rPr>
              <a:t>function passing it the </a:t>
            </a:r>
            <a:r>
              <a:rPr lang="en-US" sz="1900" b="1" dirty="0" smtClean="0">
                <a:solidFill>
                  <a:srgbClr val="C00000"/>
                </a:solidFill>
              </a:rPr>
              <a:t>module name</a:t>
            </a:r>
            <a:endParaRPr lang="en-US" sz="1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dir( 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dir( ) </a:t>
            </a:r>
            <a:r>
              <a:rPr lang="en-US" sz="2400" dirty="0" smtClean="0"/>
              <a:t>function accepts the name of a module as argument and returns a list of all it’s members.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However the module must be </a:t>
            </a:r>
            <a:r>
              <a:rPr lang="en-US" sz="2400" b="1" dirty="0" smtClean="0">
                <a:solidFill>
                  <a:srgbClr val="C00000"/>
                </a:solidFill>
              </a:rPr>
              <a:t>imported</a:t>
            </a:r>
            <a:r>
              <a:rPr lang="en-US" sz="2400" dirty="0" smtClean="0"/>
              <a:t> before passing it to the </a:t>
            </a:r>
            <a:r>
              <a:rPr lang="en-US" sz="2400" b="1" dirty="0" smtClean="0">
                <a:solidFill>
                  <a:srgbClr val="C00000"/>
                </a:solidFill>
              </a:rPr>
              <a:t>dir( ) </a:t>
            </a:r>
            <a:r>
              <a:rPr lang="en-US" sz="2400" dirty="0" smtClean="0"/>
              <a:t>function</a:t>
            </a:r>
          </a:p>
          <a:p>
            <a:endParaRPr lang="en-US" sz="1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 descr="modul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643314"/>
            <a:ext cx="8715436" cy="3071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Accepting Input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accept user input ,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/>
              <a:t>provides us a function called </a:t>
            </a:r>
            <a:r>
              <a:rPr lang="en-US" sz="2400" b="1" dirty="0" smtClean="0">
                <a:solidFill>
                  <a:srgbClr val="C00000"/>
                </a:solidFill>
              </a:rPr>
              <a:t>input ( )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Syntax: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b="1" dirty="0" smtClean="0">
                <a:solidFill>
                  <a:srgbClr val="C00000"/>
                </a:solidFill>
              </a:rPr>
              <a:t>input([prompt])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input() </a:t>
            </a:r>
            <a:r>
              <a:rPr lang="en-IN" sz="2400" dirty="0" smtClean="0"/>
              <a:t>function takes a </a:t>
            </a:r>
            <a:r>
              <a:rPr lang="en-IN" sz="2400" b="1" dirty="0" smtClean="0">
                <a:solidFill>
                  <a:srgbClr val="C00000"/>
                </a:solidFill>
              </a:rPr>
              <a:t>single optional argument </a:t>
            </a:r>
            <a:r>
              <a:rPr lang="en-IN" sz="2400" dirty="0" smtClean="0"/>
              <a:t>, which is the string to be displayed on console. 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help( 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help( ) </a:t>
            </a:r>
            <a:r>
              <a:rPr lang="en-US" sz="2400" dirty="0" smtClean="0"/>
              <a:t>function accepts the name of a module as argument and displays complete documentation of all the members of the module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Here also , </a:t>
            </a:r>
            <a:r>
              <a:rPr lang="en-US" sz="2400" b="1" dirty="0" smtClean="0">
                <a:solidFill>
                  <a:srgbClr val="C00000"/>
                </a:solidFill>
              </a:rPr>
              <a:t>module</a:t>
            </a:r>
            <a:r>
              <a:rPr lang="en-US" sz="2400" dirty="0" smtClean="0"/>
              <a:t> must be </a:t>
            </a:r>
            <a:r>
              <a:rPr lang="en-US" sz="2400" b="1" dirty="0" smtClean="0">
                <a:solidFill>
                  <a:srgbClr val="C00000"/>
                </a:solidFill>
              </a:rPr>
              <a:t>imported</a:t>
            </a:r>
            <a:r>
              <a:rPr lang="en-US" sz="2400" dirty="0" smtClean="0"/>
              <a:t> before using it.</a:t>
            </a:r>
          </a:p>
          <a:p>
            <a:endParaRPr lang="en-US" sz="1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 descr="modul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071942"/>
            <a:ext cx="8715436" cy="264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Accepting Different Values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WAP to accept roll number , grade and percentage as input from the user and display it back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Code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roll=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(input("Enter roll no:"))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name=input("Enter name:");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per=float(input("Enter </a:t>
            </a:r>
            <a:r>
              <a:rPr lang="en-IN" sz="2400" b="1" dirty="0" smtClean="0">
                <a:solidFill>
                  <a:srgbClr val="7030A0"/>
                </a:solidFill>
              </a:rPr>
              <a:t>per:"))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print("Roll no </a:t>
            </a:r>
            <a:r>
              <a:rPr lang="en-IN" sz="2400" b="1" dirty="0" err="1" smtClean="0">
                <a:solidFill>
                  <a:srgbClr val="7030A0"/>
                </a:solidFill>
              </a:rPr>
              <a:t>is",roll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print("Name </a:t>
            </a:r>
            <a:r>
              <a:rPr lang="en-IN" sz="2400" b="1" dirty="0" err="1" smtClean="0">
                <a:solidFill>
                  <a:srgbClr val="7030A0"/>
                </a:solidFill>
              </a:rPr>
              <a:t>is",name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print("Per </a:t>
            </a:r>
            <a:r>
              <a:rPr lang="en-IN" sz="2400" b="1" dirty="0" err="1" smtClean="0">
                <a:solidFill>
                  <a:srgbClr val="7030A0"/>
                </a:solidFill>
              </a:rPr>
              <a:t>is",per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071" y="4714884"/>
            <a:ext cx="3771647" cy="1686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Write a program that asks the user to enter his/her name and age. Print out a message , displaying the user’s name along with the year in which they will turn 100 years old.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000505"/>
            <a:ext cx="7215238" cy="1657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Accepting Multiple </a:t>
            </a:r>
            <a:br>
              <a:rPr lang="en-US" sz="2800" b="1" dirty="0" smtClean="0"/>
            </a:br>
            <a:r>
              <a:rPr lang="en-US" sz="2800" b="1" dirty="0" smtClean="0"/>
              <a:t>Values In One Line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, the </a:t>
            </a:r>
            <a:r>
              <a:rPr lang="en-US" sz="2400" b="1" dirty="0" smtClean="0">
                <a:solidFill>
                  <a:srgbClr val="C00000"/>
                </a:solidFill>
              </a:rPr>
              <a:t>input( ) </a:t>
            </a:r>
            <a:r>
              <a:rPr lang="en-US" sz="2400" dirty="0" smtClean="0"/>
              <a:t>function can read and return a complete line of input as a string.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However , we can split this input string into individual values by using the function </a:t>
            </a:r>
            <a:r>
              <a:rPr lang="en-US" sz="2400" b="1" dirty="0" smtClean="0">
                <a:solidFill>
                  <a:srgbClr val="C00000"/>
                </a:solidFill>
              </a:rPr>
              <a:t>split( ) </a:t>
            </a:r>
            <a:r>
              <a:rPr lang="en-US" sz="2400" dirty="0" smtClean="0"/>
              <a:t>available in the class </a:t>
            </a:r>
            <a:r>
              <a:rPr lang="en-US" sz="2400" b="1" dirty="0" err="1" smtClean="0">
                <a:solidFill>
                  <a:srgbClr val="C00000"/>
                </a:solidFill>
              </a:rPr>
              <a:t>str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The function </a:t>
            </a:r>
            <a:r>
              <a:rPr lang="en-US" sz="2400" b="1" dirty="0" smtClean="0">
                <a:solidFill>
                  <a:srgbClr val="C00000"/>
                </a:solidFill>
              </a:rPr>
              <a:t>split( ) </a:t>
            </a:r>
            <a:r>
              <a:rPr lang="en-US" sz="2400" dirty="0" smtClean="0"/>
              <a:t>, breaks a string into multiple strings by using </a:t>
            </a:r>
            <a:r>
              <a:rPr lang="en-US" sz="2400" b="1" dirty="0" smtClean="0">
                <a:solidFill>
                  <a:srgbClr val="C00000"/>
                </a:solidFill>
              </a:rPr>
              <a:t>space</a:t>
            </a:r>
            <a:r>
              <a:rPr lang="en-US" sz="2400" dirty="0" smtClean="0"/>
              <a:t> as a separator</a:t>
            </a:r>
            <a:endParaRPr lang="en-US" sz="19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Accepting Multiple </a:t>
            </a:r>
            <a:br>
              <a:rPr lang="en-US" sz="2800" b="1" dirty="0" smtClean="0"/>
            </a:br>
            <a:r>
              <a:rPr lang="en-US" sz="2800" b="1" dirty="0" smtClean="0"/>
              <a:t>Values In One Line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To understand , working of </a:t>
            </a:r>
            <a:r>
              <a:rPr lang="en-US" sz="2400" b="1" dirty="0" smtClean="0">
                <a:solidFill>
                  <a:srgbClr val="C00000"/>
                </a:solidFill>
              </a:rPr>
              <a:t>split( ) </a:t>
            </a:r>
            <a:r>
              <a:rPr lang="en-US" sz="2400" dirty="0" smtClean="0"/>
              <a:t>, consider the following example: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text=“I Love You”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word1,word2,word3=</a:t>
            </a:r>
            <a:r>
              <a:rPr lang="en-US" sz="2400" b="1" dirty="0" err="1" smtClean="0">
                <a:solidFill>
                  <a:srgbClr val="7030A0"/>
                </a:solidFill>
              </a:rPr>
              <a:t>text.split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print(word1)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print(word2)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print(word3)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I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Love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You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Accepting Multiple </a:t>
            </a:r>
            <a:br>
              <a:rPr lang="en-US" sz="2800" b="1" dirty="0" smtClean="0"/>
            </a:br>
            <a:r>
              <a:rPr lang="en-US" sz="2800" b="1" dirty="0" smtClean="0"/>
              <a:t>Values In One Line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text=input(“Type a 3 word message”)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word1,word2,word3=</a:t>
            </a:r>
            <a:r>
              <a:rPr lang="en-US" sz="2400" b="1" dirty="0" err="1" smtClean="0">
                <a:solidFill>
                  <a:srgbClr val="7030A0"/>
                </a:solidFill>
              </a:rPr>
              <a:t>text.split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print(“First word”,word1)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</a:t>
            </a:r>
            <a:r>
              <a:rPr lang="en-US" sz="2400" b="1" dirty="0" err="1" smtClean="0">
                <a:solidFill>
                  <a:srgbClr val="7030A0"/>
                </a:solidFill>
              </a:rPr>
              <a:t>Secnd</a:t>
            </a:r>
            <a:r>
              <a:rPr lang="en-US" sz="2400" b="1" dirty="0" smtClean="0">
                <a:solidFill>
                  <a:srgbClr val="7030A0"/>
                </a:solidFill>
              </a:rPr>
              <a:t> word”,word2)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print(“Third word”,word3)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674938"/>
            <a:ext cx="7373380" cy="1080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An Important Point!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number of variables on left of assignment operator and number of values generated by </a:t>
            </a:r>
            <a:r>
              <a:rPr lang="en-US" sz="2400" b="1" dirty="0" smtClean="0">
                <a:solidFill>
                  <a:srgbClr val="C00000"/>
                </a:solidFill>
              </a:rPr>
              <a:t>split() </a:t>
            </a:r>
            <a:r>
              <a:rPr lang="en-US" sz="2400" dirty="0" smtClean="0"/>
              <a:t>must be the same</a:t>
            </a:r>
            <a:endParaRPr lang="en-US" sz="19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714752"/>
            <a:ext cx="8811855" cy="1533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Write a program that asks the user to input 2 integers and adds them . Accept both the numbers in a single line only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000505"/>
            <a:ext cx="7072362" cy="1977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Code: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s=input("Enter 2 numbers:")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a,b</a:t>
            </a:r>
            <a:r>
              <a:rPr lang="en-IN" sz="2400" b="1" dirty="0" smtClean="0">
                <a:solidFill>
                  <a:srgbClr val="7030A0"/>
                </a:solidFill>
              </a:rPr>
              <a:t>=</a:t>
            </a:r>
            <a:r>
              <a:rPr lang="en-IN" sz="2400" b="1" dirty="0" err="1" smtClean="0">
                <a:solidFill>
                  <a:srgbClr val="7030A0"/>
                </a:solidFill>
              </a:rPr>
              <a:t>s.split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print("First number </a:t>
            </a:r>
            <a:r>
              <a:rPr lang="en-IN" sz="2400" b="1" dirty="0" err="1" smtClean="0">
                <a:solidFill>
                  <a:srgbClr val="7030A0"/>
                </a:solidFill>
              </a:rPr>
              <a:t>is",a</a:t>
            </a:r>
            <a:r>
              <a:rPr lang="en-IN" sz="2400" b="1" dirty="0" smtClean="0">
                <a:solidFill>
                  <a:srgbClr val="7030A0"/>
                </a:solidFill>
              </a:rPr>
              <a:t>);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print("Second number </a:t>
            </a:r>
            <a:r>
              <a:rPr lang="en-IN" sz="2400" b="1" dirty="0" err="1" smtClean="0">
                <a:solidFill>
                  <a:srgbClr val="7030A0"/>
                </a:solidFill>
              </a:rPr>
              <a:t>is",b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c=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(a)+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(b)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print("Their sum </a:t>
            </a:r>
            <a:r>
              <a:rPr lang="en-IN" sz="2400" b="1" dirty="0" err="1" smtClean="0">
                <a:solidFill>
                  <a:srgbClr val="7030A0"/>
                </a:solidFill>
              </a:rPr>
              <a:t>is",c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Accepting Multiple </a:t>
            </a:r>
            <a:br>
              <a:rPr lang="en-US" sz="2800" b="1" dirty="0" smtClean="0"/>
            </a:br>
            <a:r>
              <a:rPr lang="en-US" sz="2800" b="1" dirty="0" smtClean="0"/>
              <a:t>Values </a:t>
            </a:r>
            <a:r>
              <a:rPr lang="en-US" sz="2800" b="1" dirty="0" smtClean="0"/>
              <a:t>Separated With ,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By default </a:t>
            </a:r>
            <a:r>
              <a:rPr lang="en-US" sz="2400" b="1" dirty="0" smtClean="0">
                <a:solidFill>
                  <a:srgbClr val="C00000"/>
                </a:solidFill>
              </a:rPr>
              <a:t>split( ) </a:t>
            </a:r>
            <a:r>
              <a:rPr lang="en-US" sz="2400" dirty="0" smtClean="0"/>
              <a:t>function considers , space as a separator 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However , we can </a:t>
            </a:r>
            <a:r>
              <a:rPr lang="en-US" sz="2400" dirty="0" smtClean="0"/>
              <a:t>use any other symbol also as a separator if we pass that symbol as argument to </a:t>
            </a:r>
            <a:r>
              <a:rPr lang="en-US" sz="2400" b="1" dirty="0" smtClean="0">
                <a:solidFill>
                  <a:srgbClr val="C00000"/>
                </a:solidFill>
              </a:rPr>
              <a:t>split( ) </a:t>
            </a:r>
            <a:r>
              <a:rPr lang="en-US" sz="2400" dirty="0" smtClean="0"/>
              <a:t>function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For example , if we use comma </a:t>
            </a:r>
            <a:r>
              <a:rPr lang="en-US" sz="2400" b="1" dirty="0" smtClean="0">
                <a:solidFill>
                  <a:srgbClr val="C00000"/>
                </a:solidFill>
              </a:rPr>
              <a:t>,</a:t>
            </a:r>
            <a:r>
              <a:rPr lang="en-US" sz="2400" dirty="0" smtClean="0"/>
              <a:t> as a separator then we can provide comma separated input</a:t>
            </a:r>
            <a:endParaRPr lang="en-US" sz="19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Return Value Of input( 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</a:t>
            </a:r>
            <a:r>
              <a:rPr lang="en-IN" sz="2400" dirty="0" smtClean="0"/>
              <a:t>he </a:t>
            </a:r>
            <a:r>
              <a:rPr lang="en-IN" sz="2400" b="1" dirty="0" smtClean="0">
                <a:solidFill>
                  <a:srgbClr val="C00000"/>
                </a:solidFill>
              </a:rPr>
              <a:t>input() </a:t>
            </a:r>
            <a:r>
              <a:rPr lang="en-IN" sz="2400" dirty="0" smtClean="0"/>
              <a:t>function </a:t>
            </a:r>
            <a:r>
              <a:rPr lang="en-IN" sz="2400" b="1" dirty="0" smtClean="0">
                <a:solidFill>
                  <a:srgbClr val="C00000"/>
                </a:solidFill>
              </a:rPr>
              <a:t>reads a line </a:t>
            </a:r>
            <a:r>
              <a:rPr lang="en-IN" sz="2400" dirty="0" smtClean="0"/>
              <a:t>from keyboard , </a:t>
            </a:r>
            <a:r>
              <a:rPr lang="en-IN" sz="2400" b="1" dirty="0" smtClean="0">
                <a:solidFill>
                  <a:srgbClr val="C00000"/>
                </a:solidFill>
              </a:rPr>
              <a:t>converts the line into a string </a:t>
            </a:r>
            <a:r>
              <a:rPr lang="en-IN" sz="2400" dirty="0" smtClean="0"/>
              <a:t>by removing the trailing newline, and </a:t>
            </a:r>
            <a:r>
              <a:rPr lang="en-IN" sz="2400" b="1" dirty="0" smtClean="0">
                <a:solidFill>
                  <a:srgbClr val="C00000"/>
                </a:solidFill>
              </a:rPr>
              <a:t>returns it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Code: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s=input("Enter 2 numbers separated with comma:")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a,b</a:t>
            </a:r>
            <a:r>
              <a:rPr lang="en-IN" sz="2400" b="1" dirty="0" smtClean="0">
                <a:solidFill>
                  <a:srgbClr val="C00000"/>
                </a:solidFill>
              </a:rPr>
              <a:t>=</a:t>
            </a:r>
            <a:r>
              <a:rPr lang="en-IN" sz="2400" b="1" dirty="0" err="1" smtClean="0">
                <a:solidFill>
                  <a:srgbClr val="C00000"/>
                </a:solidFill>
              </a:rPr>
              <a:t>s.split</a:t>
            </a:r>
            <a:r>
              <a:rPr lang="en-IN" sz="2400" b="1" dirty="0" smtClean="0">
                <a:solidFill>
                  <a:srgbClr val="C00000"/>
                </a:solidFill>
              </a:rPr>
              <a:t>(",")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print("First number </a:t>
            </a:r>
            <a:r>
              <a:rPr lang="en-IN" sz="2400" b="1" dirty="0" err="1" smtClean="0">
                <a:solidFill>
                  <a:srgbClr val="7030A0"/>
                </a:solidFill>
              </a:rPr>
              <a:t>is",a</a:t>
            </a:r>
            <a:r>
              <a:rPr lang="en-IN" sz="2400" b="1" dirty="0" smtClean="0">
                <a:solidFill>
                  <a:srgbClr val="7030A0"/>
                </a:solidFill>
              </a:rPr>
              <a:t>);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print("Second number </a:t>
            </a:r>
            <a:r>
              <a:rPr lang="en-IN" sz="2400" b="1" dirty="0" err="1" smtClean="0">
                <a:solidFill>
                  <a:srgbClr val="7030A0"/>
                </a:solidFill>
              </a:rPr>
              <a:t>is",b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c=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(a)+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(b)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print("Their sum </a:t>
            </a:r>
            <a:r>
              <a:rPr lang="en-IN" sz="2400" b="1" dirty="0" err="1" smtClean="0">
                <a:solidFill>
                  <a:srgbClr val="7030A0"/>
                </a:solidFill>
              </a:rPr>
              <a:t>is",c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286388"/>
            <a:ext cx="7325748" cy="107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Accepting Different Values </a:t>
            </a:r>
            <a:br>
              <a:rPr lang="en-US" sz="2800" b="1" dirty="0" smtClean="0"/>
            </a:br>
            <a:r>
              <a:rPr lang="en-US" sz="2800" b="1" dirty="0" smtClean="0"/>
              <a:t>In One Line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Code: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s=input("Enter roll </a:t>
            </a:r>
            <a:r>
              <a:rPr lang="en-IN" sz="2400" b="1" dirty="0" err="1" smtClean="0">
                <a:solidFill>
                  <a:srgbClr val="7030A0"/>
                </a:solidFill>
              </a:rPr>
              <a:t>no,name</a:t>
            </a:r>
            <a:r>
              <a:rPr lang="en-IN" sz="2400" b="1" dirty="0" smtClean="0">
                <a:solidFill>
                  <a:srgbClr val="7030A0"/>
                </a:solidFill>
              </a:rPr>
              <a:t> and per:")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roll,name,per</a:t>
            </a:r>
            <a:r>
              <a:rPr lang="en-IN" sz="2400" b="1" dirty="0" smtClean="0">
                <a:solidFill>
                  <a:srgbClr val="7030A0"/>
                </a:solidFill>
              </a:rPr>
              <a:t>=</a:t>
            </a:r>
            <a:r>
              <a:rPr lang="en-IN" sz="2400" b="1" dirty="0" err="1" smtClean="0">
                <a:solidFill>
                  <a:srgbClr val="7030A0"/>
                </a:solidFill>
              </a:rPr>
              <a:t>s.split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print("Roll no </a:t>
            </a:r>
            <a:r>
              <a:rPr lang="en-IN" sz="2400" b="1" dirty="0" err="1" smtClean="0">
                <a:solidFill>
                  <a:srgbClr val="7030A0"/>
                </a:solidFill>
              </a:rPr>
              <a:t>is",roll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print("Name </a:t>
            </a:r>
            <a:r>
              <a:rPr lang="en-IN" sz="2400" b="1" dirty="0" err="1" smtClean="0">
                <a:solidFill>
                  <a:srgbClr val="7030A0"/>
                </a:solidFill>
              </a:rPr>
              <a:t>is",name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print("Per </a:t>
            </a:r>
            <a:r>
              <a:rPr lang="en-IN" sz="2400" b="1" dirty="0" err="1" smtClean="0">
                <a:solidFill>
                  <a:srgbClr val="7030A0"/>
                </a:solidFill>
              </a:rPr>
              <a:t>is",per</a:t>
            </a:r>
            <a:r>
              <a:rPr lang="en-IN" sz="2400" b="1" smtClean="0">
                <a:solidFill>
                  <a:srgbClr val="7030A0"/>
                </a:solidFill>
              </a:rPr>
              <a:t>)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292096"/>
            <a:ext cx="7325748" cy="1065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 1</a:t>
            </a:r>
            <a:br>
              <a:rPr lang="en-US" sz="2800" b="1" dirty="0" smtClean="0"/>
            </a:br>
            <a:r>
              <a:rPr lang="en-US" sz="2400" b="1" dirty="0" smtClean="0"/>
              <a:t>(Using input() without message)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print("enter your name")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name=input()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print("</a:t>
            </a:r>
            <a:r>
              <a:rPr lang="en-IN" b="1" dirty="0" err="1" smtClean="0">
                <a:solidFill>
                  <a:srgbClr val="7030A0"/>
                </a:solidFill>
              </a:rPr>
              <a:t>Hello",name</a:t>
            </a:r>
            <a:r>
              <a:rPr lang="en-IN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/>
            </a:r>
            <a:br>
              <a:rPr lang="en-IN" b="1" dirty="0" smtClean="0">
                <a:solidFill>
                  <a:srgbClr val="7030A0"/>
                </a:solidFill>
              </a:rPr>
            </a:br>
            <a:endParaRPr lang="en-US" sz="1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286256"/>
            <a:ext cx="4786346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 2</a:t>
            </a:r>
            <a:br>
              <a:rPr lang="en-US" sz="2800" b="1" dirty="0" smtClean="0"/>
            </a:br>
            <a:r>
              <a:rPr lang="en-US" sz="2800" b="1" dirty="0" smtClean="0"/>
              <a:t>(Using input( ) With Message)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name=input("enter your name")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</a:t>
            </a:r>
            <a:r>
              <a:rPr lang="en-IN" sz="2400" b="1" dirty="0" err="1" smtClean="0">
                <a:solidFill>
                  <a:srgbClr val="7030A0"/>
                </a:solidFill>
              </a:rPr>
              <a:t>Hello",name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429132"/>
            <a:ext cx="4500594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 3</a:t>
            </a:r>
            <a:br>
              <a:rPr lang="en-US" sz="2800" b="1" dirty="0" smtClean="0"/>
            </a:br>
            <a:r>
              <a:rPr lang="en-US" sz="2800" b="1" dirty="0" smtClean="0"/>
              <a:t>(Using input( ) With Message)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name=input(“Enter your full name:”)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</a:t>
            </a:r>
            <a:r>
              <a:rPr lang="en-IN" sz="2400" b="1" dirty="0" err="1" smtClean="0">
                <a:solidFill>
                  <a:srgbClr val="7030A0"/>
                </a:solidFill>
              </a:rPr>
              <a:t>Hello",name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670922"/>
            <a:ext cx="5715040" cy="11155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Accepting Integer Input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By default the function </a:t>
            </a:r>
            <a:r>
              <a:rPr lang="en-US" sz="2400" b="1" dirty="0" smtClean="0">
                <a:solidFill>
                  <a:srgbClr val="C00000"/>
                </a:solidFill>
              </a:rPr>
              <a:t>input( ) </a:t>
            </a:r>
            <a:r>
              <a:rPr lang="en-US" sz="2400" dirty="0" smtClean="0"/>
              <a:t>returns the inputted value as a </a:t>
            </a:r>
            <a:r>
              <a:rPr lang="en-US" sz="2400" b="1" dirty="0" smtClean="0">
                <a:solidFill>
                  <a:srgbClr val="C00000"/>
                </a:solidFill>
              </a:rPr>
              <a:t>string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 , even if we input a numeric value , still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considers it to be string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Accepting Integer Input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understand this behavior , consider the following code: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a=input("enter a number\n")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b=a+1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print(b)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endParaRPr lang="en-US" sz="2400" b="1" u="sng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endParaRPr lang="en-US" sz="19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857760"/>
            <a:ext cx="7572428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4423</TotalTime>
  <Words>1408</Words>
  <Application>Microsoft Office PowerPoint</Application>
  <PresentationFormat>On-screen Show (4:3)</PresentationFormat>
  <Paragraphs>300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Civic</vt:lpstr>
      <vt:lpstr>Slide 1</vt:lpstr>
      <vt:lpstr>Today’s Agenda</vt:lpstr>
      <vt:lpstr>Accepting Input In Python</vt:lpstr>
      <vt:lpstr>Return Value Of input( )</vt:lpstr>
      <vt:lpstr>Example 1 (Using input() without message)</vt:lpstr>
      <vt:lpstr>Example 2 (Using input( ) With Message)</vt:lpstr>
      <vt:lpstr>Example 3 (Using input( ) With Message)</vt:lpstr>
      <vt:lpstr>Accepting Integer Input</vt:lpstr>
      <vt:lpstr>Accepting Integer Input</vt:lpstr>
      <vt:lpstr>Accepting Integer Input</vt:lpstr>
      <vt:lpstr>Accepting Integer Input</vt:lpstr>
      <vt:lpstr>Accepting Float And Bool</vt:lpstr>
      <vt:lpstr>Exercise</vt:lpstr>
      <vt:lpstr>Exercise</vt:lpstr>
      <vt:lpstr>Exercise</vt:lpstr>
      <vt:lpstr>Exploring More About  math Module</vt:lpstr>
      <vt:lpstr>Exploring More About  math Module</vt:lpstr>
      <vt:lpstr>Modified Version Of Previous  Code Using math Module</vt:lpstr>
      <vt:lpstr>Second Way To Import  A Module</vt:lpstr>
      <vt:lpstr>Using as Keyword</vt:lpstr>
      <vt:lpstr>Second Way Of Writing Previous  Code Using math Module</vt:lpstr>
      <vt:lpstr>Third Way To Import  A Module</vt:lpstr>
      <vt:lpstr>Using from Keyword</vt:lpstr>
      <vt:lpstr>Third Way Of Writing Previous  Code Using math Module</vt:lpstr>
      <vt:lpstr>Fourth Way To Import  A Module</vt:lpstr>
      <vt:lpstr>Using WildCard Character</vt:lpstr>
      <vt:lpstr>Fourth Way Of Writing Previous  Code Using math Module</vt:lpstr>
      <vt:lpstr>How To List  All Members Of A Module</vt:lpstr>
      <vt:lpstr>Using dir( )</vt:lpstr>
      <vt:lpstr>Using help( )</vt:lpstr>
      <vt:lpstr>Accepting Different Values</vt:lpstr>
      <vt:lpstr>Exercise</vt:lpstr>
      <vt:lpstr>Accepting Multiple  Values In One Line</vt:lpstr>
      <vt:lpstr>Accepting Multiple  Values In One Line</vt:lpstr>
      <vt:lpstr>Accepting Multiple  Values In One Line</vt:lpstr>
      <vt:lpstr>An Important Point!</vt:lpstr>
      <vt:lpstr>Exercise</vt:lpstr>
      <vt:lpstr>Solution</vt:lpstr>
      <vt:lpstr>Accepting Multiple  Values Separated With ,</vt:lpstr>
      <vt:lpstr>Example</vt:lpstr>
      <vt:lpstr>Accepting Different Values  In One Line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396</cp:revision>
  <dcterms:created xsi:type="dcterms:W3CDTF">2015-12-21T13:46:48Z</dcterms:created>
  <dcterms:modified xsi:type="dcterms:W3CDTF">2018-07-27T08:17:05Z</dcterms:modified>
</cp:coreProperties>
</file>