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346" r:id="rId5"/>
    <p:sldId id="344" r:id="rId6"/>
    <p:sldId id="347" r:id="rId7"/>
    <p:sldId id="378" r:id="rId8"/>
    <p:sldId id="348" r:id="rId9"/>
    <p:sldId id="349" r:id="rId10"/>
    <p:sldId id="350" r:id="rId11"/>
    <p:sldId id="345" r:id="rId12"/>
    <p:sldId id="351" r:id="rId13"/>
    <p:sldId id="352" r:id="rId14"/>
    <p:sldId id="380" r:id="rId15"/>
    <p:sldId id="381" r:id="rId16"/>
    <p:sldId id="307" r:id="rId17"/>
    <p:sldId id="353" r:id="rId18"/>
    <p:sldId id="295" r:id="rId19"/>
    <p:sldId id="358" r:id="rId20"/>
    <p:sldId id="359" r:id="rId21"/>
    <p:sldId id="360" r:id="rId22"/>
    <p:sldId id="354" r:id="rId23"/>
    <p:sldId id="361" r:id="rId24"/>
    <p:sldId id="357" r:id="rId25"/>
    <p:sldId id="355" r:id="rId26"/>
    <p:sldId id="365" r:id="rId27"/>
    <p:sldId id="366" r:id="rId28"/>
    <p:sldId id="356" r:id="rId29"/>
    <p:sldId id="362" r:id="rId30"/>
    <p:sldId id="363" r:id="rId31"/>
    <p:sldId id="364" r:id="rId32"/>
    <p:sldId id="367" r:id="rId33"/>
    <p:sldId id="368" r:id="rId34"/>
    <p:sldId id="369" r:id="rId35"/>
    <p:sldId id="370" r:id="rId36"/>
    <p:sldId id="308" r:id="rId37"/>
    <p:sldId id="371" r:id="rId38"/>
    <p:sldId id="372" r:id="rId39"/>
    <p:sldId id="373" r:id="rId40"/>
    <p:sldId id="374" r:id="rId41"/>
    <p:sldId id="375" r:id="rId42"/>
    <p:sldId id="377" r:id="rId43"/>
    <p:sldId id="37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Code:</a:t>
            </a:r>
            <a:endParaRPr lang="en-IN" sz="2400" b="1" u="sng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age = 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your age 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age=age+10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After 10 years , you will be 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,age,</a:t>
            </a:r>
            <a:r>
              <a:rPr lang="en-IN" sz="2400" b="1" dirty="0" smtClean="0">
                <a:solidFill>
                  <a:srgbClr val="7030A0"/>
                </a:solidFill>
              </a:rPr>
              <a:t> "</a:t>
            </a:r>
            <a:r>
              <a:rPr lang="en-US" sz="2400" b="1" dirty="0" smtClean="0">
                <a:solidFill>
                  <a:srgbClr val="7030A0"/>
                </a:solidFill>
              </a:rPr>
              <a:t>years old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va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7335274" cy="74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Suppose user types </a:t>
            </a:r>
            <a:r>
              <a:rPr lang="en-US" sz="2400" b="1" dirty="0" smtClean="0">
                <a:solidFill>
                  <a:srgbClr val="7030A0"/>
                </a:solidFill>
              </a:rPr>
              <a:t>25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500570"/>
            <a:ext cx="3096057" cy="91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Suppose user types </a:t>
            </a:r>
            <a:r>
              <a:rPr lang="en-US" sz="2400" b="1" dirty="0" smtClean="0">
                <a:solidFill>
                  <a:srgbClr val="7030A0"/>
                </a:solidFill>
              </a:rPr>
              <a:t>3.6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714884"/>
            <a:ext cx="3096057" cy="84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Suppose user types </a:t>
            </a:r>
            <a:r>
              <a:rPr lang="en-US" sz="2400" b="1" dirty="0" smtClean="0">
                <a:solidFill>
                  <a:srgbClr val="7030A0"/>
                </a:solidFill>
              </a:rPr>
              <a:t>[10,20,30]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929198"/>
            <a:ext cx="3714776" cy="92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Suppose user types </a:t>
            </a:r>
            <a:r>
              <a:rPr lang="en-US" sz="2400" b="1" dirty="0" smtClean="0">
                <a:solidFill>
                  <a:srgbClr val="7030A0"/>
                </a:solidFill>
              </a:rPr>
              <a:t>Hello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695262"/>
            <a:ext cx="5429288" cy="1234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a=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Suppose user types </a:t>
            </a:r>
            <a:r>
              <a:rPr lang="en-US" sz="2400" b="1" dirty="0" smtClean="0">
                <a:solidFill>
                  <a:srgbClr val="7030A0"/>
                </a:solidFill>
              </a:rPr>
              <a:t>“Hello”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784448"/>
            <a:ext cx="5429288" cy="1055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Command Line Arguments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Command Line Arguments </a:t>
            </a:r>
            <a:r>
              <a:rPr lang="en-US" sz="2400" dirty="0" smtClean="0"/>
              <a:t>are the values , we can pass while executing our python code from command prompt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b="1" dirty="0" err="1" smtClean="0">
                <a:solidFill>
                  <a:srgbClr val="C00000"/>
                </a:solidFill>
              </a:rPr>
              <a:t>prog_name</a:t>
            </a:r>
            <a:r>
              <a:rPr lang="en-US" sz="1900" b="1" dirty="0" smtClean="0">
                <a:solidFill>
                  <a:srgbClr val="C00000"/>
                </a:solidFill>
              </a:rPr>
              <a:t> &lt;values?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 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b="1" dirty="0" smtClean="0">
                <a:solidFill>
                  <a:srgbClr val="002060"/>
                </a:solidFill>
              </a:rPr>
              <a:t>demo.py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0070C0"/>
                </a:solidFill>
              </a:rPr>
              <a:t>10 20 30</a:t>
            </a:r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00364" y="4500570"/>
            <a:ext cx="1285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Oval Callout 6"/>
          <p:cNvSpPr/>
          <p:nvPr/>
        </p:nvSpPr>
        <p:spPr>
          <a:xfrm>
            <a:off x="5072066" y="2786058"/>
            <a:ext cx="3643338" cy="1143008"/>
          </a:xfrm>
          <a:prstGeom prst="wedgeEllipseCallout">
            <a:avLst>
              <a:gd name="adj1" fmla="val -89250"/>
              <a:gd name="adj2" fmla="val 9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called </a:t>
            </a:r>
            <a:r>
              <a:rPr lang="en-US" b="1" dirty="0" err="1" smtClean="0"/>
              <a:t>commad</a:t>
            </a:r>
            <a:r>
              <a:rPr lang="en-US" b="1" dirty="0" smtClean="0"/>
              <a:t> line arguments 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5429264"/>
            <a:ext cx="7996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Their main benefit is that they are another mechanism to </a:t>
            </a:r>
          </a:p>
          <a:p>
            <a:r>
              <a:rPr lang="en-US" sz="2400" dirty="0" smtClean="0"/>
              <a:t>provide input to our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Where Are </a:t>
            </a:r>
            <a:br>
              <a:rPr lang="en-US" sz="2400" b="1" dirty="0" smtClean="0"/>
            </a:br>
            <a:r>
              <a:rPr lang="en-US" sz="2400" b="1" dirty="0" smtClean="0"/>
              <a:t>Command Line Arguments Stored </a:t>
            </a:r>
            <a:r>
              <a:rPr lang="en-US" sz="2000" b="1" dirty="0" smtClean="0"/>
              <a:t>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Command Line Arguments </a:t>
            </a:r>
            <a:r>
              <a:rPr lang="en-US" sz="2400" dirty="0" smtClean="0"/>
              <a:t>are stored by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in a special predefined variable called </a:t>
            </a:r>
            <a:r>
              <a:rPr lang="en-US" sz="2400" b="1" dirty="0" err="1" smtClean="0">
                <a:solidFill>
                  <a:srgbClr val="002060"/>
                </a:solidFill>
              </a:rPr>
              <a:t>argv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dirty="0" smtClean="0"/>
              <a:t>Following are it’s important features: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This variable itself is stored in a </a:t>
            </a:r>
            <a:r>
              <a:rPr lang="en-US" sz="1900" b="1" dirty="0" smtClean="0">
                <a:solidFill>
                  <a:srgbClr val="C00000"/>
                </a:solidFill>
              </a:rPr>
              <a:t>module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called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sys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So to use it , we must import </a:t>
            </a:r>
            <a:r>
              <a:rPr lang="en-US" sz="1900" b="1" dirty="0" smtClean="0">
                <a:solidFill>
                  <a:srgbClr val="C00000"/>
                </a:solidFill>
              </a:rPr>
              <a:t>sys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module in our program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The variable </a:t>
            </a:r>
            <a:r>
              <a:rPr lang="en-US" sz="1900" b="1" dirty="0" err="1" smtClean="0">
                <a:solidFill>
                  <a:srgbClr val="C00000"/>
                </a:solidFill>
              </a:rPr>
              <a:t>argv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is actually a </a:t>
            </a:r>
            <a:r>
              <a:rPr lang="en-US" sz="1900" b="1" dirty="0" smtClean="0">
                <a:solidFill>
                  <a:srgbClr val="C00000"/>
                </a:solidFill>
              </a:rPr>
              <a:t>list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The name of the program is passed as the first argument which is stored at the </a:t>
            </a:r>
            <a:r>
              <a:rPr lang="en-US" sz="1900" b="1" dirty="0" smtClean="0">
                <a:solidFill>
                  <a:srgbClr val="C00000"/>
                </a:solidFill>
              </a:rPr>
              <a:t>0</a:t>
            </a:r>
            <a:r>
              <a:rPr lang="en-US" sz="19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 index in </a:t>
            </a:r>
            <a:r>
              <a:rPr lang="en-US" sz="1900" b="1" dirty="0" err="1" smtClean="0">
                <a:solidFill>
                  <a:srgbClr val="C00000"/>
                </a:solidFill>
              </a:rPr>
              <a:t>argv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Code (</a:t>
            </a:r>
            <a:r>
              <a:rPr lang="en-US" b="1" u="sng" dirty="0" smtClean="0">
                <a:solidFill>
                  <a:srgbClr val="002060"/>
                </a:solidFill>
              </a:rPr>
              <a:t>suppose name of </a:t>
            </a:r>
            <a:r>
              <a:rPr lang="en-US" b="1" u="sng" dirty="0" err="1" smtClean="0">
                <a:solidFill>
                  <a:srgbClr val="002060"/>
                </a:solidFill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cmdarg.py</a:t>
            </a:r>
            <a:r>
              <a:rPr lang="en-US" b="1" u="sng" dirty="0" smtClean="0">
                <a:solidFill>
                  <a:srgbClr val="C00000"/>
                </a:solidFill>
              </a:rPr>
              <a:t>):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sys import 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print(type(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))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Suppose we run it as </a:t>
            </a:r>
            <a:r>
              <a:rPr lang="en-US" sz="2400" b="1" dirty="0" smtClean="0">
                <a:solidFill>
                  <a:srgbClr val="7030A0"/>
                </a:solidFill>
              </a:rPr>
              <a:t>python cmdarg.py 10 20 30</a:t>
            </a:r>
          </a:p>
          <a:p>
            <a:pPr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715304" cy="19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argv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type object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index</a:t>
            </a:r>
            <a:r>
              <a:rPr lang="en-US" sz="2400" dirty="0" smtClean="0"/>
              <a:t> based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always start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400" dirty="0" smtClean="0"/>
              <a:t> index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if we want to access individual elements of </a:t>
            </a:r>
            <a:r>
              <a:rPr lang="en-US" sz="2400" b="1" dirty="0" err="1" smtClean="0">
                <a:solidFill>
                  <a:srgbClr val="C00000"/>
                </a:solidFill>
              </a:rPr>
              <a:t>argv</a:t>
            </a:r>
            <a:r>
              <a:rPr lang="en-US" sz="2400" dirty="0" smtClean="0"/>
              <a:t> then we can use the </a:t>
            </a:r>
            <a:r>
              <a:rPr lang="en-US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US" sz="2400" dirty="0" smtClean="0"/>
              <a:t>passing it the index number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eval</a:t>
            </a:r>
            <a:r>
              <a:rPr lang="en-US" sz="3000" b="1" dirty="0" smtClean="0">
                <a:solidFill>
                  <a:schemeClr val="tx1"/>
                </a:solidFill>
              </a:rPr>
              <a:t>( ) Function , Command Line Arguments and Various print( ) Options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the </a:t>
            </a:r>
            <a:r>
              <a:rPr lang="en-US" b="1" dirty="0" err="1" smtClean="0">
                <a:solidFill>
                  <a:srgbClr val="C00000"/>
                </a:solidFill>
              </a:rPr>
              <a:t>eval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Command Line Arguments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format </a:t>
            </a:r>
            <a:r>
              <a:rPr lang="en-US" b="1" dirty="0" err="1" smtClean="0">
                <a:solidFill>
                  <a:srgbClr val="C00000"/>
                </a:solidFill>
              </a:rPr>
              <a:t>specifiers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</a:t>
            </a:r>
            <a:r>
              <a:rPr lang="en-US" b="1" dirty="0" smtClean="0">
                <a:solidFill>
                  <a:srgbClr val="C00000"/>
                </a:solidFill>
              </a:rPr>
              <a:t>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b="1" dirty="0" smtClean="0">
                <a:solidFill>
                  <a:srgbClr val="C00000"/>
                </a:solidFill>
              </a:rPr>
              <a:t>format(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[0])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smtClean="0">
                <a:solidFill>
                  <a:srgbClr val="7030A0"/>
                </a:solidFill>
              </a:rPr>
              <a:t>[2])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Suppose we run it as </a:t>
            </a:r>
            <a:r>
              <a:rPr lang="en-US" sz="2400" b="1" dirty="0" smtClean="0">
                <a:solidFill>
                  <a:srgbClr val="7030A0"/>
                </a:solidFill>
              </a:rPr>
              <a:t>python cmdarg.py 10 20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7468643" cy="1190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[0])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cmdarg.py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IndexError</a:t>
            </a:r>
            <a:r>
              <a:rPr lang="en-US" sz="2400" b="1" dirty="0" smtClean="0">
                <a:solidFill>
                  <a:srgbClr val="002060"/>
                </a:solidFill>
              </a:rPr>
              <a:t>: list index out of range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500562" y="1643050"/>
            <a:ext cx="3986234" cy="1928826"/>
          </a:xfrm>
          <a:prstGeom prst="cloudCallout">
            <a:avLst>
              <a:gd name="adj1" fmla="val -56970"/>
              <a:gd name="adj2" fmla="val 8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we try to access  </a:t>
            </a:r>
            <a:r>
              <a:rPr lang="en-US" b="1" dirty="0" err="1" smtClean="0"/>
              <a:t>argv</a:t>
            </a:r>
            <a:r>
              <a:rPr lang="en-US" b="1" dirty="0" smtClean="0"/>
              <a:t> beyond it’s last index then </a:t>
            </a:r>
            <a:endParaRPr lang="en-IN" b="1" dirty="0" smtClean="0"/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will throw </a:t>
            </a:r>
            <a:r>
              <a:rPr lang="en-US" b="1" dirty="0" err="1" smtClean="0">
                <a:solidFill>
                  <a:srgbClr val="FFFF00"/>
                </a:solidFill>
              </a:rPr>
              <a:t>IndexError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exception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Obtaining Number Of </a:t>
            </a:r>
            <a:br>
              <a:rPr lang="en-US" sz="2400" b="1" dirty="0" smtClean="0"/>
            </a:br>
            <a:r>
              <a:rPr lang="en-US" sz="2400" b="1" dirty="0" smtClean="0"/>
              <a:t>Arguments Passed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built in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can be used to get the number of arguments passed from </a:t>
            </a:r>
            <a:r>
              <a:rPr lang="en-US" sz="2400" b="1" dirty="0" smtClean="0">
                <a:solidFill>
                  <a:srgbClr val="C00000"/>
                </a:solidFill>
              </a:rPr>
              <a:t>command prompt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from sys import 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print("You have passed",n-1,"arguments")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US" sz="1900" b="1" u="sng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7373380" cy="1486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also a sequence type like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So , it also supports </a:t>
            </a:r>
            <a:r>
              <a:rPr lang="en-US" sz="2400" b="1" dirty="0" smtClean="0">
                <a:solidFill>
                  <a:srgbClr val="C00000"/>
                </a:solidFill>
              </a:rPr>
              <a:t>slicing</a:t>
            </a:r>
            <a:r>
              <a:rPr lang="en-US" sz="2400" dirty="0" smtClean="0"/>
              <a:t> i.e. we can use the </a:t>
            </a:r>
            <a:r>
              <a:rPr lang="en-US" sz="2400" b="1" dirty="0" smtClean="0">
                <a:solidFill>
                  <a:srgbClr val="C00000"/>
                </a:solidFill>
              </a:rPr>
              <a:t>slicing operator </a:t>
            </a:r>
            <a:r>
              <a:rPr lang="en-US" sz="2400" b="1" dirty="0" smtClean="0">
                <a:solidFill>
                  <a:srgbClr val="002060"/>
                </a:solidFill>
              </a:rPr>
              <a:t>[ : ] </a:t>
            </a:r>
            <a:r>
              <a:rPr lang="en-US" sz="2400" dirty="0" smtClean="0"/>
              <a:t>, to retrieve the list values from any index.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, if we don’t want the program name then we can use the slicing operator passing it the </a:t>
            </a:r>
            <a:r>
              <a:rPr lang="en-US" sz="2400" b="1" dirty="0" smtClean="0">
                <a:solidFill>
                  <a:srgbClr val="C00000"/>
                </a:solidFill>
              </a:rPr>
              <a:t>index number </a:t>
            </a:r>
            <a:r>
              <a:rPr lang="en-US" sz="2400" b="1" dirty="0" smtClean="0">
                <a:solidFill>
                  <a:srgbClr val="002060"/>
                </a:solidFill>
              </a:rPr>
              <a:t>1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start index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Code (</a:t>
            </a:r>
            <a:r>
              <a:rPr lang="en-US" b="1" u="sng" dirty="0" smtClean="0">
                <a:solidFill>
                  <a:srgbClr val="002060"/>
                </a:solidFill>
              </a:rPr>
              <a:t>suppose name of </a:t>
            </a:r>
            <a:r>
              <a:rPr lang="en-US" b="1" u="sng" dirty="0" err="1" smtClean="0">
                <a:solidFill>
                  <a:srgbClr val="002060"/>
                </a:solidFill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cmdarg.py</a:t>
            </a:r>
            <a:r>
              <a:rPr lang="en-US" b="1" u="sng" dirty="0" smtClean="0">
                <a:solidFill>
                  <a:srgbClr val="C00000"/>
                </a:solidFill>
              </a:rPr>
              <a:t>):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sys import 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[1:])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57760"/>
            <a:ext cx="7715304" cy="152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Code (</a:t>
            </a:r>
            <a:r>
              <a:rPr lang="en-US" b="1" u="sng" dirty="0" smtClean="0">
                <a:solidFill>
                  <a:srgbClr val="002060"/>
                </a:solidFill>
              </a:rPr>
              <a:t>suppose name of </a:t>
            </a:r>
            <a:r>
              <a:rPr lang="en-US" b="1" u="sng" dirty="0" err="1" smtClean="0">
                <a:solidFill>
                  <a:srgbClr val="002060"/>
                </a:solidFill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cmdarg.py</a:t>
            </a:r>
            <a:r>
              <a:rPr lang="en-US" b="1" u="sng" dirty="0" smtClean="0">
                <a:solidFill>
                  <a:srgbClr val="C00000"/>
                </a:solidFill>
              </a:rPr>
              <a:t>):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sys import 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</a:t>
            </a:r>
            <a:r>
              <a:rPr lang="en-IN" b="1" dirty="0" err="1" smtClean="0">
                <a:solidFill>
                  <a:srgbClr val="7030A0"/>
                </a:solidFill>
              </a:rPr>
              <a:t>argv</a:t>
            </a:r>
            <a:r>
              <a:rPr lang="en-IN" b="1" dirty="0" smtClean="0">
                <a:solidFill>
                  <a:srgbClr val="7030A0"/>
                </a:solidFill>
              </a:rPr>
              <a:t>[1:])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800" b="1" dirty="0" smtClean="0">
                <a:solidFill>
                  <a:srgbClr val="002060"/>
                </a:solidFill>
              </a:rPr>
              <a:t>python cmdarg.py </a:t>
            </a:r>
          </a:p>
          <a:p>
            <a:pPr>
              <a:buNone/>
            </a:pPr>
            <a:endParaRPr lang="en-US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[ ]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 addnos.py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print(“First num </a:t>
            </a:r>
            <a:r>
              <a:rPr lang="en-US" sz="2400" b="1" dirty="0" err="1" smtClean="0">
                <a:solidFill>
                  <a:srgbClr val="7030A0"/>
                </a:solidFill>
              </a:rPr>
              <a:t>is“,argv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print(“Sec num </a:t>
            </a:r>
            <a:r>
              <a:rPr lang="en-US" sz="2400" b="1" dirty="0" err="1" smtClean="0">
                <a:solidFill>
                  <a:srgbClr val="7030A0"/>
                </a:solidFill>
              </a:rPr>
              <a:t>is“,argv</a:t>
            </a:r>
            <a:r>
              <a:rPr lang="en-US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print(“Their sum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is”,argv</a:t>
            </a:r>
            <a:r>
              <a:rPr lang="en-US" sz="2400" b="1" dirty="0" smtClean="0">
                <a:solidFill>
                  <a:srgbClr val="7030A0"/>
                </a:solidFill>
              </a:rPr>
              <a:t>[1]+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r>
              <a:rPr lang="en-US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addnos.py 15 20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First num is 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Sec num is 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Their sum is 1520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857752" y="4429132"/>
            <a:ext cx="3986234" cy="1785950"/>
          </a:xfrm>
          <a:prstGeom prst="cloudCallout">
            <a:avLst>
              <a:gd name="adj1" fmla="val -99391"/>
              <a:gd name="adj2" fmla="val 37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By default , Python treats all the command line arguments as string values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Solve This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To solve the previous problem , we will have to </a:t>
            </a:r>
            <a:r>
              <a:rPr lang="en-US" sz="2400" b="1" dirty="0" smtClean="0">
                <a:solidFill>
                  <a:srgbClr val="C00000"/>
                </a:solidFill>
              </a:rPr>
              <a:t>type convert </a:t>
            </a:r>
            <a:r>
              <a:rPr lang="en-US" sz="2400" dirty="0" smtClean="0"/>
              <a:t>string values to </a:t>
            </a:r>
            <a:r>
              <a:rPr lang="en-US" sz="2400" b="1" dirty="0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can be done by using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or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from sys import 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r>
              <a:rPr lang="en-IN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argv</a:t>
            </a:r>
            <a:r>
              <a:rPr lang="en-IN" sz="2400" b="1" dirty="0" smtClean="0">
                <a:solidFill>
                  <a:srgbClr val="7030A0"/>
                </a:solidFill>
              </a:rPr>
              <a:t>[2])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is",a+b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564360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Hello”,argv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Hello 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105362"/>
              <a:gd name="adj2" fmla="val -1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For Python </a:t>
            </a:r>
            <a:r>
              <a:rPr lang="en-US" sz="1600" b="1" dirty="0" err="1" smtClean="0">
                <a:solidFill>
                  <a:srgbClr val="FFFF00"/>
                </a:solidFill>
              </a:rPr>
              <a:t>Sachin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and </a:t>
            </a:r>
            <a:r>
              <a:rPr lang="en-US" sz="1600" b="1" dirty="0" err="1" smtClean="0">
                <a:solidFill>
                  <a:srgbClr val="FFFF00"/>
                </a:solidFill>
              </a:rPr>
              <a:t>Kapoor</a:t>
            </a:r>
            <a:r>
              <a:rPr lang="en-US" sz="1600" b="1" dirty="0" smtClean="0"/>
              <a:t> are 2 separate arguments , so </a:t>
            </a:r>
            <a:r>
              <a:rPr lang="en-US" sz="1600" b="1" dirty="0" err="1" smtClean="0"/>
              <a:t>argv</a:t>
            </a:r>
            <a:r>
              <a:rPr lang="en-US" sz="1600" b="1" dirty="0" smtClean="0"/>
              <a:t>[1] receives </a:t>
            </a:r>
            <a:r>
              <a:rPr lang="en-US" sz="1600" b="1" dirty="0" err="1" smtClean="0">
                <a:solidFill>
                  <a:srgbClr val="FFFF00"/>
                </a:solidFill>
              </a:rPr>
              <a:t>Sachin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and </a:t>
            </a:r>
            <a:r>
              <a:rPr lang="en-US" sz="1600" b="1" dirty="0" err="1" smtClean="0"/>
              <a:t>argv</a:t>
            </a:r>
            <a:r>
              <a:rPr lang="en-US" sz="1600" b="1" dirty="0" smtClean="0"/>
              <a:t>[2] receives </a:t>
            </a:r>
            <a:r>
              <a:rPr lang="en-US" sz="1600" b="1" dirty="0" err="1" smtClean="0">
                <a:solidFill>
                  <a:srgbClr val="FFFF00"/>
                </a:solidFill>
              </a:rPr>
              <a:t>Kapoor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has a very interesting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function  accepts any </a:t>
            </a:r>
            <a:r>
              <a:rPr lang="en-US" sz="2400" b="1" dirty="0" smtClean="0">
                <a:solidFill>
                  <a:srgbClr val="C00000"/>
                </a:solidFill>
              </a:rPr>
              <a:t>valid Python expression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executes</a:t>
            </a:r>
            <a:r>
              <a:rPr lang="en-US" sz="2400" dirty="0" smtClean="0"/>
              <a:t> it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 we want to pass </a:t>
            </a:r>
            <a:r>
              <a:rPr lang="en-US" sz="2400" b="1" dirty="0" err="1" smtClean="0">
                <a:solidFill>
                  <a:srgbClr val="C00000"/>
                </a:solidFill>
              </a:rPr>
              <a:t>Sachin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Kapoor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as a single </a:t>
            </a:r>
          </a:p>
          <a:p>
            <a:pPr>
              <a:buNone/>
            </a:pPr>
            <a:r>
              <a:rPr lang="en-US" sz="2400" dirty="0" smtClean="0"/>
              <a:t>argument then we must enclose it in </a:t>
            </a:r>
            <a:r>
              <a:rPr lang="en-US" sz="2400" b="1" dirty="0" smtClean="0">
                <a:solidFill>
                  <a:srgbClr val="C00000"/>
                </a:solidFill>
              </a:rPr>
              <a:t>double quotes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Hello”,argv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“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r>
              <a:rPr lang="en-US" sz="2400" b="1" dirty="0" smtClean="0">
                <a:solidFill>
                  <a:srgbClr val="002060"/>
                </a:solidFill>
              </a:rPr>
              <a:t>”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Hello 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argv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Hello”,argv</a:t>
            </a:r>
            <a:r>
              <a:rPr lang="en-US" sz="2400" b="1" dirty="0" smtClean="0">
                <a:solidFill>
                  <a:srgbClr val="7030A0"/>
                </a:solidFill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Execution: </a:t>
            </a:r>
            <a:r>
              <a:rPr lang="en-US" sz="2400" b="1" dirty="0" smtClean="0">
                <a:solidFill>
                  <a:srgbClr val="002060"/>
                </a:solidFill>
              </a:rPr>
              <a:t>python cmdarg.py ‘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Kapoor</a:t>
            </a:r>
            <a:r>
              <a:rPr lang="en-US" sz="2400" b="1" dirty="0" smtClean="0">
                <a:solidFill>
                  <a:srgbClr val="002060"/>
                </a:solidFill>
              </a:rPr>
              <a:t>’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Hello ‘</a:t>
            </a:r>
            <a:r>
              <a:rPr lang="en-US" sz="2400" b="1" dirty="0" err="1" smtClean="0">
                <a:solidFill>
                  <a:srgbClr val="002060"/>
                </a:solidFill>
              </a:rPr>
              <a:t>Sachin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105362"/>
              <a:gd name="adj2" fmla="val -1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On command prompt only </a:t>
            </a:r>
            <a:r>
              <a:rPr lang="en-US" sz="1600" b="1" dirty="0" smtClean="0">
                <a:solidFill>
                  <a:srgbClr val="FFFF00"/>
                </a:solidFill>
              </a:rPr>
              <a:t>double quoted strings </a:t>
            </a:r>
            <a:r>
              <a:rPr lang="en-US" sz="1600" b="1" dirty="0" smtClean="0"/>
              <a:t>are treated as </a:t>
            </a:r>
            <a:r>
              <a:rPr lang="en-US" sz="1600" b="1" dirty="0" smtClean="0">
                <a:solidFill>
                  <a:srgbClr val="FFFF00"/>
                </a:solidFill>
              </a:rPr>
              <a:t>single value.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Format </a:t>
            </a:r>
            <a:r>
              <a:rPr lang="en-US" sz="2800" b="1" dirty="0" err="1" smtClean="0"/>
              <a:t>Specifiers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With print()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C </a:t>
            </a:r>
            <a:r>
              <a:rPr lang="en-US" sz="2400" dirty="0" smtClean="0"/>
              <a:t>language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also allows us to use </a:t>
            </a:r>
            <a:r>
              <a:rPr lang="en-US" sz="2400" b="1" dirty="0" smtClean="0">
                <a:solidFill>
                  <a:srgbClr val="C00000"/>
                </a:solidFill>
              </a:rPr>
              <a:t>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with variables.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supported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%d: Used for </a:t>
            </a:r>
            <a:r>
              <a:rPr lang="en-US" sz="1900" b="1" dirty="0" err="1" smtClean="0">
                <a:solidFill>
                  <a:srgbClr val="002060"/>
                </a:solidFill>
              </a:rPr>
              <a:t>int</a:t>
            </a:r>
            <a:r>
              <a:rPr lang="en-US" sz="1900" b="1" dirty="0" smtClean="0">
                <a:solidFill>
                  <a:srgbClr val="002060"/>
                </a:solidFill>
              </a:rPr>
              <a:t> values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</a:t>
            </a:r>
            <a:r>
              <a:rPr lang="en-US" sz="1900" b="1" dirty="0" err="1" smtClean="0">
                <a:solidFill>
                  <a:srgbClr val="002060"/>
                </a:solidFill>
              </a:rPr>
              <a:t>i</a:t>
            </a:r>
            <a:r>
              <a:rPr lang="en-US" sz="1900" b="1" dirty="0" smtClean="0">
                <a:solidFill>
                  <a:srgbClr val="002060"/>
                </a:solidFill>
              </a:rPr>
              <a:t>: Used for </a:t>
            </a:r>
            <a:r>
              <a:rPr lang="en-US" sz="1900" b="1" dirty="0" err="1" smtClean="0">
                <a:solidFill>
                  <a:srgbClr val="002060"/>
                </a:solidFill>
              </a:rPr>
              <a:t>int</a:t>
            </a:r>
            <a:r>
              <a:rPr lang="en-US" sz="1900" b="1" dirty="0" smtClean="0">
                <a:solidFill>
                  <a:srgbClr val="002060"/>
                </a:solidFill>
              </a:rPr>
              <a:t> values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%f: Used for float values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%s: Used for string value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Format </a:t>
            </a:r>
            <a:r>
              <a:rPr lang="en-US" sz="2800" b="1" dirty="0" err="1" smtClean="0"/>
              <a:t>Specifiers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With print()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print(“format </a:t>
            </a:r>
            <a:r>
              <a:rPr lang="en-US" sz="1900" b="1" dirty="0" err="1" smtClean="0">
                <a:solidFill>
                  <a:srgbClr val="002060"/>
                </a:solidFill>
              </a:rPr>
              <a:t>specifier</a:t>
            </a:r>
            <a:r>
              <a:rPr lang="en-US" sz="1900" b="1" dirty="0" smtClean="0">
                <a:solidFill>
                  <a:srgbClr val="002060"/>
                </a:solidFill>
              </a:rPr>
              <a:t>” %(variable list))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print(“value of a is %d “ %(a))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value of a is 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157766" y="4429132"/>
            <a:ext cx="3986234" cy="1928826"/>
          </a:xfrm>
          <a:prstGeom prst="cloudCallout">
            <a:avLst>
              <a:gd name="adj1" fmla="val -64198"/>
              <a:gd name="adj2" fmla="val -71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If a single variable is there then </a:t>
            </a:r>
            <a:r>
              <a:rPr lang="en-US" sz="1600" b="1" dirty="0" err="1" smtClean="0"/>
              <a:t>parentesis</a:t>
            </a:r>
            <a:r>
              <a:rPr lang="en-US" sz="1600" b="1" dirty="0" smtClean="0"/>
              <a:t> can be dropped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Format </a:t>
            </a:r>
            <a:r>
              <a:rPr lang="en-US" sz="2800" b="1" dirty="0" err="1" smtClean="0"/>
              <a:t>Specifiers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With print()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msg</a:t>
            </a:r>
            <a:r>
              <a:rPr lang="en-US" sz="2400" b="1" dirty="0" smtClean="0">
                <a:solidFill>
                  <a:srgbClr val="7030A0"/>
                </a:solidFill>
              </a:rPr>
              <a:t>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c=1.5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print(“values are %d , %</a:t>
            </a:r>
            <a:r>
              <a:rPr lang="en-US" sz="2400" b="1" dirty="0" err="1" smtClean="0">
                <a:solidFill>
                  <a:srgbClr val="7030A0"/>
                </a:solidFill>
              </a:rPr>
              <a:t>s,%f</a:t>
            </a:r>
            <a:r>
              <a:rPr lang="en-US" sz="2400" b="1" dirty="0" smtClean="0">
                <a:solidFill>
                  <a:srgbClr val="7030A0"/>
                </a:solidFill>
              </a:rPr>
              <a:t>“ %(</a:t>
            </a:r>
            <a:r>
              <a:rPr lang="en-US" sz="2400" b="1" dirty="0" err="1" smtClean="0">
                <a:solidFill>
                  <a:srgbClr val="7030A0"/>
                </a:solidFill>
              </a:rPr>
              <a:t>a,msg,c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Values are 10, Welcome, 1.500000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43584" y="4429132"/>
            <a:ext cx="3200416" cy="2000264"/>
          </a:xfrm>
          <a:prstGeom prst="cloudCallout">
            <a:avLst>
              <a:gd name="adj1" fmla="val -64369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Number of format </a:t>
            </a:r>
            <a:r>
              <a:rPr lang="en-US" sz="1600" b="1" dirty="0" err="1" smtClean="0"/>
              <a:t>specifiers</a:t>
            </a:r>
            <a:r>
              <a:rPr lang="en-US" sz="1600" b="1" dirty="0" smtClean="0"/>
              <a:t> must exactly match with the number of </a:t>
            </a:r>
            <a:r>
              <a:rPr lang="en-US" sz="1600" b="1" dirty="0" err="1" smtClean="0"/>
              <a:t>vlaues</a:t>
            </a:r>
            <a:r>
              <a:rPr lang="en-US" sz="1600" b="1" dirty="0" smtClean="0"/>
              <a:t> in the parenthesis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Key Points About </a:t>
            </a:r>
            <a:br>
              <a:rPr lang="en-US" sz="2800" b="1" dirty="0" smtClean="0"/>
            </a:br>
            <a:r>
              <a:rPr lang="en-US" sz="2800" b="1" dirty="0" smtClean="0"/>
              <a:t>Format </a:t>
            </a:r>
            <a:r>
              <a:rPr lang="en-US" sz="2800" b="1" dirty="0" err="1" smtClean="0"/>
              <a:t>Specifiers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number of 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number of variables </a:t>
            </a:r>
            <a:r>
              <a:rPr lang="en-US" sz="2400" dirty="0" smtClean="0"/>
              <a:t>must always match</a:t>
            </a:r>
          </a:p>
          <a:p>
            <a:endParaRPr lang="en-US" sz="2400" dirty="0" smtClean="0"/>
          </a:p>
          <a:p>
            <a:r>
              <a:rPr lang="en-US" sz="2400" dirty="0" smtClean="0"/>
              <a:t>We should use the </a:t>
            </a:r>
            <a:r>
              <a:rPr lang="en-US" sz="2400" b="1" dirty="0" smtClean="0">
                <a:solidFill>
                  <a:srgbClr val="C00000"/>
                </a:solidFill>
              </a:rPr>
              <a:t>specified format </a:t>
            </a:r>
            <a:r>
              <a:rPr lang="en-US" sz="2400" b="1" dirty="0" err="1" smtClean="0">
                <a:solidFill>
                  <a:srgbClr val="C00000"/>
                </a:solidFill>
              </a:rPr>
              <a:t>specifier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to display a </a:t>
            </a:r>
            <a:r>
              <a:rPr lang="en-US" sz="2400" b="1" dirty="0" smtClean="0"/>
              <a:t>particular value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we cannot use </a:t>
            </a:r>
            <a:r>
              <a:rPr lang="en-US" sz="2400" b="1" dirty="0" smtClean="0">
                <a:solidFill>
                  <a:srgbClr val="C00000"/>
                </a:solidFill>
              </a:rPr>
              <a:t>%d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for strings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we can use </a:t>
            </a:r>
            <a:r>
              <a:rPr lang="en-US" sz="2400" b="1" dirty="0" smtClean="0">
                <a:solidFill>
                  <a:srgbClr val="C00000"/>
                </a:solidFill>
              </a:rPr>
              <a:t>%s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non string </a:t>
            </a:r>
            <a:r>
              <a:rPr lang="en-US" sz="2400" dirty="0" smtClean="0"/>
              <a:t>values also , like </a:t>
            </a:r>
            <a:r>
              <a:rPr lang="en-US" sz="2400" b="1" dirty="0" err="1" smtClean="0">
                <a:solidFill>
                  <a:srgbClr val="C00000"/>
                </a:solidFill>
              </a:rPr>
              <a:t>boolean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10.000000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10.600000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print(“%.2f”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10.60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00174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print(“%d”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3571876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a=10.6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True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print(“%d”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a=“Bhopal”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print(“%s”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Bhopal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a=“Bhopal”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print(“%d”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TypeError</a:t>
            </a:r>
            <a:r>
              <a:rPr lang="en-US" sz="2400" b="1" dirty="0" smtClean="0">
                <a:solidFill>
                  <a:srgbClr val="002060"/>
                </a:solidFill>
              </a:rPr>
              <a:t>: number required , not </a:t>
            </a:r>
            <a:r>
              <a:rPr lang="en-US" sz="2400" b="1" dirty="0" err="1" smtClean="0">
                <a:solidFill>
                  <a:srgbClr val="002060"/>
                </a:solidFill>
              </a:rPr>
              <a:t>str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592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a=“Bhopal”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print(“%f” %a)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TypeError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err="1" smtClean="0">
                <a:solidFill>
                  <a:srgbClr val="002060"/>
                </a:solidFill>
              </a:rPr>
              <a:t>eval</a:t>
            </a:r>
            <a:r>
              <a:rPr lang="en-IN" sz="1900" b="1" dirty="0" smtClean="0">
                <a:solidFill>
                  <a:srgbClr val="002060"/>
                </a:solidFill>
              </a:rPr>
              <a:t>(expression)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argument passed to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must follow below mentioned rules: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It must be given in the form of </a:t>
            </a:r>
            <a:r>
              <a:rPr lang="en-US" sz="1900" b="1" dirty="0" smtClean="0">
                <a:solidFill>
                  <a:srgbClr val="C00000"/>
                </a:solidFill>
              </a:rPr>
              <a:t>string</a:t>
            </a:r>
          </a:p>
          <a:p>
            <a:pPr lvl="1"/>
            <a:endParaRPr lang="en-US" sz="19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It should be a </a:t>
            </a:r>
            <a:r>
              <a:rPr lang="en-US" sz="1900" b="1" dirty="0" smtClean="0">
                <a:solidFill>
                  <a:srgbClr val="C00000"/>
                </a:solidFill>
              </a:rPr>
              <a:t>valid Python code</a:t>
            </a:r>
            <a:r>
              <a:rPr lang="en-US" sz="1900" dirty="0" smtClean="0"/>
              <a:t> or </a:t>
            </a:r>
            <a:r>
              <a:rPr lang="en-US" sz="1900" b="1" dirty="0" smtClean="0">
                <a:solidFill>
                  <a:srgbClr val="C00000"/>
                </a:solidFill>
              </a:rPr>
              <a:t>expression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smtClean="0">
                <a:solidFill>
                  <a:srgbClr val="C00000"/>
                </a:solidFill>
              </a:rPr>
              <a:t>format()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 3</a:t>
            </a:r>
            <a:r>
              <a:rPr lang="en-IN" sz="2400" dirty="0" smtClean="0"/>
              <a:t> introduced a </a:t>
            </a:r>
            <a:r>
              <a:rPr lang="en-IN" sz="2400" b="1" dirty="0" smtClean="0">
                <a:solidFill>
                  <a:srgbClr val="C00000"/>
                </a:solidFill>
              </a:rPr>
              <a:t>new way </a:t>
            </a:r>
            <a:r>
              <a:rPr lang="en-IN" sz="2400" dirty="0" smtClean="0"/>
              <a:t>to do string formatting by providing a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format( )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  <a:r>
              <a:rPr lang="en-IN" sz="2400" dirty="0" smtClean="0"/>
              <a:t>object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“</a:t>
            </a:r>
            <a:r>
              <a:rPr lang="en-IN" sz="2400" b="1" dirty="0" smtClean="0">
                <a:solidFill>
                  <a:srgbClr val="C00000"/>
                </a:solidFill>
              </a:rPr>
              <a:t>new style</a:t>
            </a:r>
            <a:r>
              <a:rPr lang="en-IN" sz="2400" dirty="0" smtClean="0"/>
              <a:t>” string formatting gets rid of the </a:t>
            </a:r>
            <a:r>
              <a:rPr lang="en-IN" sz="2400" b="1" dirty="0" smtClean="0">
                <a:solidFill>
                  <a:srgbClr val="C00000"/>
                </a:solidFill>
              </a:rPr>
              <a:t>% </a:t>
            </a:r>
            <a:r>
              <a:rPr lang="en-IN" sz="2400" dirty="0" smtClean="0"/>
              <a:t>operator and makes the syntax for string formatting more regular. </a:t>
            </a:r>
            <a:endParaRPr lang="en-US" sz="2400" dirty="0" smtClean="0"/>
          </a:p>
          <a:p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smtClean="0">
                <a:solidFill>
                  <a:srgbClr val="C00000"/>
                </a:solidFill>
              </a:rPr>
              <a:t>format()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/>
              <a:t>print(“string with { }”.format(values))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name=“</a:t>
            </a:r>
            <a:r>
              <a:rPr lang="en-US" sz="1900" b="1" dirty="0" err="1" smtClean="0">
                <a:solidFill>
                  <a:srgbClr val="7030A0"/>
                </a:solidFill>
              </a:rPr>
              <a:t>Sachin</a:t>
            </a:r>
            <a:r>
              <a:rPr lang="en-US" sz="1900" b="1" dirty="0" smtClean="0">
                <a:solidFill>
                  <a:srgbClr val="7030A0"/>
                </a:solidFill>
              </a:rPr>
              <a:t>”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age=36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print(“My name is {0} and my age is {1}”.format(</a:t>
            </a:r>
            <a:r>
              <a:rPr lang="en-US" sz="1900" b="1" dirty="0" err="1" smtClean="0">
                <a:solidFill>
                  <a:srgbClr val="7030A0"/>
                </a:solidFill>
              </a:rPr>
              <a:t>name,age</a:t>
            </a:r>
            <a:r>
              <a:rPr lang="en-US" sz="1900" b="1" dirty="0" smtClean="0">
                <a:solidFill>
                  <a:srgbClr val="7030A0"/>
                </a:solidFill>
              </a:rPr>
              <a:t>))</a:t>
            </a:r>
          </a:p>
          <a:p>
            <a:r>
              <a:rPr lang="en-US" sz="2400" b="1" u="sng" dirty="0" smtClean="0"/>
              <a:t>Output: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My name is </a:t>
            </a:r>
            <a:r>
              <a:rPr lang="en-US" sz="1900" b="1" dirty="0" err="1" smtClean="0">
                <a:solidFill>
                  <a:srgbClr val="C00000"/>
                </a:solidFill>
              </a:rPr>
              <a:t>Sachin</a:t>
            </a:r>
            <a:r>
              <a:rPr lang="en-US" sz="1900" b="1" dirty="0" smtClean="0">
                <a:solidFill>
                  <a:srgbClr val="C00000"/>
                </a:solidFill>
              </a:rPr>
              <a:t> and my age is 36</a:t>
            </a:r>
          </a:p>
          <a:p>
            <a:endParaRPr lang="en-US" sz="1900" u="sng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name=“</a:t>
            </a:r>
            <a:r>
              <a:rPr lang="en-US" sz="2100" b="1" dirty="0" err="1" smtClean="0">
                <a:solidFill>
                  <a:srgbClr val="7030A0"/>
                </a:solidFill>
              </a:rPr>
              <a:t>Sachin</a:t>
            </a:r>
            <a:r>
              <a:rPr lang="en-US" sz="21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age=36</a:t>
            </a:r>
            <a:endParaRPr lang="en-IN" sz="2100" dirty="0" smtClean="0"/>
          </a:p>
          <a:p>
            <a:pPr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print(“My name is {1} and my age is{0}”.format(</a:t>
            </a:r>
            <a:r>
              <a:rPr lang="en-US" sz="2100" b="1" dirty="0" err="1" smtClean="0">
                <a:solidFill>
                  <a:srgbClr val="7030A0"/>
                </a:solidFill>
              </a:rPr>
              <a:t>age,name</a:t>
            </a:r>
            <a:r>
              <a:rPr lang="en-US" sz="2100" b="1" dirty="0" smtClean="0">
                <a:solidFill>
                  <a:srgbClr val="7030A0"/>
                </a:solidFill>
              </a:rPr>
              <a:t>))</a:t>
            </a:r>
            <a:endParaRPr lang="en-IN" sz="2100" b="1" dirty="0" smtClean="0">
              <a:solidFill>
                <a:srgbClr val="7030A0"/>
              </a:solidFill>
            </a:endParaRP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My name is </a:t>
            </a:r>
            <a:r>
              <a:rPr lang="en-US" sz="2100" b="1" dirty="0" err="1" smtClean="0">
                <a:solidFill>
                  <a:srgbClr val="002060"/>
                </a:solidFill>
              </a:rPr>
              <a:t>Sachin</a:t>
            </a:r>
            <a:r>
              <a:rPr lang="en-US" sz="2100" b="1" dirty="0" smtClean="0">
                <a:solidFill>
                  <a:srgbClr val="002060"/>
                </a:solidFill>
              </a:rPr>
              <a:t> and my age is 36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The Function </a:t>
            </a:r>
            <a:r>
              <a:rPr lang="en-US" sz="2800" b="1" dirty="0" smtClean="0">
                <a:solidFill>
                  <a:srgbClr val="C00000"/>
                </a:solidFill>
              </a:rPr>
              <a:t>format()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Example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name=“</a:t>
            </a:r>
            <a:r>
              <a:rPr lang="en-US" sz="1900" b="1" dirty="0" err="1" smtClean="0">
                <a:solidFill>
                  <a:srgbClr val="7030A0"/>
                </a:solidFill>
              </a:rPr>
              <a:t>Sachin</a:t>
            </a:r>
            <a:r>
              <a:rPr lang="en-US" sz="1900" b="1" dirty="0" smtClean="0">
                <a:solidFill>
                  <a:srgbClr val="7030A0"/>
                </a:solidFill>
              </a:rPr>
              <a:t>”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age=36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print(“My name is {n} and my age is {a}”.format(n=</a:t>
            </a:r>
            <a:r>
              <a:rPr lang="en-US" sz="1900" b="1" dirty="0" err="1" smtClean="0">
                <a:solidFill>
                  <a:srgbClr val="7030A0"/>
                </a:solidFill>
              </a:rPr>
              <a:t>name,a</a:t>
            </a:r>
            <a:r>
              <a:rPr lang="en-US" sz="1900" b="1" dirty="0" smtClean="0">
                <a:solidFill>
                  <a:srgbClr val="7030A0"/>
                </a:solidFill>
              </a:rPr>
              <a:t>=age))</a:t>
            </a:r>
          </a:p>
          <a:p>
            <a:r>
              <a:rPr lang="en-US" sz="2400" b="1" u="sng" dirty="0" smtClean="0"/>
              <a:t>Output: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My name is </a:t>
            </a:r>
            <a:r>
              <a:rPr lang="en-US" sz="1900" b="1" dirty="0" err="1" smtClean="0">
                <a:solidFill>
                  <a:srgbClr val="C00000"/>
                </a:solidFill>
              </a:rPr>
              <a:t>Sachin</a:t>
            </a:r>
            <a:r>
              <a:rPr lang="en-US" sz="1900" b="1" dirty="0" smtClean="0">
                <a:solidFill>
                  <a:srgbClr val="C00000"/>
                </a:solidFill>
              </a:rPr>
              <a:t> and my age is 36</a:t>
            </a:r>
          </a:p>
          <a:p>
            <a:endParaRPr lang="en-US" sz="1900" u="sng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x = 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(’2+3’)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print(x)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x = </a:t>
            </a:r>
            <a:r>
              <a:rPr lang="en-IN" sz="2000" b="1" dirty="0" err="1" smtClean="0">
                <a:solidFill>
                  <a:srgbClr val="7030A0"/>
                </a:solidFill>
              </a:rPr>
              <a:t>eval</a:t>
            </a:r>
            <a:r>
              <a:rPr lang="en-IN" sz="2000" b="1" dirty="0" smtClean="0">
                <a:solidFill>
                  <a:srgbClr val="7030A0"/>
                </a:solidFill>
              </a:rPr>
              <a:t>(‘2+3*6’)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print(x)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eval</a:t>
            </a:r>
            <a:r>
              <a:rPr lang="en-US" b="1" dirty="0" smtClean="0">
                <a:solidFill>
                  <a:srgbClr val="7030A0"/>
                </a:solidFill>
              </a:rPr>
              <a:t>(‘print(15)’)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eval</a:t>
            </a:r>
            <a:r>
              <a:rPr lang="en-IN" sz="2000" b="1" dirty="0" smtClean="0">
                <a:solidFill>
                  <a:srgbClr val="7030A0"/>
                </a:solidFill>
              </a:rPr>
              <a:t>('print(15)')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print(x)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	None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x=</a:t>
            </a:r>
            <a:r>
              <a:rPr lang="en-US" b="1" dirty="0" err="1" smtClean="0">
                <a:solidFill>
                  <a:srgbClr val="7030A0"/>
                </a:solidFill>
              </a:rPr>
              <a:t>eval</a:t>
            </a:r>
            <a:r>
              <a:rPr lang="en-US" b="1" dirty="0" smtClean="0">
                <a:solidFill>
                  <a:srgbClr val="7030A0"/>
                </a:solidFill>
              </a:rPr>
              <a:t>('print()')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print(x)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None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/>
              <a:t>from</a:t>
            </a:r>
            <a:r>
              <a:rPr lang="en-IN" sz="2000" dirty="0" smtClean="0"/>
              <a:t> </a:t>
            </a:r>
            <a:r>
              <a:rPr lang="en-IN" sz="2000" b="1" dirty="0" smtClean="0"/>
              <a:t>math</a:t>
            </a:r>
            <a:r>
              <a:rPr lang="en-IN" sz="2000" dirty="0" smtClean="0"/>
              <a:t> </a:t>
            </a:r>
            <a:r>
              <a:rPr lang="en-IN" sz="2000" b="1" dirty="0" smtClean="0"/>
              <a:t>import</a:t>
            </a:r>
            <a:r>
              <a:rPr lang="en-IN" sz="2000" dirty="0" smtClean="0"/>
              <a:t> </a:t>
            </a:r>
            <a:r>
              <a:rPr lang="en-IN" sz="2000" b="1" dirty="0" err="1" smtClean="0"/>
              <a:t>sqrt</a:t>
            </a:r>
            <a:endParaRPr lang="en-IN" sz="2000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        x = </a:t>
            </a:r>
            <a:r>
              <a:rPr lang="en-IN" sz="2000" b="1" dirty="0" err="1" smtClean="0">
                <a:solidFill>
                  <a:srgbClr val="7030A0"/>
                </a:solidFill>
              </a:rPr>
              <a:t>eval</a:t>
            </a:r>
            <a:r>
              <a:rPr lang="en-IN" sz="2000" b="1" dirty="0" smtClean="0">
                <a:solidFill>
                  <a:srgbClr val="7030A0"/>
                </a:solidFill>
              </a:rPr>
              <a:t>(‘</a:t>
            </a:r>
            <a:r>
              <a:rPr lang="en-IN" sz="2000" b="1" dirty="0" err="1" smtClean="0">
                <a:solidFill>
                  <a:srgbClr val="7030A0"/>
                </a:solidFill>
              </a:rPr>
              <a:t>sqrt</a:t>
            </a:r>
            <a:r>
              <a:rPr lang="en-IN" sz="2000" b="1" dirty="0" smtClean="0">
                <a:solidFill>
                  <a:srgbClr val="7030A0"/>
                </a:solidFill>
              </a:rPr>
              <a:t>(4)’)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For </a:t>
            </a:r>
            <a:br>
              <a:rPr lang="en-US" sz="2800" b="1" dirty="0" smtClean="0"/>
            </a:br>
            <a:r>
              <a:rPr lang="en-US" sz="2800" b="1" dirty="0" smtClean="0"/>
              <a:t>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Another important use of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 is to perform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The  </a:t>
            </a:r>
            <a:r>
              <a:rPr lang="en-IN" sz="2400" b="1" dirty="0" err="1" smtClean="0">
                <a:solidFill>
                  <a:srgbClr val="C00000"/>
                </a:solidFill>
              </a:rPr>
              <a:t>eval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 function interprets the argument inside character string and coverts it automatically to it’s type. </a:t>
            </a:r>
          </a:p>
          <a:p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x = </a:t>
            </a:r>
            <a:r>
              <a:rPr lang="en-IN" b="1" dirty="0" err="1" smtClean="0">
                <a:solidFill>
                  <a:srgbClr val="7030A0"/>
                </a:solidFill>
              </a:rPr>
              <a:t>eval</a:t>
            </a:r>
            <a:r>
              <a:rPr lang="en-IN" b="1" dirty="0" smtClean="0">
                <a:solidFill>
                  <a:srgbClr val="7030A0"/>
                </a:solidFill>
              </a:rPr>
              <a:t>(‘2.5’)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print(type(x))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	   </a:t>
            </a:r>
            <a:r>
              <a:rPr lang="en-US" sz="2400" b="1" dirty="0" smtClean="0">
                <a:solidFill>
                  <a:srgbClr val="C00000"/>
                </a:solidFill>
              </a:rPr>
              <a:t>2.5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&lt;class ‘float’&gt;</a:t>
            </a: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9256" y="3500438"/>
            <a:ext cx="29915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u="sng" dirty="0" smtClean="0"/>
              <a:t>Same Example </a:t>
            </a:r>
          </a:p>
          <a:p>
            <a:pPr>
              <a:buNone/>
            </a:pPr>
            <a:r>
              <a:rPr lang="en-US" sz="2400" b="1" u="sng" dirty="0" smtClean="0"/>
              <a:t>Without </a:t>
            </a:r>
            <a:r>
              <a:rPr lang="en-US" sz="2400" b="1" u="sng" dirty="0" err="1" smtClean="0"/>
              <a:t>eval</a:t>
            </a:r>
            <a:r>
              <a:rPr lang="en-US" sz="2400" b="1" u="sng" dirty="0" smtClean="0"/>
              <a:t>( 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x =  ‘2.5’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print(type(x))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	   </a:t>
            </a:r>
            <a:r>
              <a:rPr lang="en-US" sz="2400" b="1" dirty="0" smtClean="0">
                <a:solidFill>
                  <a:srgbClr val="C00000"/>
                </a:solidFill>
              </a:rPr>
              <a:t>2.5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&lt;class ‘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’&gt;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>
                <a:solidFill>
                  <a:srgbClr val="C00000"/>
                </a:solidFill>
              </a:rPr>
              <a:t>eval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C00000"/>
                </a:solidFill>
              </a:rPr>
              <a:t>input(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b="1" dirty="0" err="1" smtClean="0">
                <a:solidFill>
                  <a:srgbClr val="C00000"/>
                </a:solidFill>
              </a:rPr>
              <a:t>eval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input( ) </a:t>
            </a:r>
            <a:r>
              <a:rPr lang="en-US" sz="2400" dirty="0" smtClean="0"/>
              <a:t>function to perform automatic type conversion of values.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way , we will not have to use type conversion functions like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float( ) </a:t>
            </a:r>
            <a:r>
              <a:rPr lang="en-US" sz="2400" dirty="0" smtClean="0"/>
              <a:t>or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 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5000</TotalTime>
  <Words>1485</Words>
  <Application>Microsoft Office PowerPoint</Application>
  <PresentationFormat>On-screen Show (4:3)</PresentationFormat>
  <Paragraphs>475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Slide 1</vt:lpstr>
      <vt:lpstr>Today’s Agenda</vt:lpstr>
      <vt:lpstr>Using The Function eval( )</vt:lpstr>
      <vt:lpstr>Using The Function eval( )</vt:lpstr>
      <vt:lpstr>Examples </vt:lpstr>
      <vt:lpstr>Examples</vt:lpstr>
      <vt:lpstr>Examples</vt:lpstr>
      <vt:lpstr>Using eval( ) For  Type Conversion</vt:lpstr>
      <vt:lpstr>Using eval( ) With input( )</vt:lpstr>
      <vt:lpstr>Example</vt:lpstr>
      <vt:lpstr>Guess The Output</vt:lpstr>
      <vt:lpstr>Guess The Output</vt:lpstr>
      <vt:lpstr>Guess The Output</vt:lpstr>
      <vt:lpstr>Guess The Output</vt:lpstr>
      <vt:lpstr>Guess The Output</vt:lpstr>
      <vt:lpstr>Command Line Arguments</vt:lpstr>
      <vt:lpstr>Where Are  Command Line Arguments Stored ?</vt:lpstr>
      <vt:lpstr>Example</vt:lpstr>
      <vt:lpstr>Accessing Individual Values</vt:lpstr>
      <vt:lpstr>Accessing Individual Values</vt:lpstr>
      <vt:lpstr>Guess The Output</vt:lpstr>
      <vt:lpstr>Obtaining Number Of  Arguments Passed</vt:lpstr>
      <vt:lpstr>Using Slicing Operator</vt:lpstr>
      <vt:lpstr>Example</vt:lpstr>
      <vt:lpstr>Guess The Output</vt:lpstr>
      <vt:lpstr>Guess The Output</vt:lpstr>
      <vt:lpstr>How To Solve This ?</vt:lpstr>
      <vt:lpstr>Example</vt:lpstr>
      <vt:lpstr>Guess The Output</vt:lpstr>
      <vt:lpstr>Guess The Output</vt:lpstr>
      <vt:lpstr>Guess The Output</vt:lpstr>
      <vt:lpstr>Using Format Specifiers  With print()</vt:lpstr>
      <vt:lpstr>Using Format Specifiers  With print()</vt:lpstr>
      <vt:lpstr>Using Format Specifiers  With print()</vt:lpstr>
      <vt:lpstr>Key Points About  Format Specifiers</vt:lpstr>
      <vt:lpstr>Examples</vt:lpstr>
      <vt:lpstr>Examples</vt:lpstr>
      <vt:lpstr>Examples</vt:lpstr>
      <vt:lpstr>Examples</vt:lpstr>
      <vt:lpstr>Using The Function format()</vt:lpstr>
      <vt:lpstr>Using The Function format()</vt:lpstr>
      <vt:lpstr>Examples</vt:lpstr>
      <vt:lpstr>Using The Function format()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464</cp:revision>
  <dcterms:created xsi:type="dcterms:W3CDTF">2015-12-21T13:46:48Z</dcterms:created>
  <dcterms:modified xsi:type="dcterms:W3CDTF">2018-09-12T16:14:41Z</dcterms:modified>
</cp:coreProperties>
</file>