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400" r:id="rId4"/>
    <p:sldId id="403" r:id="rId5"/>
    <p:sldId id="402" r:id="rId6"/>
    <p:sldId id="347" r:id="rId7"/>
    <p:sldId id="404" r:id="rId8"/>
    <p:sldId id="406" r:id="rId9"/>
    <p:sldId id="405" r:id="rId10"/>
    <p:sldId id="349" r:id="rId11"/>
    <p:sldId id="407" r:id="rId12"/>
    <p:sldId id="307" r:id="rId13"/>
    <p:sldId id="353" r:id="rId14"/>
    <p:sldId id="408" r:id="rId15"/>
    <p:sldId id="409" r:id="rId16"/>
    <p:sldId id="410" r:id="rId17"/>
    <p:sldId id="411" r:id="rId18"/>
    <p:sldId id="295" r:id="rId19"/>
    <p:sldId id="413" r:id="rId20"/>
    <p:sldId id="415" r:id="rId21"/>
    <p:sldId id="414" r:id="rId22"/>
    <p:sldId id="416" r:id="rId23"/>
    <p:sldId id="41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“</a:t>
            </a:r>
            <a:r>
              <a:rPr lang="en-US" sz="2800" b="1" dirty="0" smtClean="0">
                <a:solidFill>
                  <a:srgbClr val="C00000"/>
                </a:solidFill>
              </a:rPr>
              <a:t>break</a:t>
            </a:r>
            <a:r>
              <a:rPr lang="en-US" sz="2800" b="1" dirty="0" smtClean="0"/>
              <a:t>”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Normally a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loop ends only when the </a:t>
            </a:r>
            <a:r>
              <a:rPr lang="en-IN" sz="2400" b="1" dirty="0" smtClean="0">
                <a:solidFill>
                  <a:srgbClr val="C00000"/>
                </a:solidFill>
              </a:rPr>
              <a:t>test condition </a:t>
            </a:r>
            <a:r>
              <a:rPr lang="en-IN" sz="2400" dirty="0" smtClean="0"/>
              <a:t>in the loop becomes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 , with the help of a </a:t>
            </a:r>
            <a:r>
              <a:rPr lang="en-IN" sz="2400" b="1" dirty="0" smtClean="0">
                <a:solidFill>
                  <a:srgbClr val="C00000"/>
                </a:solidFill>
              </a:rPr>
              <a:t>break</a:t>
            </a:r>
            <a:r>
              <a:rPr lang="en-IN" sz="2400" dirty="0" smtClean="0"/>
              <a:t> statement a </a:t>
            </a: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dirty="0" smtClean="0"/>
              <a:t>loop can be left prematurely, 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breakwh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286256"/>
            <a:ext cx="4786346" cy="2000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43570" y="4286256"/>
            <a:ext cx="30718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Now comes the crucial point: 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If a loop is left by break, 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the else part is not executed.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800" b="1" u="sng" dirty="0" smtClean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while 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if(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==5):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	break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	print("bye")	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u="sng" dirty="0" smtClean="0">
                <a:solidFill>
                  <a:srgbClr val="C00000"/>
                </a:solidFill>
              </a:rPr>
              <a:t>Output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rgbClr val="7030A0"/>
                </a:solidFill>
              </a:rPr>
              <a:t>	print("bye")	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kumimoji="0" lang="nn-NO" b="1" i="0" u="sng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nn-NO" b="1" u="sng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39" y="5000636"/>
            <a:ext cx="1906149" cy="1285884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4286256"/>
            <a:ext cx="2357454" cy="2067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You have to develop a </a:t>
            </a:r>
            <a:r>
              <a:rPr lang="en-US" sz="2400" b="1" dirty="0" smtClean="0">
                <a:solidFill>
                  <a:srgbClr val="C00000"/>
                </a:solidFill>
              </a:rPr>
              <a:t>number guessing game</a:t>
            </a:r>
            <a:r>
              <a:rPr lang="en-US" sz="2400" dirty="0" smtClean="0"/>
              <a:t>. The program will generate a random integer secretly. Now it will ask the user to guess that number . If the user guessed it correctly then the program prints “</a:t>
            </a:r>
            <a:r>
              <a:rPr lang="en-US" sz="2400" b="1" dirty="0" smtClean="0">
                <a:solidFill>
                  <a:srgbClr val="C00000"/>
                </a:solidFill>
              </a:rPr>
              <a:t>Congratulations! You guessed it right</a:t>
            </a:r>
            <a:r>
              <a:rPr lang="en-US" sz="2400" dirty="0" smtClean="0"/>
              <a:t>” . </a:t>
            </a:r>
          </a:p>
          <a:p>
            <a:endParaRPr lang="en-US" sz="2400" dirty="0" smtClean="0"/>
          </a:p>
          <a:p>
            <a:r>
              <a:rPr lang="en-US" sz="2400" dirty="0" smtClean="0"/>
              <a:t>If the number guessed by the user is larger than the secret number then program should print “</a:t>
            </a:r>
            <a:r>
              <a:rPr lang="en-US" sz="2400" b="1" dirty="0" smtClean="0">
                <a:solidFill>
                  <a:srgbClr val="C00000"/>
                </a:solidFill>
              </a:rPr>
              <a:t>Number too large</a:t>
            </a:r>
            <a:r>
              <a:rPr lang="en-US" sz="2400" dirty="0" smtClean="0"/>
              <a:t>” and , if the number guessed by the user is smaller than the secret number then program should print “</a:t>
            </a:r>
            <a:r>
              <a:rPr lang="en-US" sz="2400" b="1" dirty="0" smtClean="0">
                <a:solidFill>
                  <a:srgbClr val="C00000"/>
                </a:solidFill>
              </a:rPr>
              <a:t>Number too small</a:t>
            </a:r>
            <a:r>
              <a:rPr lang="en-US" sz="2400" dirty="0" smtClean="0"/>
              <a:t>” . </a:t>
            </a:r>
          </a:p>
          <a:p>
            <a:endParaRPr lang="en-US" sz="2400" dirty="0" smtClean="0"/>
          </a:p>
          <a:p>
            <a:r>
              <a:rPr lang="en-US" sz="2400" dirty="0" smtClean="0"/>
              <a:t>This should continue until the user guesses the number correctly or </a:t>
            </a:r>
            <a:r>
              <a:rPr lang="en-US" sz="2400" b="1" dirty="0" smtClean="0">
                <a:solidFill>
                  <a:srgbClr val="C00000"/>
                </a:solidFill>
              </a:rPr>
              <a:t>quits</a:t>
            </a:r>
            <a:r>
              <a:rPr lang="en-US" sz="2400" dirty="0" smtClean="0"/>
              <a:t> . If the user wants to quit in between he will have to type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negative number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To Generate </a:t>
            </a:r>
            <a:br>
              <a:rPr lang="en-US" sz="2400" b="1" dirty="0" smtClean="0"/>
            </a:br>
            <a:r>
              <a:rPr lang="en-US" sz="2400" b="1" dirty="0" smtClean="0"/>
              <a:t>Random Number ?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, we have a module named </a:t>
            </a:r>
            <a:r>
              <a:rPr lang="en-US" sz="2400" b="1" dirty="0" smtClean="0">
                <a:solidFill>
                  <a:srgbClr val="C00000"/>
                </a:solidFill>
              </a:rPr>
              <a:t>random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r>
              <a:rPr lang="en-US" sz="2400" dirty="0" smtClean="0"/>
              <a:t>This module contains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randint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, which accepts 2 arguments and returns a random number between them.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import random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a=</a:t>
            </a:r>
            <a:r>
              <a:rPr lang="en-IN" sz="2000" b="1" dirty="0" err="1" smtClean="0">
                <a:solidFill>
                  <a:srgbClr val="7030A0"/>
                </a:solidFill>
              </a:rPr>
              <a:t>random.randint</a:t>
            </a:r>
            <a:r>
              <a:rPr lang="en-IN" sz="2000" b="1" dirty="0" smtClean="0">
                <a:solidFill>
                  <a:srgbClr val="7030A0"/>
                </a:solidFill>
              </a:rPr>
              <a:t>(1,20)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print("Random number </a:t>
            </a:r>
            <a:r>
              <a:rPr lang="en-IN" sz="2000" b="1" dirty="0" err="1" smtClean="0">
                <a:solidFill>
                  <a:srgbClr val="7030A0"/>
                </a:solidFill>
              </a:rPr>
              <a:t>is",a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rgbClr val="C00000"/>
                </a:solidFill>
              </a:rPr>
              <a:t>Output: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372321" cy="29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import random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random.randint</a:t>
            </a:r>
            <a:r>
              <a:rPr lang="en-IN" sz="2400" b="1" dirty="0" smtClean="0">
                <a:solidFill>
                  <a:srgbClr val="7030A0"/>
                </a:solidFill>
              </a:rPr>
              <a:t>(1,100)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guess=secretno+1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while guess!=</a:t>
            </a: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guess=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(input("Guess the secret number:"))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if(guess&lt;=0):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print("So Sorry! That you are quitting!")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break;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(guess&gt;</a:t>
            </a: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print("Your guess is too large. Try again!")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(guess&lt;</a:t>
            </a:r>
            <a:r>
              <a:rPr lang="en-IN" sz="2400" b="1" dirty="0" err="1" smtClean="0">
                <a:solidFill>
                  <a:srgbClr val="7030A0"/>
                </a:solidFill>
              </a:rPr>
              <a:t>secretno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print("Your guess is too small. Try again!")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print("Congratulations! You guessed it right!")</a:t>
            </a:r>
            <a:endParaRPr lang="en-US" sz="2400" b="1" u="sng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6" name="Content Placeholder 5" descr="loop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6" name="Content Placeholder 5" descr="loop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“</a:t>
            </a:r>
            <a:r>
              <a:rPr lang="en-US" sz="2800" b="1" dirty="0" smtClean="0">
                <a:solidFill>
                  <a:srgbClr val="C00000"/>
                </a:solidFill>
              </a:rPr>
              <a:t>continue</a:t>
            </a:r>
            <a:r>
              <a:rPr lang="en-US" sz="2800" b="1" dirty="0" smtClean="0"/>
              <a:t>”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continue</a:t>
            </a:r>
            <a:r>
              <a:rPr lang="en-IN" sz="2400" dirty="0" smtClean="0"/>
              <a:t> statement 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returns the control to the beginning of the while loop. </a:t>
            </a:r>
          </a:p>
          <a:p>
            <a:endParaRPr lang="en-IN" sz="2400" dirty="0" smtClean="0"/>
          </a:p>
          <a:p>
            <a:r>
              <a:rPr lang="en-IN" sz="2400" dirty="0" smtClean="0"/>
              <a:t>It rejects all the remaining statements in the current iteration of the loop and moves the control back to the top of the loop.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breakwh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4143380"/>
            <a:ext cx="485778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while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&lt;10: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=i+1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if(i%2!=0):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continue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86322"/>
            <a:ext cx="2270814" cy="139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program to accept a string from the user and display it vertically but don’t display the vowels in it.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500438"/>
            <a:ext cx="4363199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Iterative Statements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Types of loop supported by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dirty="0" smtClean="0"/>
              <a:t> loop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while-else </a:t>
            </a:r>
            <a:r>
              <a:rPr lang="en-US" dirty="0" smtClean="0"/>
              <a:t>loop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break</a:t>
            </a:r>
            <a:r>
              <a:rPr lang="en-US" b="1" dirty="0" smtClean="0"/>
              <a:t> , </a:t>
            </a:r>
            <a:r>
              <a:rPr lang="en-US" b="1" dirty="0" smtClean="0">
                <a:solidFill>
                  <a:srgbClr val="C00000"/>
                </a:solidFill>
              </a:rPr>
              <a:t>continue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C00000"/>
                </a:solidFill>
              </a:rPr>
              <a:t> pass  </a:t>
            </a:r>
            <a:r>
              <a:rPr lang="en-US" dirty="0" smtClean="0"/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program to continuously accept integers from the user until the user types 0 and as soon as 0 is entered display sum of all the </a:t>
            </a:r>
            <a:r>
              <a:rPr lang="en-US" sz="2400" dirty="0" err="1" smtClean="0"/>
              <a:t>nos</a:t>
            </a:r>
            <a:r>
              <a:rPr lang="en-US" sz="2400" dirty="0" smtClean="0"/>
              <a:t> entered before 0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14686"/>
            <a:ext cx="6144483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previous code so that if the user inputs negative integer , your program should ignore it 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67660"/>
            <a:ext cx="6144483" cy="147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“</a:t>
            </a:r>
            <a:r>
              <a:rPr lang="en-US" sz="2800" b="1" dirty="0" smtClean="0">
                <a:solidFill>
                  <a:srgbClr val="C00000"/>
                </a:solidFill>
              </a:rPr>
              <a:t>pass</a:t>
            </a:r>
            <a:r>
              <a:rPr lang="en-US" sz="2800" b="1" dirty="0" smtClean="0"/>
              <a:t>”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pass</a:t>
            </a:r>
            <a:r>
              <a:rPr lang="en-IN" sz="2400" dirty="0" smtClean="0"/>
              <a:t> statement is a no operation statement. </a:t>
            </a:r>
          </a:p>
          <a:p>
            <a:endParaRPr lang="en-IN" sz="2400" dirty="0" smtClean="0"/>
          </a:p>
          <a:p>
            <a:r>
              <a:rPr lang="en-IN" sz="2400" dirty="0" smtClean="0"/>
              <a:t>That is , nothing happens when pass statement is executed.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pa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286256"/>
            <a:ext cx="6786610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=0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while 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&lt;10: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=i+1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if(i%2!=0):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pass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</a:t>
            </a:r>
            <a:r>
              <a:rPr lang="en-IN" sz="2200" b="1" dirty="0" err="1" smtClean="0">
                <a:solidFill>
                  <a:srgbClr val="7030A0"/>
                </a:solidFill>
              </a:rPr>
              <a:t>i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270814" cy="139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Iterative Statements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may be a situation when we need to execute a block of code several number of times.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such situations 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the concept of </a:t>
            </a:r>
            <a:r>
              <a:rPr lang="en-IN" sz="2400" b="1" dirty="0" smtClean="0">
                <a:solidFill>
                  <a:srgbClr val="C00000"/>
                </a:solidFill>
              </a:rPr>
              <a:t>loop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loop</a:t>
            </a:r>
            <a:r>
              <a:rPr lang="en-IN" sz="2400" dirty="0" smtClean="0"/>
              <a:t> statement allows us to execute a statement or group of statements multiple times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Iterative Statements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2 popular loops provided by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are: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The </a:t>
            </a:r>
            <a:r>
              <a:rPr lang="en-US" sz="1900" b="1" dirty="0" smtClean="0">
                <a:solidFill>
                  <a:srgbClr val="7030A0"/>
                </a:solidFill>
              </a:rPr>
              <a:t>while</a:t>
            </a:r>
            <a:r>
              <a:rPr lang="en-US" sz="1900" b="1" dirty="0" smtClean="0">
                <a:solidFill>
                  <a:srgbClr val="C00000"/>
                </a:solidFill>
              </a:rPr>
              <a:t> Loop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The </a:t>
            </a:r>
            <a:r>
              <a:rPr lang="en-US" sz="1900" b="1" dirty="0" smtClean="0">
                <a:solidFill>
                  <a:srgbClr val="7030A0"/>
                </a:solidFill>
              </a:rPr>
              <a:t>for </a:t>
            </a:r>
            <a:r>
              <a:rPr lang="en-US" sz="1900" b="1" dirty="0" smtClean="0">
                <a:solidFill>
                  <a:srgbClr val="C00000"/>
                </a:solidFill>
              </a:rPr>
              <a:t>Loop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Recall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doesn’t provide any </a:t>
            </a:r>
            <a:r>
              <a:rPr lang="en-US" sz="2400" b="1" dirty="0" smtClean="0">
                <a:solidFill>
                  <a:srgbClr val="C00000"/>
                </a:solidFill>
              </a:rPr>
              <a:t>do..while </a:t>
            </a:r>
            <a:r>
              <a:rPr lang="en-US" sz="2400" dirty="0" smtClean="0"/>
              <a:t>loop like other languages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while</a:t>
            </a:r>
            <a:r>
              <a:rPr lang="en-US" sz="2800" b="1" dirty="0" smtClean="0"/>
              <a:t>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1600" b="1" dirty="0" smtClean="0">
                <a:solidFill>
                  <a:srgbClr val="002060"/>
                </a:solidFill>
              </a:rPr>
              <a:t>while condition: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2&gt;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...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n&gt;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</a:t>
            </a:r>
            <a:r>
              <a:rPr lang="en-IN" sz="1600" b="1" dirty="0" smtClean="0">
                <a:solidFill>
                  <a:srgbClr val="C00000"/>
                </a:solidFill>
              </a:rPr>
              <a:t>&lt;non-indented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		&lt;non-indented statement 2&gt;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First the condition is evaluated. If the condition is </a:t>
            </a:r>
            <a:r>
              <a:rPr lang="en-IN" sz="1800" b="1" dirty="0" smtClean="0">
                <a:solidFill>
                  <a:srgbClr val="002060"/>
                </a:solidFill>
              </a:rPr>
              <a:t>true</a:t>
            </a:r>
            <a:r>
              <a:rPr lang="en-IN" sz="1800" dirty="0" smtClean="0">
                <a:solidFill>
                  <a:srgbClr val="C00000"/>
                </a:solidFill>
              </a:rPr>
              <a:t> then statements in the </a:t>
            </a:r>
            <a:r>
              <a:rPr lang="en-IN" sz="1800" b="1" dirty="0" smtClean="0">
                <a:solidFill>
                  <a:srgbClr val="002060"/>
                </a:solidFill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</a:rPr>
              <a:t> block is </a:t>
            </a:r>
            <a:r>
              <a:rPr lang="en-IN" sz="1800" b="1" dirty="0" smtClean="0">
                <a:solidFill>
                  <a:srgbClr val="002060"/>
                </a:solidFill>
              </a:rPr>
              <a:t>executed. 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After executing statements in the </a:t>
            </a:r>
            <a:r>
              <a:rPr lang="en-IN" sz="1800" b="1" dirty="0" smtClean="0">
                <a:solidFill>
                  <a:srgbClr val="002060"/>
                </a:solidFill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</a:rPr>
              <a:t> block the condition is checked again and if it is still </a:t>
            </a:r>
            <a:r>
              <a:rPr lang="en-IN" sz="1800" b="1" dirty="0" smtClean="0">
                <a:solidFill>
                  <a:srgbClr val="002060"/>
                </a:solidFill>
              </a:rPr>
              <a:t>true</a:t>
            </a:r>
            <a:r>
              <a:rPr lang="en-IN" sz="1800" dirty="0" smtClean="0">
                <a:solidFill>
                  <a:srgbClr val="C00000"/>
                </a:solidFill>
              </a:rPr>
              <a:t>, then the statements inside the while block is </a:t>
            </a:r>
            <a:r>
              <a:rPr lang="en-IN" sz="1800" b="1" dirty="0" smtClean="0">
                <a:solidFill>
                  <a:srgbClr val="002060"/>
                </a:solidFill>
              </a:rPr>
              <a:t>executed again</a:t>
            </a:r>
            <a:r>
              <a:rPr lang="en-IN" sz="1800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The statements inside the </a:t>
            </a:r>
            <a:r>
              <a:rPr lang="en-IN" sz="1800" b="1" dirty="0" smtClean="0">
                <a:solidFill>
                  <a:srgbClr val="002060"/>
                </a:solidFill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</a:rPr>
              <a:t> block will keep executing until the condition is</a:t>
            </a:r>
            <a:r>
              <a:rPr lang="en-IN" sz="1800" b="1" dirty="0" smtClean="0">
                <a:solidFill>
                  <a:srgbClr val="002060"/>
                </a:solidFill>
              </a:rPr>
              <a:t> true</a:t>
            </a:r>
            <a:r>
              <a:rPr lang="en-IN" sz="1800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Each execution of the loop body is known as </a:t>
            </a:r>
            <a:r>
              <a:rPr lang="en-IN" sz="1800" b="1" dirty="0" smtClean="0">
                <a:solidFill>
                  <a:srgbClr val="002060"/>
                </a:solidFill>
              </a:rPr>
              <a:t>iteration</a:t>
            </a:r>
            <a:r>
              <a:rPr lang="en-IN" sz="1800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IN" sz="1800" dirty="0" smtClean="0">
              <a:solidFill>
                <a:srgbClr val="C00000"/>
              </a:solidFill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When the condition becomes </a:t>
            </a:r>
            <a:r>
              <a:rPr lang="en-IN" sz="1800" b="1" dirty="0" smtClean="0">
                <a:solidFill>
                  <a:srgbClr val="002060"/>
                </a:solidFill>
              </a:rPr>
              <a:t>false</a:t>
            </a:r>
            <a:r>
              <a:rPr lang="en-IN" sz="1800" dirty="0" smtClean="0">
                <a:solidFill>
                  <a:srgbClr val="C00000"/>
                </a:solidFill>
              </a:rPr>
              <a:t> loop terminates and program control comes </a:t>
            </a:r>
            <a:r>
              <a:rPr lang="en-IN" sz="1800" b="1" dirty="0" smtClean="0">
                <a:solidFill>
                  <a:srgbClr val="002060"/>
                </a:solidFill>
              </a:rPr>
              <a:t>out of the while loop</a:t>
            </a:r>
            <a:r>
              <a:rPr lang="en-IN" sz="1800" dirty="0" smtClean="0">
                <a:solidFill>
                  <a:srgbClr val="C00000"/>
                </a:solidFill>
              </a:rPr>
              <a:t> to begin the </a:t>
            </a:r>
            <a:r>
              <a:rPr lang="en-IN" sz="1800" b="1" dirty="0" smtClean="0">
                <a:solidFill>
                  <a:srgbClr val="002060"/>
                </a:solidFill>
              </a:rPr>
              <a:t>execution </a:t>
            </a:r>
            <a:r>
              <a:rPr lang="en-IN" sz="1800" dirty="0" smtClean="0">
                <a:solidFill>
                  <a:srgbClr val="C00000"/>
                </a:solidFill>
              </a:rPr>
              <a:t>of statement following it.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print("done!")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total=0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 smtClean="0">
                <a:solidFill>
                  <a:srgbClr val="7030A0"/>
                </a:solidFill>
              </a:rPr>
              <a:t>print("sum is {0}".format(total))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4286256"/>
            <a:ext cx="1686160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46" y="4714884"/>
            <a:ext cx="2067214" cy="163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print("done!")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rgbClr val="7030A0"/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 smtClean="0">
                <a:solidFill>
                  <a:srgbClr val="7030A0"/>
                </a:solidFill>
              </a:rPr>
              <a:t>print("sum is {0}".format(total))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5" y="4286256"/>
            <a:ext cx="1247276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8" y="4214818"/>
            <a:ext cx="4000528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Form Of </a:t>
            </a:r>
            <a:br>
              <a:rPr lang="en-US" sz="2800" b="1" dirty="0" smtClean="0"/>
            </a:br>
            <a:r>
              <a:rPr lang="en-US" sz="2800" b="1" dirty="0" smtClean="0"/>
              <a:t>“</a:t>
            </a:r>
            <a:r>
              <a:rPr lang="en-US" sz="2800" b="1" dirty="0" smtClean="0">
                <a:solidFill>
                  <a:srgbClr val="C00000"/>
                </a:solidFill>
              </a:rPr>
              <a:t>while</a:t>
            </a:r>
            <a:r>
              <a:rPr lang="en-US" sz="2800" b="1" dirty="0" smtClean="0"/>
              <a:t>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, just like we have an else with </a:t>
            </a:r>
            <a:r>
              <a:rPr lang="en-IN" sz="2400" b="1" dirty="0" smtClean="0">
                <a:solidFill>
                  <a:srgbClr val="C00000"/>
                </a:solidFill>
              </a:rPr>
              <a:t>if </a:t>
            </a:r>
            <a:r>
              <a:rPr lang="en-IN" sz="2400" dirty="0" smtClean="0"/>
              <a:t>, similarly we also can have an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part with the </a:t>
            </a:r>
            <a:r>
              <a:rPr lang="en-IN" sz="2400" b="1" dirty="0" smtClean="0">
                <a:solidFill>
                  <a:srgbClr val="C00000"/>
                </a:solidFill>
              </a:rPr>
              <a:t>while</a:t>
            </a:r>
            <a:r>
              <a:rPr lang="en-IN" sz="2400" dirty="0" smtClean="0"/>
              <a:t> loop.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statements in the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part are executed, when the condition is not fulfilled anymore.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Form Of </a:t>
            </a:r>
            <a:br>
              <a:rPr lang="en-US" sz="2800" b="1" dirty="0" smtClean="0"/>
            </a:br>
            <a:r>
              <a:rPr lang="en-US" sz="2800" b="1" dirty="0" smtClean="0"/>
              <a:t>“</a:t>
            </a:r>
            <a:r>
              <a:rPr lang="en-US" sz="2800" b="1" dirty="0" smtClean="0">
                <a:solidFill>
                  <a:srgbClr val="C00000"/>
                </a:solidFill>
              </a:rPr>
              <a:t>while</a:t>
            </a:r>
            <a:r>
              <a:rPr lang="en-US" sz="2800" b="1" dirty="0" smtClean="0"/>
              <a:t>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1600" b="1" dirty="0" smtClean="0">
                <a:solidFill>
                  <a:srgbClr val="002060"/>
                </a:solidFill>
              </a:rPr>
              <a:t>while condition: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2&gt;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...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&lt;indented statement n&gt;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else: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			</a:t>
            </a:r>
            <a:r>
              <a:rPr lang="en-IN" sz="1600" b="1" dirty="0" smtClean="0">
                <a:solidFill>
                  <a:srgbClr val="C00000"/>
                </a:solidFill>
              </a:rPr>
              <a:t>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			&lt;indented statement 2&gt;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1600" dirty="0" smtClean="0">
                <a:solidFill>
                  <a:srgbClr val="C00000"/>
                </a:solidFill>
              </a:rPr>
              <a:t>Many programmer’s have a doubt that If the statements of the additional </a:t>
            </a:r>
            <a:r>
              <a:rPr lang="en-IN" sz="1600" b="1" dirty="0" smtClean="0">
                <a:solidFill>
                  <a:srgbClr val="002060"/>
                </a:solidFill>
              </a:rPr>
              <a:t>else</a:t>
            </a:r>
            <a:r>
              <a:rPr lang="en-IN" sz="1600" dirty="0" smtClean="0">
                <a:solidFill>
                  <a:srgbClr val="C00000"/>
                </a:solidFill>
              </a:rPr>
              <a:t> part were placed </a:t>
            </a:r>
            <a:r>
              <a:rPr lang="en-IN" sz="1600" b="1" dirty="0" smtClean="0">
                <a:solidFill>
                  <a:srgbClr val="002060"/>
                </a:solidFill>
              </a:rPr>
              <a:t>right after the while loop without an else</a:t>
            </a:r>
            <a:r>
              <a:rPr lang="en-IN" sz="1600" dirty="0" smtClean="0">
                <a:solidFill>
                  <a:srgbClr val="C00000"/>
                </a:solidFill>
              </a:rPr>
              <a:t>, they would </a:t>
            </a:r>
            <a:r>
              <a:rPr lang="en-IN" sz="1600" b="1" dirty="0" smtClean="0">
                <a:solidFill>
                  <a:srgbClr val="002060"/>
                </a:solidFill>
              </a:rPr>
              <a:t>have been executed anyway</a:t>
            </a:r>
            <a:r>
              <a:rPr lang="en-IN" sz="1600" dirty="0" smtClean="0">
                <a:solidFill>
                  <a:srgbClr val="C00000"/>
                </a:solidFill>
              </a:rPr>
              <a:t>, wouldn't they. </a:t>
            </a:r>
          </a:p>
          <a:p>
            <a:pPr lvl="1"/>
            <a:endParaRPr lang="en-IN" sz="1600" dirty="0" smtClean="0">
              <a:solidFill>
                <a:srgbClr val="C00000"/>
              </a:solidFill>
            </a:endParaRPr>
          </a:p>
          <a:p>
            <a:pPr lvl="1"/>
            <a:r>
              <a:rPr lang="en-IN" sz="1600" b="1" dirty="0" smtClean="0">
                <a:solidFill>
                  <a:srgbClr val="002060"/>
                </a:solidFill>
              </a:rPr>
              <a:t>Then what is the use of else </a:t>
            </a:r>
          </a:p>
          <a:p>
            <a:pPr lvl="1"/>
            <a:endParaRPr lang="en-IN" sz="1600" dirty="0" smtClean="0">
              <a:solidFill>
                <a:srgbClr val="C00000"/>
              </a:solidFill>
            </a:endParaRPr>
          </a:p>
          <a:p>
            <a:pPr lvl="1"/>
            <a:r>
              <a:rPr lang="en-IN" sz="1600" dirty="0" smtClean="0">
                <a:solidFill>
                  <a:srgbClr val="C00000"/>
                </a:solidFill>
              </a:rPr>
              <a:t>To understand this , we need to understand  the </a:t>
            </a:r>
            <a:r>
              <a:rPr lang="en-IN" sz="1600" b="1" dirty="0" smtClean="0">
                <a:solidFill>
                  <a:srgbClr val="002060"/>
                </a:solidFill>
              </a:rPr>
              <a:t>break</a:t>
            </a:r>
            <a:r>
              <a:rPr lang="en-IN" sz="1600" dirty="0" smtClean="0">
                <a:solidFill>
                  <a:srgbClr val="C00000"/>
                </a:solidFill>
              </a:rPr>
              <a:t> statement, </a:t>
            </a:r>
            <a:endParaRPr lang="en-IN" sz="16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5747</TotalTime>
  <Words>569</Words>
  <Application>Microsoft Office PowerPoint</Application>
  <PresentationFormat>On-screen Show (4:3)</PresentationFormat>
  <Paragraphs>224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Iterative Statements</vt:lpstr>
      <vt:lpstr>Iterative Statements</vt:lpstr>
      <vt:lpstr>The while Loop</vt:lpstr>
      <vt:lpstr>Examples</vt:lpstr>
      <vt:lpstr>Guess The Output</vt:lpstr>
      <vt:lpstr>Another Form Of  “while” Loop</vt:lpstr>
      <vt:lpstr>Another Form Of  “while” Loop</vt:lpstr>
      <vt:lpstr>The “break” Statement</vt:lpstr>
      <vt:lpstr>Example</vt:lpstr>
      <vt:lpstr>Exercise</vt:lpstr>
      <vt:lpstr>How To Generate  Random Number ?</vt:lpstr>
      <vt:lpstr>Solution</vt:lpstr>
      <vt:lpstr>Output</vt:lpstr>
      <vt:lpstr>Output</vt:lpstr>
      <vt:lpstr>The “continue” Statement</vt:lpstr>
      <vt:lpstr>Example</vt:lpstr>
      <vt:lpstr>Exercise</vt:lpstr>
      <vt:lpstr>Exercise</vt:lpstr>
      <vt:lpstr>Exercise</vt:lpstr>
      <vt:lpstr>The “pass” Statement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530</cp:revision>
  <dcterms:created xsi:type="dcterms:W3CDTF">2015-12-21T13:46:48Z</dcterms:created>
  <dcterms:modified xsi:type="dcterms:W3CDTF">2018-08-04T07:51:21Z</dcterms:modified>
</cp:coreProperties>
</file>