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418" r:id="rId4"/>
    <p:sldId id="419" r:id="rId5"/>
    <p:sldId id="420" r:id="rId6"/>
    <p:sldId id="422" r:id="rId7"/>
    <p:sldId id="423" r:id="rId8"/>
    <p:sldId id="466" r:id="rId9"/>
    <p:sldId id="467" r:id="rId10"/>
    <p:sldId id="468" r:id="rId11"/>
    <p:sldId id="469" r:id="rId12"/>
    <p:sldId id="485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6" r:id="rId23"/>
    <p:sldId id="481" r:id="rId24"/>
    <p:sldId id="482" r:id="rId25"/>
    <p:sldId id="483" r:id="rId26"/>
    <p:sldId id="425" r:id="rId27"/>
    <p:sldId id="426" r:id="rId28"/>
    <p:sldId id="427" r:id="rId29"/>
    <p:sldId id="430" r:id="rId30"/>
    <p:sldId id="428" r:id="rId31"/>
    <p:sldId id="429" r:id="rId32"/>
    <p:sldId id="431" r:id="rId33"/>
    <p:sldId id="432" r:id="rId34"/>
    <p:sldId id="433" r:id="rId35"/>
    <p:sldId id="434" r:id="rId36"/>
    <p:sldId id="436" r:id="rId37"/>
    <p:sldId id="437" r:id="rId38"/>
    <p:sldId id="438" r:id="rId39"/>
    <p:sldId id="443" r:id="rId40"/>
    <p:sldId id="444" r:id="rId41"/>
    <p:sldId id="358" r:id="rId42"/>
    <p:sldId id="359" r:id="rId43"/>
    <p:sldId id="439" r:id="rId44"/>
    <p:sldId id="448" r:id="rId45"/>
    <p:sldId id="449" r:id="rId46"/>
    <p:sldId id="445" r:id="rId47"/>
    <p:sldId id="446" r:id="rId48"/>
    <p:sldId id="447" r:id="rId49"/>
    <p:sldId id="442" r:id="rId50"/>
    <p:sldId id="464" r:id="rId51"/>
    <p:sldId id="465" r:id="rId52"/>
    <p:sldId id="463" r:id="rId53"/>
    <p:sldId id="451" r:id="rId54"/>
    <p:sldId id="460" r:id="rId55"/>
    <p:sldId id="461" r:id="rId56"/>
    <p:sldId id="462" r:id="rId57"/>
    <p:sldId id="454" r:id="rId58"/>
    <p:sldId id="455" r:id="rId59"/>
    <p:sldId id="456" r:id="rId60"/>
    <p:sldId id="457" r:id="rId61"/>
    <p:sldId id="458" r:id="rId62"/>
    <p:sldId id="459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04-03-2019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04-03-2019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04-03-2019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04-03-2019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r>
              <a:rPr lang="en-US" b="1" dirty="0" smtClean="0">
                <a:solidFill>
                  <a:schemeClr val="tx1"/>
                </a:solidFill>
              </a:rPr>
              <a:t>What is the output?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=0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while </a:t>
            </a:r>
            <a:r>
              <a:rPr lang="en-US" b="1" dirty="0" err="1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&lt;4: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=i+1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	if(i%2!=0):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pass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print("hi</a:t>
            </a:r>
            <a:r>
              <a:rPr lang="en-IN" sz="2000" b="1" dirty="0" smtClean="0">
                <a:solidFill>
                  <a:srgbClr val="0070C0"/>
                </a:solidFill>
              </a:rPr>
              <a:t>"</a:t>
            </a:r>
            <a:r>
              <a:rPr lang="en-US" b="1" dirty="0" smtClean="0">
                <a:solidFill>
                  <a:srgbClr val="0070C0"/>
                </a:solidFill>
              </a:rPr>
              <a:t>,end=</a:t>
            </a:r>
            <a:r>
              <a:rPr lang="en-IN" sz="2000" b="1" dirty="0" smtClean="0">
                <a:solidFill>
                  <a:srgbClr val="0070C0"/>
                </a:solidFill>
              </a:rPr>
              <a:t>"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IN" sz="2000" b="1" dirty="0" smtClean="0">
                <a:solidFill>
                  <a:srgbClr val="0070C0"/>
                </a:solidFill>
              </a:rPr>
              <a:t>"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	else: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print(</a:t>
            </a:r>
            <a:r>
              <a:rPr lang="en-US" b="1" dirty="0" err="1" smtClean="0">
                <a:solidFill>
                  <a:srgbClr val="0070C0"/>
                </a:solidFill>
              </a:rPr>
              <a:t>i,end</a:t>
            </a:r>
            <a:r>
              <a:rPr lang="en-US" b="1" dirty="0" smtClean="0">
                <a:solidFill>
                  <a:srgbClr val="0070C0"/>
                </a:solidFill>
              </a:rPr>
              <a:t>=</a:t>
            </a:r>
            <a:r>
              <a:rPr lang="en-IN" sz="2000" b="1" dirty="0" smtClean="0">
                <a:solidFill>
                  <a:srgbClr val="0070C0"/>
                </a:solidFill>
              </a:rPr>
              <a:t>"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IN" sz="2000" b="1" dirty="0" smtClean="0">
                <a:solidFill>
                  <a:srgbClr val="0070C0"/>
                </a:solidFill>
              </a:rPr>
              <a:t>"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hi 2 hi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2 4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Infinite loop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A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r>
              <a:rPr lang="en-US" b="1" dirty="0" smtClean="0">
                <a:solidFill>
                  <a:schemeClr val="tx1"/>
                </a:solidFill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</a:rPr>
              <a:t>hat is the output?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</a:rPr>
              <a:t>=0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while </a:t>
            </a:r>
            <a:r>
              <a:rPr lang="en-US" sz="2400" b="1" dirty="0" err="1" smtClean="0">
                <a:solidFill>
                  <a:srgbClr val="0070C0"/>
                </a:solidFill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</a:rPr>
              <a:t>&lt;4: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err="1" smtClean="0">
                <a:solidFill>
                  <a:srgbClr val="0070C0"/>
                </a:solidFill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</a:rPr>
              <a:t>=i+1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if(i%2!=0):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	continue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	print("hi</a:t>
            </a:r>
            <a:r>
              <a:rPr lang="en-IN" sz="2400" b="1" dirty="0" smtClean="0">
                <a:solidFill>
                  <a:srgbClr val="0070C0"/>
                </a:solidFill>
              </a:rPr>
              <a:t>"</a:t>
            </a:r>
            <a:r>
              <a:rPr lang="en-US" sz="2400" b="1" dirty="0" smtClean="0">
                <a:solidFill>
                  <a:srgbClr val="0070C0"/>
                </a:solidFill>
              </a:rPr>
              <a:t>,end=</a:t>
            </a:r>
            <a:r>
              <a:rPr lang="en-IN" sz="2400" b="1" dirty="0" smtClean="0">
                <a:solidFill>
                  <a:srgbClr val="0070C0"/>
                </a:solidFill>
              </a:rPr>
              <a:t>"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"</a:t>
            </a:r>
            <a:r>
              <a:rPr lang="en-US" sz="2400" b="1" dirty="0" smtClean="0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else: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	print(</a:t>
            </a:r>
            <a:r>
              <a:rPr lang="en-US" sz="2400" b="1" dirty="0" err="1" smtClean="0">
                <a:solidFill>
                  <a:srgbClr val="0070C0"/>
                </a:solidFill>
              </a:rPr>
              <a:t>i,end</a:t>
            </a:r>
            <a:r>
              <a:rPr lang="en-US" sz="2400" b="1" dirty="0" smtClean="0">
                <a:solidFill>
                  <a:srgbClr val="0070C0"/>
                </a:solidFill>
              </a:rPr>
              <a:t>=</a:t>
            </a:r>
            <a:r>
              <a:rPr lang="en-IN" sz="2400" b="1" dirty="0" smtClean="0">
                <a:solidFill>
                  <a:srgbClr val="0070C0"/>
                </a:solidFill>
              </a:rPr>
              <a:t>"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"</a:t>
            </a:r>
            <a:r>
              <a:rPr lang="en-US" sz="2400" b="1" dirty="0" smtClean="0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hi 2 hi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2 4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Infinite loop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3100" dirty="0" smtClean="0">
                <a:solidFill>
                  <a:srgbClr val="C00000"/>
                </a:solidFill>
              </a:rPr>
              <a:t>4.</a:t>
            </a:r>
            <a:r>
              <a:rPr lang="en-US" b="1" dirty="0" smtClean="0">
                <a:solidFill>
                  <a:schemeClr val="tx1"/>
                </a:solidFill>
              </a:rPr>
              <a:t>	W</a:t>
            </a:r>
            <a:r>
              <a:rPr lang="en-US" sz="2400" b="1" dirty="0" smtClean="0">
                <a:solidFill>
                  <a:schemeClr val="tx1"/>
                </a:solidFill>
              </a:rPr>
              <a:t>hat is the output?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</a:rPr>
              <a:t>=0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while </a:t>
            </a:r>
            <a:r>
              <a:rPr lang="en-US" sz="2400" b="1" dirty="0" err="1" smtClean="0">
                <a:solidFill>
                  <a:srgbClr val="0070C0"/>
                </a:solidFill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</a:rPr>
              <a:t>&lt;4: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err="1" smtClean="0">
                <a:solidFill>
                  <a:srgbClr val="0070C0"/>
                </a:solidFill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</a:rPr>
              <a:t>=i+1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if(i%2!=0):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	break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	print("hi</a:t>
            </a:r>
            <a:r>
              <a:rPr lang="en-IN" sz="2400" b="1" dirty="0" smtClean="0">
                <a:solidFill>
                  <a:srgbClr val="0070C0"/>
                </a:solidFill>
              </a:rPr>
              <a:t>"</a:t>
            </a:r>
            <a:r>
              <a:rPr lang="en-US" sz="2400" b="1" dirty="0" smtClean="0">
                <a:solidFill>
                  <a:srgbClr val="0070C0"/>
                </a:solidFill>
              </a:rPr>
              <a:t>,end=</a:t>
            </a:r>
            <a:r>
              <a:rPr lang="en-IN" sz="2400" b="1" dirty="0" smtClean="0">
                <a:solidFill>
                  <a:srgbClr val="0070C0"/>
                </a:solidFill>
              </a:rPr>
              <a:t>"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"</a:t>
            </a:r>
            <a:r>
              <a:rPr lang="en-US" sz="2400" b="1" dirty="0" smtClean="0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else: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	print(</a:t>
            </a:r>
            <a:r>
              <a:rPr lang="en-US" sz="2400" b="1" dirty="0" err="1" smtClean="0">
                <a:solidFill>
                  <a:srgbClr val="0070C0"/>
                </a:solidFill>
              </a:rPr>
              <a:t>i,end</a:t>
            </a:r>
            <a:r>
              <a:rPr lang="en-US" sz="2400" b="1" dirty="0" smtClean="0">
                <a:solidFill>
                  <a:srgbClr val="0070C0"/>
                </a:solidFill>
              </a:rPr>
              <a:t>=</a:t>
            </a:r>
            <a:r>
              <a:rPr lang="en-IN" sz="2400" b="1" dirty="0" smtClean="0">
                <a:solidFill>
                  <a:srgbClr val="0070C0"/>
                </a:solidFill>
              </a:rPr>
              <a:t>"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"</a:t>
            </a:r>
            <a:r>
              <a:rPr lang="en-US" sz="2400" b="1" dirty="0" smtClean="0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hi 2 hi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2 4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 output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5"/>
            </a:pPr>
            <a:r>
              <a:rPr lang="en-US" b="1" dirty="0" smtClean="0">
                <a:solidFill>
                  <a:schemeClr val="tx1"/>
                </a:solidFill>
              </a:rPr>
              <a:t>What is the output ?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x = 123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for </a:t>
            </a:r>
            <a:r>
              <a:rPr lang="en-IN" sz="2000" b="1" dirty="0" err="1" smtClean="0">
                <a:solidFill>
                  <a:srgbClr val="0070C0"/>
                </a:solidFill>
              </a:rPr>
              <a:t>i</a:t>
            </a:r>
            <a:r>
              <a:rPr lang="en-IN" sz="2000" b="1" dirty="0" smtClean="0">
                <a:solidFill>
                  <a:srgbClr val="0070C0"/>
                </a:solidFill>
              </a:rPr>
              <a:t> in x: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    print(</a:t>
            </a:r>
            <a:r>
              <a:rPr lang="en-IN" sz="2000" b="1" dirty="0" err="1" smtClean="0">
                <a:solidFill>
                  <a:srgbClr val="0070C0"/>
                </a:solidFill>
              </a:rPr>
              <a:t>i</a:t>
            </a:r>
            <a:r>
              <a:rPr lang="en-IN" sz="2000" b="1" dirty="0" smtClean="0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123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1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	2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	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lphaUcPeriod" startAt="3"/>
            </a:pPr>
            <a:r>
              <a:rPr lang="en-US" sz="2300" dirty="0" err="1" smtClean="0">
                <a:solidFill>
                  <a:schemeClr val="tx1"/>
                </a:solidFill>
              </a:rPr>
              <a:t>TypeError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lphaUcPeriod" startAt="3"/>
            </a:pPr>
            <a:r>
              <a:rPr lang="en-US" sz="2300" dirty="0" smtClean="0">
                <a:solidFill>
                  <a:schemeClr val="tx1"/>
                </a:solidFill>
              </a:rPr>
              <a:t>Infinite loop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6"/>
            </a:pPr>
            <a:r>
              <a:rPr lang="en-US" b="1" dirty="0" smtClean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= 1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while True: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if i%3 == 0: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		break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print(</a:t>
            </a:r>
            <a:r>
              <a:rPr lang="en-IN" b="1" dirty="0" err="1" smtClean="0">
                <a:solidFill>
                  <a:srgbClr val="0070C0"/>
                </a:solidFill>
              </a:rPr>
              <a:t>i,end</a:t>
            </a:r>
            <a:r>
              <a:rPr lang="en-IN" b="1" dirty="0" smtClean="0">
                <a:solidFill>
                  <a:srgbClr val="0070C0"/>
                </a:solidFill>
              </a:rPr>
              <a:t>=“ “)  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+ = 1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1 2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1 2 3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Blank Screen(No Output)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A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7"/>
            </a:pPr>
            <a:r>
              <a:rPr lang="en-US" b="1" dirty="0" smtClean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= 1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while True: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if i%2 == 0: </a:t>
            </a:r>
            <a:br>
              <a:rPr lang="en-IN" b="1" dirty="0" smtClean="0">
                <a:solidFill>
                  <a:srgbClr val="0070C0"/>
                </a:solidFill>
              </a:rPr>
            </a:br>
            <a:r>
              <a:rPr lang="en-IN" b="1" dirty="0" smtClean="0">
                <a:solidFill>
                  <a:srgbClr val="0070C0"/>
                </a:solidFill>
              </a:rPr>
              <a:t>		break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print(</a:t>
            </a:r>
            <a:r>
              <a:rPr lang="en-IN" b="1" dirty="0" err="1" smtClean="0">
                <a:solidFill>
                  <a:srgbClr val="0070C0"/>
                </a:solidFill>
              </a:rPr>
              <a:t>i,end</a:t>
            </a:r>
            <a:r>
              <a:rPr lang="en-IN" b="1" dirty="0" smtClean="0">
                <a:solidFill>
                  <a:srgbClr val="0070C0"/>
                </a:solidFill>
              </a:rPr>
              <a:t>=“ “)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+= 2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1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1 2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Infinite loop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8"/>
            </a:pPr>
            <a:r>
              <a:rPr lang="en-US" b="1" dirty="0" smtClean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x = "</a:t>
            </a:r>
            <a:r>
              <a:rPr lang="en-IN" b="1" dirty="0" err="1" smtClean="0">
                <a:solidFill>
                  <a:srgbClr val="0070C0"/>
                </a:solidFill>
              </a:rPr>
              <a:t>abcdef</a:t>
            </a:r>
            <a:r>
              <a:rPr lang="en-IN" b="1" dirty="0" smtClean="0">
                <a:solidFill>
                  <a:srgbClr val="0070C0"/>
                </a:solidFill>
              </a:rPr>
              <a:t>"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= "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"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while 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in x: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print(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, end=" ")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a b c d e f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 output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9"/>
            </a:pPr>
            <a:r>
              <a:rPr lang="en-US" b="1" dirty="0" smtClean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x = "</a:t>
            </a:r>
            <a:r>
              <a:rPr lang="en-IN" b="1" dirty="0" err="1" smtClean="0">
                <a:solidFill>
                  <a:srgbClr val="0070C0"/>
                </a:solidFill>
              </a:rPr>
              <a:t>abcdef</a:t>
            </a:r>
            <a:r>
              <a:rPr lang="en-IN" b="1" dirty="0" smtClean="0">
                <a:solidFill>
                  <a:srgbClr val="0070C0"/>
                </a:solidFill>
              </a:rPr>
              <a:t>"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= “a"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while 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in x: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print(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, end=" ")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a b c d e f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Infinite loop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 output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0"/>
            </a:pPr>
            <a:r>
              <a:rPr lang="en-US" b="1" dirty="0" smtClean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x = "</a:t>
            </a:r>
            <a:r>
              <a:rPr lang="en-IN" b="1" dirty="0" err="1" smtClean="0">
                <a:solidFill>
                  <a:srgbClr val="0070C0"/>
                </a:solidFill>
              </a:rPr>
              <a:t>abcdef</a:t>
            </a:r>
            <a:r>
              <a:rPr lang="en-IN" b="1" dirty="0" smtClean="0">
                <a:solidFill>
                  <a:srgbClr val="0070C0"/>
                </a:solidFill>
              </a:rPr>
              <a:t>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= "a"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while 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in x: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    x = x[1:]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    print(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, end = " ")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a </a:t>
            </a:r>
            <a:r>
              <a:rPr lang="en-US" sz="2300" dirty="0" err="1" smtClean="0">
                <a:solidFill>
                  <a:schemeClr val="tx1"/>
                </a:solidFill>
              </a:rPr>
              <a:t>a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a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a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a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a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a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 output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1"/>
            </a:pPr>
            <a:r>
              <a:rPr lang="en-US" b="1" dirty="0" smtClean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x = '</a:t>
            </a:r>
            <a:r>
              <a:rPr lang="en-IN" b="1" dirty="0" err="1" smtClean="0">
                <a:solidFill>
                  <a:srgbClr val="0070C0"/>
                </a:solidFill>
              </a:rPr>
              <a:t>abcd</a:t>
            </a:r>
            <a:r>
              <a:rPr lang="en-IN" b="1" dirty="0" smtClean="0">
                <a:solidFill>
                  <a:srgbClr val="0070C0"/>
                </a:solidFill>
              </a:rPr>
              <a:t>'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for 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in x: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print(</a:t>
            </a:r>
            <a:r>
              <a:rPr lang="en-IN" b="1" dirty="0" err="1" smtClean="0">
                <a:solidFill>
                  <a:srgbClr val="0070C0"/>
                </a:solidFill>
              </a:rPr>
              <a:t>i,end</a:t>
            </a:r>
            <a:r>
              <a:rPr lang="en-IN" b="1" dirty="0" smtClean="0">
                <a:solidFill>
                  <a:srgbClr val="0070C0"/>
                </a:solidFill>
              </a:rPr>
              <a:t>=“ “)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err="1" smtClean="0">
                <a:solidFill>
                  <a:srgbClr val="0070C0"/>
                </a:solidFill>
              </a:rPr>
              <a:t>x.upper</a:t>
            </a:r>
            <a:r>
              <a:rPr lang="en-IN" b="1" dirty="0" smtClean="0">
                <a:solidFill>
                  <a:srgbClr val="0070C0"/>
                </a:solidFill>
              </a:rPr>
              <a:t>()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The for Loop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for</a:t>
            </a:r>
            <a:r>
              <a:rPr lang="en-US" dirty="0" smtClean="0">
                <a:solidFill>
                  <a:schemeClr val="tx1"/>
                </a:solidFill>
              </a:rPr>
              <a:t> Loop In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Differences with other languages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mtClean="0"/>
              <a:t>The </a:t>
            </a:r>
            <a:r>
              <a:rPr lang="en-US" b="1" smtClean="0">
                <a:solidFill>
                  <a:srgbClr val="C00000"/>
                </a:solidFill>
              </a:rPr>
              <a:t>range( ) </a:t>
            </a:r>
            <a:r>
              <a:rPr lang="en-US" dirty="0" smtClean="0"/>
              <a:t>Function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for with </a:t>
            </a:r>
            <a:r>
              <a:rPr lang="en-US" b="1" dirty="0" smtClean="0">
                <a:solidFill>
                  <a:srgbClr val="C00000"/>
                </a:solidFill>
              </a:rPr>
              <a:t>range( 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2"/>
            </a:pPr>
            <a:r>
              <a:rPr lang="en-US" b="1" dirty="0" smtClean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x = '</a:t>
            </a:r>
            <a:r>
              <a:rPr lang="en-IN" b="1" dirty="0" err="1" smtClean="0">
                <a:solidFill>
                  <a:srgbClr val="0070C0"/>
                </a:solidFill>
              </a:rPr>
              <a:t>abcd</a:t>
            </a:r>
            <a:r>
              <a:rPr lang="en-IN" b="1" dirty="0" smtClean="0">
                <a:solidFill>
                  <a:srgbClr val="0070C0"/>
                </a:solidFill>
              </a:rPr>
              <a:t>'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for 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in x: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print(</a:t>
            </a:r>
            <a:r>
              <a:rPr lang="en-IN" b="1" dirty="0" err="1" smtClean="0">
                <a:solidFill>
                  <a:srgbClr val="0070C0"/>
                </a:solidFill>
              </a:rPr>
              <a:t>i.upper</a:t>
            </a:r>
            <a:r>
              <a:rPr lang="en-IN" b="1" dirty="0" smtClean="0">
                <a:solidFill>
                  <a:srgbClr val="0070C0"/>
                </a:solidFill>
              </a:rPr>
              <a:t>())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3"/>
            </a:pPr>
            <a:r>
              <a:rPr lang="en-US" b="1" dirty="0" smtClean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text = "my name is </a:t>
            </a:r>
            <a:r>
              <a:rPr lang="en-IN" b="1" dirty="0" err="1" smtClean="0">
                <a:solidFill>
                  <a:srgbClr val="0070C0"/>
                </a:solidFill>
              </a:rPr>
              <a:t>sachin</a:t>
            </a:r>
            <a:r>
              <a:rPr lang="en-IN" b="1" dirty="0" smtClean="0">
                <a:solidFill>
                  <a:srgbClr val="0070C0"/>
                </a:solidFill>
              </a:rPr>
              <a:t>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for 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in text: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    print (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, end=", ")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my,name,is,sachin</a:t>
            </a:r>
            <a:r>
              <a:rPr lang="en-US" sz="2300" dirty="0" smtClean="0">
                <a:solidFill>
                  <a:schemeClr val="tx1"/>
                </a:solidFill>
              </a:rPr>
              <a:t>,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m,y</a:t>
            </a:r>
            <a:r>
              <a:rPr lang="en-US" sz="2300" dirty="0" smtClean="0">
                <a:solidFill>
                  <a:schemeClr val="tx1"/>
                </a:solidFill>
              </a:rPr>
              <a:t>, ,</a:t>
            </a:r>
            <a:r>
              <a:rPr lang="en-US" sz="2300" dirty="0" err="1" smtClean="0">
                <a:solidFill>
                  <a:schemeClr val="tx1"/>
                </a:solidFill>
              </a:rPr>
              <a:t>n,a,m,e</a:t>
            </a:r>
            <a:r>
              <a:rPr lang="en-US" sz="2300" dirty="0" smtClean="0">
                <a:solidFill>
                  <a:schemeClr val="tx1"/>
                </a:solidFill>
              </a:rPr>
              <a:t>, ,</a:t>
            </a:r>
            <a:r>
              <a:rPr lang="en-US" sz="2300" dirty="0" err="1" smtClean="0">
                <a:solidFill>
                  <a:schemeClr val="tx1"/>
                </a:solidFill>
              </a:rPr>
              <a:t>i,s</a:t>
            </a:r>
            <a:r>
              <a:rPr lang="en-US" sz="2300" dirty="0" smtClean="0">
                <a:solidFill>
                  <a:schemeClr val="tx1"/>
                </a:solidFill>
              </a:rPr>
              <a:t>, ,</a:t>
            </a:r>
            <a:r>
              <a:rPr lang="en-US" sz="2300" dirty="0" err="1" smtClean="0">
                <a:solidFill>
                  <a:schemeClr val="tx1"/>
                </a:solidFill>
              </a:rPr>
              <a:t>s,a,c,h,i,n</a:t>
            </a:r>
            <a:r>
              <a:rPr lang="en-US" sz="2300" dirty="0" smtClean="0">
                <a:solidFill>
                  <a:schemeClr val="tx1"/>
                </a:solidFill>
              </a:rPr>
              <a:t>,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 output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700" b="1" dirty="0" smtClean="0">
                <a:solidFill>
                  <a:srgbClr val="C00000"/>
                </a:solidFill>
              </a:rPr>
              <a:t>14.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text = "my name is </a:t>
            </a:r>
            <a:r>
              <a:rPr lang="en-IN" b="1" dirty="0" err="1" smtClean="0">
                <a:solidFill>
                  <a:srgbClr val="0070C0"/>
                </a:solidFill>
              </a:rPr>
              <a:t>sachin</a:t>
            </a:r>
            <a:r>
              <a:rPr lang="en-IN" b="1" dirty="0" smtClean="0">
                <a:solidFill>
                  <a:srgbClr val="0070C0"/>
                </a:solidFill>
              </a:rPr>
              <a:t>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for 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in </a:t>
            </a:r>
            <a:r>
              <a:rPr lang="en-IN" b="1" dirty="0" err="1" smtClean="0">
                <a:solidFill>
                  <a:srgbClr val="0070C0"/>
                </a:solidFill>
              </a:rPr>
              <a:t>text.split</a:t>
            </a:r>
            <a:r>
              <a:rPr lang="en-IN" b="1" dirty="0" smtClean="0">
                <a:solidFill>
                  <a:srgbClr val="0070C0"/>
                </a:solidFill>
              </a:rPr>
              <a:t>():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    print (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, end=", ")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my,name,is,sachin</a:t>
            </a:r>
            <a:r>
              <a:rPr lang="en-US" sz="2300" dirty="0" smtClean="0">
                <a:solidFill>
                  <a:schemeClr val="tx1"/>
                </a:solidFill>
              </a:rPr>
              <a:t>,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m,y,n,a,m,e,i,s,s,a,c,h,i,n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 output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A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5"/>
            </a:pPr>
            <a:r>
              <a:rPr lang="en-US" b="1" dirty="0" smtClean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text = "my name is </a:t>
            </a:r>
            <a:r>
              <a:rPr lang="en-IN" b="1" dirty="0" err="1" smtClean="0">
                <a:solidFill>
                  <a:srgbClr val="0070C0"/>
                </a:solidFill>
              </a:rPr>
              <a:t>sachin</a:t>
            </a:r>
            <a:r>
              <a:rPr lang="en-IN" b="1" dirty="0" smtClean="0">
                <a:solidFill>
                  <a:srgbClr val="0070C0"/>
                </a:solidFill>
              </a:rPr>
              <a:t>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for 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not in text: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    print (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, end=", ")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my,name,is,sachin</a:t>
            </a:r>
            <a:r>
              <a:rPr lang="en-US" sz="2300" dirty="0" smtClean="0">
                <a:solidFill>
                  <a:schemeClr val="tx1"/>
                </a:solidFill>
              </a:rPr>
              <a:t>,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m,y,n,a,m,e,i,s,s,a,c,h,i,n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 output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6"/>
            </a:pPr>
            <a:r>
              <a:rPr lang="en-US" b="1" dirty="0" smtClean="0">
                <a:solidFill>
                  <a:schemeClr val="tx1"/>
                </a:solidFill>
              </a:rPr>
              <a:t>What is the output?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16"/>
            </a:pPr>
            <a:endParaRPr lang="en-US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True = False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while True: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print(True)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break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 output(Blank Screen)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None of the above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7"/>
            </a:pPr>
            <a:r>
              <a:rPr lang="en-US" b="1" dirty="0" smtClean="0">
                <a:solidFill>
                  <a:schemeClr val="tx1"/>
                </a:solidFill>
              </a:rPr>
              <a:t>What is the output?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= 2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while True: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if i%3 == 0: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	break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print(</a:t>
            </a:r>
            <a:r>
              <a:rPr lang="en-IN" b="1" dirty="0" err="1" smtClean="0">
                <a:solidFill>
                  <a:srgbClr val="0070C0"/>
                </a:solidFill>
              </a:rPr>
              <a:t>i,end</a:t>
            </a:r>
            <a:r>
              <a:rPr lang="en-IN" b="1" dirty="0" smtClean="0">
                <a:solidFill>
                  <a:srgbClr val="0070C0"/>
                </a:solidFill>
              </a:rPr>
              <a:t>=“ “)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 += 2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16"/>
            </a:pPr>
            <a:endParaRPr lang="en-US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Infinite loop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2 4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2 3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None of the above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range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range() </a:t>
            </a:r>
            <a:r>
              <a:rPr lang="en-IN" sz="2400" dirty="0" smtClean="0"/>
              <a:t>function is an in-built function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, and it returns a </a:t>
            </a:r>
            <a:r>
              <a:rPr lang="en-IN" sz="2400" b="1" dirty="0" smtClean="0">
                <a:solidFill>
                  <a:srgbClr val="C00000"/>
                </a:solidFill>
              </a:rPr>
              <a:t>range</a:t>
            </a:r>
            <a:r>
              <a:rPr lang="en-IN" sz="2400" dirty="0" smtClean="0"/>
              <a:t> object.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function is very useful to generate a sequence of numbers in the form of a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range( ) </a:t>
            </a:r>
            <a:r>
              <a:rPr lang="en-IN" sz="2400" dirty="0" smtClean="0"/>
              <a:t>function takes </a:t>
            </a:r>
            <a:r>
              <a:rPr lang="en-IN" sz="2400" b="1" dirty="0" smtClean="0">
                <a:solidFill>
                  <a:srgbClr val="C00000"/>
                </a:solidFill>
              </a:rPr>
              <a:t>1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3</a:t>
            </a:r>
            <a:r>
              <a:rPr lang="en-IN" sz="2400" dirty="0" smtClean="0"/>
              <a:t> arguments  </a:t>
            </a: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range </a:t>
            </a:r>
            <a:r>
              <a:rPr lang="en-US" sz="2800" b="1" dirty="0" smtClean="0"/>
              <a:t>Function </a:t>
            </a:r>
            <a:br>
              <a:rPr lang="en-US" sz="2800" b="1" dirty="0" smtClean="0"/>
            </a:br>
            <a:r>
              <a:rPr lang="en-US" sz="2800" b="1" dirty="0" smtClean="0"/>
              <a:t>With </a:t>
            </a:r>
            <a:r>
              <a:rPr lang="en-US" sz="2800" b="1" dirty="0" smtClean="0">
                <a:solidFill>
                  <a:srgbClr val="C00000"/>
                </a:solidFill>
              </a:rPr>
              <a:t>One</a:t>
            </a:r>
            <a:r>
              <a:rPr lang="en-US" sz="2800" b="1" dirty="0" smtClean="0"/>
              <a:t> Parameter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range(n)</a:t>
            </a:r>
          </a:p>
          <a:p>
            <a:endParaRPr lang="en-IN" sz="2400" dirty="0" smtClean="0"/>
          </a:p>
          <a:p>
            <a:r>
              <a:rPr lang="en-IN" sz="2400" dirty="0" smtClean="0"/>
              <a:t>For an argument </a:t>
            </a:r>
            <a:r>
              <a:rPr lang="en-IN" sz="2400" b="1" dirty="0" smtClean="0">
                <a:solidFill>
                  <a:srgbClr val="C00000"/>
                </a:solidFill>
              </a:rPr>
              <a:t>n</a:t>
            </a:r>
            <a:r>
              <a:rPr lang="en-IN" sz="2400" dirty="0" smtClean="0"/>
              <a:t>, the function returns a </a:t>
            </a:r>
            <a:r>
              <a:rPr lang="en-IN" sz="2400" b="1" dirty="0" smtClean="0">
                <a:solidFill>
                  <a:srgbClr val="C00000"/>
                </a:solidFill>
              </a:rPr>
              <a:t>range </a:t>
            </a:r>
            <a:r>
              <a:rPr lang="en-IN" sz="2400" dirty="0" smtClean="0"/>
              <a:t>object containing integer values from </a:t>
            </a:r>
            <a:r>
              <a:rPr lang="en-IN" sz="2400" b="1" dirty="0" smtClean="0">
                <a:solidFill>
                  <a:srgbClr val="C00000"/>
                </a:solidFill>
              </a:rPr>
              <a:t>0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n-1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a=range(10)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print(a)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857892"/>
            <a:ext cx="2238688" cy="3334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868" y="4500570"/>
            <a:ext cx="53078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 we can see that when we display </a:t>
            </a:r>
          </a:p>
          <a:p>
            <a:r>
              <a:rPr lang="en-US" b="1" dirty="0" smtClean="0"/>
              <a:t>the variable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 , </a:t>
            </a:r>
            <a:r>
              <a:rPr lang="en-US" b="1" dirty="0" smtClean="0"/>
              <a:t>we get to see the description</a:t>
            </a:r>
          </a:p>
          <a:p>
            <a:r>
              <a:rPr lang="en-US" b="1" dirty="0" smtClean="0"/>
              <a:t>of the </a:t>
            </a:r>
            <a:r>
              <a:rPr lang="en-US" b="1" dirty="0" smtClean="0">
                <a:solidFill>
                  <a:srgbClr val="C00000"/>
                </a:solidFill>
              </a:rPr>
              <a:t>range</a:t>
            </a:r>
            <a:r>
              <a:rPr lang="en-US" dirty="0" smtClean="0"/>
              <a:t> </a:t>
            </a:r>
            <a:r>
              <a:rPr lang="en-US" b="1" dirty="0" smtClean="0"/>
              <a:t>object and not the values.</a:t>
            </a:r>
          </a:p>
          <a:p>
            <a:endParaRPr lang="en-US" b="1" dirty="0" smtClean="0"/>
          </a:p>
          <a:p>
            <a:r>
              <a:rPr lang="en-US" b="1" dirty="0" smtClean="0"/>
              <a:t>To see the values , we must convert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range</a:t>
            </a:r>
            <a:r>
              <a:rPr lang="en-US" dirty="0" smtClean="0"/>
              <a:t> </a:t>
            </a:r>
            <a:r>
              <a:rPr lang="en-US" b="1" dirty="0" smtClean="0"/>
              <a:t>object to </a:t>
            </a:r>
            <a:r>
              <a:rPr lang="en-US" b="1" dirty="0" smtClean="0">
                <a:solidFill>
                  <a:srgbClr val="C00000"/>
                </a:solidFill>
              </a:rPr>
              <a:t>list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range </a:t>
            </a:r>
            <a:r>
              <a:rPr lang="en-US" sz="2800" b="1" dirty="0" smtClean="0"/>
              <a:t>Function </a:t>
            </a:r>
            <a:br>
              <a:rPr lang="en-US" sz="2800" b="1" dirty="0" smtClean="0"/>
            </a:br>
            <a:r>
              <a:rPr lang="en-US" sz="2800" b="1" dirty="0" smtClean="0"/>
              <a:t>With </a:t>
            </a:r>
            <a:r>
              <a:rPr lang="en-US" sz="2800" b="1" dirty="0" smtClean="0">
                <a:solidFill>
                  <a:srgbClr val="C00000"/>
                </a:solidFill>
              </a:rPr>
              <a:t>One</a:t>
            </a:r>
            <a:r>
              <a:rPr lang="en-US" sz="2800" b="1" dirty="0" smtClean="0"/>
              <a:t> Parameter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a=range(10)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print(b)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67310"/>
            <a:ext cx="5643602" cy="361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1802" y="1500174"/>
            <a:ext cx="57374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function </a:t>
            </a:r>
            <a:r>
              <a:rPr lang="en-US" b="1" dirty="0" smtClean="0">
                <a:solidFill>
                  <a:srgbClr val="C00000"/>
                </a:solidFill>
              </a:rPr>
              <a:t>list( ) </a:t>
            </a:r>
            <a:r>
              <a:rPr lang="en-US" b="1" dirty="0" smtClean="0"/>
              <a:t>accepts a range object </a:t>
            </a:r>
          </a:p>
          <a:p>
            <a:r>
              <a:rPr lang="en-US" b="1" dirty="0" smtClean="0"/>
              <a:t>and converts it into a list of values . </a:t>
            </a:r>
          </a:p>
          <a:p>
            <a:r>
              <a:rPr lang="en-US" b="1" dirty="0" smtClean="0"/>
              <a:t>These values are the numbers from </a:t>
            </a:r>
            <a:r>
              <a:rPr lang="en-US" b="1" dirty="0" smtClean="0">
                <a:solidFill>
                  <a:srgbClr val="C00000"/>
                </a:solidFill>
              </a:rPr>
              <a:t>0</a:t>
            </a:r>
            <a:r>
              <a:rPr lang="en-US" b="1" dirty="0" smtClean="0"/>
              <a:t> to </a:t>
            </a:r>
            <a:r>
              <a:rPr lang="en-US" b="1" dirty="0" smtClean="0">
                <a:solidFill>
                  <a:srgbClr val="C00000"/>
                </a:solidFill>
              </a:rPr>
              <a:t>n-1</a:t>
            </a:r>
          </a:p>
          <a:p>
            <a:r>
              <a:rPr lang="en-US" b="1" dirty="0" smtClean="0"/>
              <a:t>where </a:t>
            </a:r>
            <a:r>
              <a:rPr lang="en-US" b="1" dirty="0" smtClean="0">
                <a:solidFill>
                  <a:srgbClr val="C00000"/>
                </a:solidFill>
              </a:rPr>
              <a:t>n</a:t>
            </a:r>
            <a:r>
              <a:rPr lang="en-US" b="1" dirty="0" smtClean="0"/>
              <a:t> is the argument passed to the function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range()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If We Pass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Negative Number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Guess: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a=range(-10)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print(b)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4000504"/>
            <a:ext cx="596517" cy="361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1802" y="1500174"/>
            <a:ext cx="59089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output is an </a:t>
            </a:r>
            <a:r>
              <a:rPr lang="en-US" b="1" dirty="0" smtClean="0">
                <a:solidFill>
                  <a:srgbClr val="C00000"/>
                </a:solidFill>
              </a:rPr>
              <a:t>empty list </a:t>
            </a:r>
            <a:r>
              <a:rPr lang="en-US" b="1" dirty="0" smtClean="0"/>
              <a:t>denoted by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[ ]</a:t>
            </a:r>
            <a:r>
              <a:rPr lang="en-US" b="1" dirty="0" smtClean="0"/>
              <a:t> and it tells us that the function </a:t>
            </a:r>
            <a:r>
              <a:rPr lang="en-US" b="1" dirty="0" smtClean="0">
                <a:solidFill>
                  <a:srgbClr val="C00000"/>
                </a:solidFill>
              </a:rPr>
              <a:t>range( )</a:t>
            </a:r>
          </a:p>
          <a:p>
            <a:r>
              <a:rPr lang="en-US" b="1" dirty="0" smtClean="0"/>
              <a:t>is coded in such a way that it always moves </a:t>
            </a:r>
          </a:p>
          <a:p>
            <a:r>
              <a:rPr lang="en-US" b="1" dirty="0" smtClean="0"/>
              <a:t>towards </a:t>
            </a:r>
            <a:r>
              <a:rPr lang="en-US" b="1" dirty="0" smtClean="0">
                <a:solidFill>
                  <a:srgbClr val="C00000"/>
                </a:solidFill>
              </a:rPr>
              <a:t>right side </a:t>
            </a:r>
            <a:r>
              <a:rPr lang="en-US" b="1" dirty="0" smtClean="0"/>
              <a:t>of the </a:t>
            </a:r>
            <a:r>
              <a:rPr lang="en-US" b="1" dirty="0" smtClean="0">
                <a:solidFill>
                  <a:srgbClr val="C00000"/>
                </a:solidFill>
              </a:rPr>
              <a:t>start value </a:t>
            </a:r>
            <a:r>
              <a:rPr lang="en-US" b="1" dirty="0" smtClean="0"/>
              <a:t>which here</a:t>
            </a:r>
          </a:p>
          <a:p>
            <a:r>
              <a:rPr lang="en-US" b="1" dirty="0" smtClean="0"/>
              <a:t>is </a:t>
            </a:r>
            <a:r>
              <a:rPr lang="en-US" b="1" dirty="0" smtClean="0">
                <a:solidFill>
                  <a:srgbClr val="C00000"/>
                </a:solidFill>
              </a:rPr>
              <a:t>0</a:t>
            </a:r>
            <a:r>
              <a:rPr lang="en-US" b="1" dirty="0" smtClean="0"/>
              <a:t>. </a:t>
            </a:r>
          </a:p>
          <a:p>
            <a:endParaRPr lang="en-US" b="1" dirty="0" smtClean="0"/>
          </a:p>
          <a:p>
            <a:r>
              <a:rPr lang="en-US" b="1" dirty="0" smtClean="0"/>
              <a:t>But since </a:t>
            </a:r>
            <a:r>
              <a:rPr lang="en-US" b="1" dirty="0" smtClean="0">
                <a:solidFill>
                  <a:srgbClr val="C00000"/>
                </a:solidFill>
              </a:rPr>
              <a:t>-10 </a:t>
            </a:r>
            <a:r>
              <a:rPr lang="en-US" b="1" dirty="0" smtClean="0"/>
              <a:t>doesn’t come towards right of </a:t>
            </a:r>
            <a:r>
              <a:rPr lang="en-US" b="1" dirty="0" smtClean="0">
                <a:solidFill>
                  <a:srgbClr val="C00000"/>
                </a:solidFill>
              </a:rPr>
              <a:t>0</a:t>
            </a:r>
            <a:r>
              <a:rPr lang="en-US" b="1" dirty="0" smtClean="0"/>
              <a:t>, so</a:t>
            </a:r>
          </a:p>
          <a:p>
            <a:r>
              <a:rPr lang="en-US" b="1" dirty="0" smtClean="0"/>
              <a:t>the output is an </a:t>
            </a:r>
            <a:r>
              <a:rPr lang="en-US" b="1" dirty="0" smtClean="0">
                <a:solidFill>
                  <a:srgbClr val="C00000"/>
                </a:solidFill>
              </a:rPr>
              <a:t>empty list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for</a:t>
            </a:r>
            <a:r>
              <a:rPr lang="en-US" sz="2800" b="1" dirty="0" smtClean="0"/>
              <a:t>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Like the </a:t>
            </a:r>
            <a:r>
              <a:rPr lang="en-IN" sz="2400" b="1" dirty="0" smtClean="0">
                <a:solidFill>
                  <a:srgbClr val="C00000"/>
                </a:solidFill>
              </a:rPr>
              <a:t>while</a:t>
            </a:r>
            <a:r>
              <a:rPr lang="en-IN" sz="2400" dirty="0" smtClean="0"/>
              <a:t> loop the </a:t>
            </a:r>
            <a:r>
              <a:rPr lang="en-IN" sz="2400" b="1" dirty="0" smtClean="0">
                <a:solidFill>
                  <a:srgbClr val="C00000"/>
                </a:solidFill>
              </a:rPr>
              <a:t>for</a:t>
            </a:r>
            <a:r>
              <a:rPr lang="en-IN" sz="2400" dirty="0" smtClean="0"/>
              <a:t> loop also is a programming language statement, i.e. an </a:t>
            </a:r>
            <a:r>
              <a:rPr lang="en-IN" sz="2400" b="1" dirty="0" smtClean="0">
                <a:solidFill>
                  <a:srgbClr val="C00000"/>
                </a:solidFill>
              </a:rPr>
              <a:t>iteration statement</a:t>
            </a:r>
            <a:r>
              <a:rPr lang="en-IN" sz="2400" dirty="0" smtClean="0"/>
              <a:t>, which allows a code block to be executed multiple number of times.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There are hardly programming languages without </a:t>
            </a:r>
            <a:r>
              <a:rPr lang="en-IN" sz="2400" b="1" dirty="0" smtClean="0">
                <a:solidFill>
                  <a:srgbClr val="C00000"/>
                </a:solidFill>
              </a:rPr>
              <a:t>for</a:t>
            </a:r>
            <a:r>
              <a:rPr lang="en-IN" sz="2400" dirty="0" smtClean="0"/>
              <a:t> loops, but the </a:t>
            </a:r>
            <a:r>
              <a:rPr lang="en-IN" sz="2400" b="1" dirty="0" smtClean="0">
                <a:solidFill>
                  <a:srgbClr val="C00000"/>
                </a:solidFill>
              </a:rPr>
              <a:t>for</a:t>
            </a:r>
            <a:r>
              <a:rPr lang="en-IN" sz="2400" dirty="0" smtClean="0"/>
              <a:t> loop exists in many different flavours, i.e. both the syntax and the behaviour differs from language to language</a:t>
            </a:r>
            <a:endParaRPr lang="en-US" sz="2400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range </a:t>
            </a:r>
            <a:r>
              <a:rPr lang="en-US" sz="2800" b="1" dirty="0" smtClean="0"/>
              <a:t>Function </a:t>
            </a:r>
            <a:br>
              <a:rPr lang="en-US" sz="2800" b="1" dirty="0" smtClean="0"/>
            </a:br>
            <a:r>
              <a:rPr lang="en-US" sz="2800" b="1" dirty="0" smtClean="0"/>
              <a:t>With </a:t>
            </a:r>
            <a:r>
              <a:rPr lang="en-US" sz="2800" b="1" dirty="0" smtClean="0">
                <a:solidFill>
                  <a:srgbClr val="C00000"/>
                </a:solidFill>
              </a:rPr>
              <a:t>Two</a:t>
            </a:r>
            <a:r>
              <a:rPr lang="en-US" sz="2800" b="1" dirty="0" smtClean="0"/>
              <a:t> Parameter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range(</a:t>
            </a:r>
            <a:r>
              <a:rPr lang="en-US" sz="1900" b="1" dirty="0" err="1" smtClean="0">
                <a:solidFill>
                  <a:srgbClr val="C00000"/>
                </a:solidFill>
              </a:rPr>
              <a:t>m,n</a:t>
            </a:r>
            <a:r>
              <a:rPr lang="en-US" sz="1900" b="1" dirty="0" smtClean="0">
                <a:solidFill>
                  <a:srgbClr val="C00000"/>
                </a:solidFill>
              </a:rPr>
              <a:t>)</a:t>
            </a:r>
          </a:p>
          <a:p>
            <a:endParaRPr lang="en-IN" sz="2400" dirty="0" smtClean="0"/>
          </a:p>
          <a:p>
            <a:r>
              <a:rPr lang="en-IN" sz="2400" dirty="0" smtClean="0"/>
              <a:t>For an argument </a:t>
            </a:r>
            <a:r>
              <a:rPr lang="en-IN" sz="2400" b="1" dirty="0" err="1" smtClean="0">
                <a:solidFill>
                  <a:srgbClr val="C00000"/>
                </a:solidFill>
              </a:rPr>
              <a:t>m</a:t>
            </a:r>
            <a:r>
              <a:rPr lang="en-IN" sz="2400" dirty="0" err="1" smtClean="0"/>
              <a:t>,</a:t>
            </a:r>
            <a:r>
              <a:rPr lang="en-IN" sz="2400" b="1" dirty="0" err="1" smtClean="0">
                <a:solidFill>
                  <a:srgbClr val="C00000"/>
                </a:solidFill>
              </a:rPr>
              <a:t>n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, the function returns a </a:t>
            </a:r>
            <a:r>
              <a:rPr lang="en-IN" sz="2400" b="1" dirty="0" smtClean="0">
                <a:solidFill>
                  <a:srgbClr val="C00000"/>
                </a:solidFill>
              </a:rPr>
              <a:t>range </a:t>
            </a:r>
            <a:r>
              <a:rPr lang="en-IN" sz="2400" dirty="0" smtClean="0"/>
              <a:t>object containing integer values from </a:t>
            </a:r>
            <a:r>
              <a:rPr lang="en-IN" sz="2400" b="1" dirty="0" smtClean="0">
                <a:solidFill>
                  <a:srgbClr val="C00000"/>
                </a:solidFill>
              </a:rPr>
              <a:t>m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n-1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a=range(1,10)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print(a)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63" y="5857892"/>
            <a:ext cx="2018078" cy="3334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868" y="4500570"/>
            <a:ext cx="53623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Here again when we display </a:t>
            </a:r>
          </a:p>
          <a:p>
            <a:r>
              <a:rPr lang="en-US" b="1" dirty="0" smtClean="0"/>
              <a:t>the variable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 , </a:t>
            </a:r>
            <a:r>
              <a:rPr lang="en-US" b="1" dirty="0" smtClean="0"/>
              <a:t>we get to see the description</a:t>
            </a:r>
          </a:p>
          <a:p>
            <a:r>
              <a:rPr lang="en-US" b="1" dirty="0" smtClean="0"/>
              <a:t>of the </a:t>
            </a:r>
            <a:r>
              <a:rPr lang="en-US" b="1" dirty="0" smtClean="0">
                <a:solidFill>
                  <a:srgbClr val="C00000"/>
                </a:solidFill>
              </a:rPr>
              <a:t>range</a:t>
            </a:r>
            <a:r>
              <a:rPr lang="en-US" dirty="0" smtClean="0"/>
              <a:t> </a:t>
            </a:r>
            <a:r>
              <a:rPr lang="en-US" b="1" dirty="0" smtClean="0"/>
              <a:t>object and not the values.</a:t>
            </a:r>
          </a:p>
          <a:p>
            <a:r>
              <a:rPr lang="en-US" b="1" dirty="0" smtClean="0"/>
              <a:t>So we must use the function </a:t>
            </a:r>
            <a:r>
              <a:rPr lang="en-US" b="1" dirty="0" smtClean="0">
                <a:solidFill>
                  <a:srgbClr val="C00000"/>
                </a:solidFill>
              </a:rPr>
              <a:t>list( ) </a:t>
            </a:r>
            <a:r>
              <a:rPr lang="en-US" b="1" dirty="0" smtClean="0"/>
              <a:t>to get </a:t>
            </a:r>
          </a:p>
          <a:p>
            <a:r>
              <a:rPr lang="en-US" b="1" dirty="0" smtClean="0"/>
              <a:t>the values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range </a:t>
            </a:r>
            <a:r>
              <a:rPr lang="en-US" sz="2800" b="1" dirty="0" smtClean="0"/>
              <a:t>Function </a:t>
            </a:r>
            <a:br>
              <a:rPr lang="en-US" sz="2800" b="1" dirty="0" smtClean="0"/>
            </a:br>
            <a:r>
              <a:rPr lang="en-US" sz="2800" b="1" dirty="0" smtClean="0"/>
              <a:t>With </a:t>
            </a:r>
            <a:r>
              <a:rPr lang="en-US" sz="2800" b="1" dirty="0" smtClean="0">
                <a:solidFill>
                  <a:srgbClr val="C00000"/>
                </a:solidFill>
              </a:rPr>
              <a:t>Two</a:t>
            </a:r>
            <a:r>
              <a:rPr lang="en-US" sz="2800" b="1" dirty="0" smtClean="0"/>
              <a:t> Parameter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a=range(1,10)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print(b)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71942"/>
            <a:ext cx="4723246" cy="361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1802" y="1500174"/>
            <a:ext cx="493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output is </a:t>
            </a:r>
            <a:r>
              <a:rPr lang="en-US" b="1" dirty="0" smtClean="0">
                <a:solidFill>
                  <a:srgbClr val="C00000"/>
                </a:solidFill>
              </a:rPr>
              <a:t>list </a:t>
            </a:r>
            <a:r>
              <a:rPr lang="en-US" b="1" dirty="0" smtClean="0"/>
              <a:t>of numbers from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/>
              <a:t> to </a:t>
            </a:r>
            <a:r>
              <a:rPr lang="en-US" b="1" dirty="0" smtClean="0">
                <a:solidFill>
                  <a:srgbClr val="C00000"/>
                </a:solidFill>
              </a:rPr>
              <a:t>9</a:t>
            </a:r>
          </a:p>
          <a:p>
            <a:r>
              <a:rPr lang="en-US" b="1" dirty="0" smtClean="0"/>
              <a:t>because </a:t>
            </a:r>
            <a:r>
              <a:rPr lang="en-US" b="1" dirty="0" smtClean="0">
                <a:solidFill>
                  <a:srgbClr val="C00000"/>
                </a:solidFill>
              </a:rPr>
              <a:t>10</a:t>
            </a:r>
            <a:r>
              <a:rPr lang="en-US" b="1" dirty="0" smtClean="0"/>
              <a:t> falls towards right of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If We Pass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First Number Greater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Guess: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a=range(10,1)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print(b)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4000504"/>
            <a:ext cx="596517" cy="361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1802" y="1500174"/>
            <a:ext cx="5771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output is an </a:t>
            </a:r>
            <a:r>
              <a:rPr lang="en-US" b="1" dirty="0" smtClean="0">
                <a:solidFill>
                  <a:srgbClr val="C00000"/>
                </a:solidFill>
              </a:rPr>
              <a:t>empty list </a:t>
            </a:r>
            <a:r>
              <a:rPr lang="en-US" b="1" dirty="0" smtClean="0"/>
              <a:t>because </a:t>
            </a:r>
          </a:p>
          <a:p>
            <a:r>
              <a:rPr lang="en-US" b="1" dirty="0" smtClean="0"/>
              <a:t>as mentioned earlier </a:t>
            </a:r>
            <a:r>
              <a:rPr lang="en-US" b="1" dirty="0" err="1" smtClean="0"/>
              <a:t>i</a:t>
            </a:r>
            <a:r>
              <a:rPr lang="en-IN" b="1" dirty="0" smtClean="0"/>
              <a:t>t traverses towards right </a:t>
            </a:r>
          </a:p>
          <a:p>
            <a:r>
              <a:rPr lang="en-IN" b="1" dirty="0" smtClean="0"/>
              <a:t>of start value and </a:t>
            </a:r>
            <a:r>
              <a:rPr lang="en-IN" b="1" dirty="0" smtClean="0">
                <a:solidFill>
                  <a:srgbClr val="C00000"/>
                </a:solidFill>
              </a:rPr>
              <a:t>1</a:t>
            </a:r>
            <a:r>
              <a:rPr lang="en-IN" b="1" dirty="0" smtClean="0"/>
              <a:t> doesn’t come </a:t>
            </a:r>
          </a:p>
          <a:p>
            <a:r>
              <a:rPr lang="en-IN" b="1" dirty="0" smtClean="0"/>
              <a:t>to the right of </a:t>
            </a:r>
            <a:r>
              <a:rPr lang="en-IN" b="1" dirty="0" smtClean="0">
                <a:solidFill>
                  <a:srgbClr val="C00000"/>
                </a:solidFill>
              </a:rPr>
              <a:t>10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Passing Negative Values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pass </a:t>
            </a:r>
            <a:r>
              <a:rPr lang="en-IN" sz="2400" b="1" dirty="0" smtClean="0">
                <a:solidFill>
                  <a:srgbClr val="C00000"/>
                </a:solidFill>
              </a:rPr>
              <a:t>negative start </a:t>
            </a:r>
            <a:r>
              <a:rPr lang="en-IN" sz="2400" dirty="0" smtClean="0"/>
              <a:t>or/and </a:t>
            </a:r>
            <a:r>
              <a:rPr lang="en-IN" sz="2400" b="1" dirty="0" smtClean="0">
                <a:solidFill>
                  <a:srgbClr val="C00000"/>
                </a:solidFill>
              </a:rPr>
              <a:t>negative stop value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C00000"/>
                </a:solidFill>
              </a:rPr>
              <a:t>range( ) </a:t>
            </a:r>
            <a:r>
              <a:rPr lang="en-IN" sz="2400" dirty="0" smtClean="0"/>
              <a:t>when we call it with </a:t>
            </a:r>
            <a:r>
              <a:rPr lang="en-IN" sz="2400" b="1" dirty="0" smtClean="0">
                <a:solidFill>
                  <a:srgbClr val="C00000"/>
                </a:solidFill>
              </a:rPr>
              <a:t>2 arguments 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a=range(-10,3)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print(b)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786454"/>
            <a:ext cx="7176371" cy="4989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00430" y="3214686"/>
            <a:ext cx="5017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Since </a:t>
            </a:r>
            <a:r>
              <a:rPr lang="en-US" b="1" dirty="0" smtClean="0">
                <a:solidFill>
                  <a:srgbClr val="C00000"/>
                </a:solidFill>
              </a:rPr>
              <a:t>3</a:t>
            </a:r>
            <a:r>
              <a:rPr lang="en-US" b="1" dirty="0" smtClean="0"/>
              <a:t> falls on right of </a:t>
            </a:r>
            <a:r>
              <a:rPr lang="en-US" b="1" dirty="0" smtClean="0">
                <a:solidFill>
                  <a:srgbClr val="C00000"/>
                </a:solidFill>
              </a:rPr>
              <a:t>-10 </a:t>
            </a:r>
            <a:r>
              <a:rPr lang="en-US" b="1" dirty="0" smtClean="0"/>
              <a:t>,</a:t>
            </a:r>
          </a:p>
          <a:p>
            <a:r>
              <a:rPr lang="en-US" b="1" dirty="0" smtClean="0"/>
              <a:t>so we are getting range of numbers from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-10 </a:t>
            </a:r>
            <a:r>
              <a:rPr lang="en-US" b="1" dirty="0" smtClean="0"/>
              <a:t>to </a:t>
            </a:r>
            <a:r>
              <a:rPr lang="en-US" b="1" dirty="0" smtClean="0">
                <a:solidFill>
                  <a:srgbClr val="C00000"/>
                </a:solidFill>
              </a:rPr>
              <a:t>3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a=range(-10,-3)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</a:t>
            </a: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a=range(-3,-10)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</a:t>
            </a: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43570" y="1500174"/>
            <a:ext cx="24881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a=range(-3,-3)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</a:t>
            </a:r>
          </a:p>
          <a:p>
            <a:endParaRPr lang="en-IN" sz="2400" b="1" u="sng" dirty="0" smtClean="0">
              <a:solidFill>
                <a:srgbClr val="C0000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8" name="Picture 7" descr="loop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429000"/>
            <a:ext cx="4925113" cy="381053"/>
          </a:xfrm>
          <a:prstGeom prst="rect">
            <a:avLst/>
          </a:prstGeom>
        </p:spPr>
      </p:pic>
      <p:pic>
        <p:nvPicPr>
          <p:cNvPr id="9" name="Picture 8" descr="loop1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72" y="6000768"/>
            <a:ext cx="596517" cy="361822"/>
          </a:xfrm>
          <a:prstGeom prst="rect">
            <a:avLst/>
          </a:prstGeom>
        </p:spPr>
      </p:pic>
      <p:pic>
        <p:nvPicPr>
          <p:cNvPr id="10" name="Picture 9" descr="loop1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884" y="3429000"/>
            <a:ext cx="596517" cy="361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range </a:t>
            </a:r>
            <a:r>
              <a:rPr lang="en-US" sz="2800" b="1" dirty="0" smtClean="0"/>
              <a:t>Function </a:t>
            </a:r>
            <a:br>
              <a:rPr lang="en-US" sz="2800" b="1" dirty="0" smtClean="0"/>
            </a:br>
            <a:r>
              <a:rPr lang="en-US" sz="2800" b="1" dirty="0" smtClean="0"/>
              <a:t>With </a:t>
            </a:r>
            <a:r>
              <a:rPr lang="en-US" sz="2800" b="1" dirty="0" smtClean="0">
                <a:solidFill>
                  <a:srgbClr val="C00000"/>
                </a:solidFill>
              </a:rPr>
              <a:t>Three</a:t>
            </a:r>
            <a:r>
              <a:rPr lang="en-US" sz="2800" b="1" dirty="0" smtClean="0"/>
              <a:t> Parameter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range(</a:t>
            </a:r>
            <a:r>
              <a:rPr lang="en-US" sz="1900" b="1" dirty="0" err="1" smtClean="0">
                <a:solidFill>
                  <a:srgbClr val="C00000"/>
                </a:solidFill>
              </a:rPr>
              <a:t>m,n,s</a:t>
            </a:r>
            <a:r>
              <a:rPr lang="en-US" sz="1900" b="1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IN" sz="2400" dirty="0" smtClean="0"/>
              <a:t>Finally, the </a:t>
            </a:r>
            <a:r>
              <a:rPr lang="en-IN" sz="2400" b="1" dirty="0" smtClean="0">
                <a:solidFill>
                  <a:srgbClr val="C00000"/>
                </a:solidFill>
              </a:rPr>
              <a:t>range() </a:t>
            </a:r>
            <a:r>
              <a:rPr lang="en-IN" sz="2400" dirty="0" smtClean="0"/>
              <a:t>function can also take the </a:t>
            </a:r>
            <a:r>
              <a:rPr lang="en-IN" sz="2400" b="1" dirty="0" smtClean="0">
                <a:solidFill>
                  <a:srgbClr val="C00000"/>
                </a:solidFill>
              </a:rPr>
              <a:t>third parameter</a:t>
            </a:r>
            <a:r>
              <a:rPr lang="en-IN" sz="2400" dirty="0" smtClean="0"/>
              <a:t> . This is for the </a:t>
            </a:r>
            <a:r>
              <a:rPr lang="en-IN" sz="2400" b="1" dirty="0" smtClean="0">
                <a:solidFill>
                  <a:srgbClr val="C00000"/>
                </a:solidFill>
              </a:rPr>
              <a:t>step value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a=range(1,10,2)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b=list(a)	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print(b)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500702"/>
            <a:ext cx="4738036" cy="4280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868" y="4143380"/>
            <a:ext cx="4305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Since step value is 2 , so we got </a:t>
            </a:r>
            <a:r>
              <a:rPr lang="en-US" b="1" dirty="0" err="1" smtClean="0"/>
              <a:t>nos</a:t>
            </a:r>
            <a:endParaRPr lang="en-US" b="1" dirty="0" smtClean="0"/>
          </a:p>
          <a:p>
            <a:r>
              <a:rPr lang="en-US" b="1" dirty="0" smtClean="0"/>
              <a:t>from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/>
              <a:t> to </a:t>
            </a:r>
            <a:r>
              <a:rPr lang="en-US" b="1" dirty="0" smtClean="0">
                <a:solidFill>
                  <a:srgbClr val="C00000"/>
                </a:solidFill>
              </a:rPr>
              <a:t>9</a:t>
            </a:r>
            <a:r>
              <a:rPr lang="en-US" b="1" dirty="0" smtClean="0"/>
              <a:t> with a difference of </a:t>
            </a:r>
            <a:r>
              <a:rPr lang="en-US" b="1" dirty="0" smtClean="0">
                <a:solidFill>
                  <a:srgbClr val="C00000"/>
                </a:solidFill>
              </a:rPr>
              <a:t>2 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a=range(7,1,-2)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</a:t>
            </a: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a=range(5,10,20)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		</a:t>
            </a:r>
          </a:p>
          <a:p>
            <a:pPr>
              <a:buNone/>
            </a:pPr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oop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3429000"/>
            <a:ext cx="2678917" cy="381053"/>
          </a:xfrm>
          <a:prstGeom prst="rect">
            <a:avLst/>
          </a:prstGeom>
        </p:spPr>
      </p:pic>
      <p:pic>
        <p:nvPicPr>
          <p:cNvPr id="9" name="Picture 8" descr="loop1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6000768"/>
            <a:ext cx="1071570" cy="357190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4929190" y="1357298"/>
            <a:ext cx="3857652" cy="2571768"/>
          </a:xfrm>
          <a:prstGeom prst="cloudCallout">
            <a:avLst>
              <a:gd name="adj1" fmla="val -124435"/>
              <a:gd name="adj2" fmla="val 19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Pay close attention , that we are having </a:t>
            </a:r>
            <a:r>
              <a:rPr lang="en-US" b="1" dirty="0" smtClean="0">
                <a:solidFill>
                  <a:srgbClr val="FFFF00"/>
                </a:solidFill>
              </a:rPr>
              <a:t>start value </a:t>
            </a:r>
            <a:r>
              <a:rPr lang="en-US" b="1" dirty="0" smtClean="0">
                <a:solidFill>
                  <a:schemeClr val="bg1"/>
                </a:solidFill>
              </a:rPr>
              <a:t>greater than </a:t>
            </a:r>
            <a:r>
              <a:rPr lang="en-US" b="1" dirty="0" smtClean="0">
                <a:solidFill>
                  <a:srgbClr val="FFFF00"/>
                </a:solidFill>
              </a:rPr>
              <a:t>end value </a:t>
            </a:r>
            <a:r>
              <a:rPr lang="en-US" b="1" dirty="0" smtClean="0">
                <a:solidFill>
                  <a:schemeClr val="bg1"/>
                </a:solidFill>
              </a:rPr>
              <a:t>, but since </a:t>
            </a:r>
            <a:r>
              <a:rPr lang="en-US" b="1" dirty="0" smtClean="0">
                <a:solidFill>
                  <a:srgbClr val="FFFF00"/>
                </a:solidFill>
              </a:rPr>
              <a:t>step value </a:t>
            </a:r>
            <a:r>
              <a:rPr lang="en-US" b="1" dirty="0" smtClean="0">
                <a:solidFill>
                  <a:schemeClr val="bg1"/>
                </a:solidFill>
              </a:rPr>
              <a:t>is negative , so it is allowed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5072066" y="4000504"/>
            <a:ext cx="3857652" cy="2571768"/>
          </a:xfrm>
          <a:prstGeom prst="cloudCallout">
            <a:avLst>
              <a:gd name="adj1" fmla="val -124435"/>
              <a:gd name="adj2" fmla="val 19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Here, note that the first integer, </a:t>
            </a:r>
            <a:r>
              <a:rPr lang="en-IN" b="1" dirty="0" smtClean="0">
                <a:solidFill>
                  <a:srgbClr val="FFFF00"/>
                </a:solidFill>
              </a:rPr>
              <a:t>5</a:t>
            </a:r>
            <a:r>
              <a:rPr lang="en-IN" b="1" dirty="0" smtClean="0"/>
              <a:t>, is always returned, even though the interval </a:t>
            </a:r>
            <a:r>
              <a:rPr lang="en-IN" b="1" dirty="0" smtClean="0">
                <a:solidFill>
                  <a:srgbClr val="FFFF00"/>
                </a:solidFill>
              </a:rPr>
              <a:t>20</a:t>
            </a:r>
            <a:r>
              <a:rPr lang="en-IN" b="1" dirty="0" smtClean="0"/>
              <a:t> sends it beyond </a:t>
            </a:r>
            <a:r>
              <a:rPr lang="en-IN" b="1" dirty="0" smtClean="0">
                <a:solidFill>
                  <a:srgbClr val="FFFF00"/>
                </a:solidFill>
              </a:rPr>
              <a:t>10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a=range(2,14,1.5)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</a:t>
            </a: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a=range(5,10,0)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		</a:t>
            </a:r>
          </a:p>
          <a:p>
            <a:pPr>
              <a:buNone/>
            </a:pPr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oop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429000"/>
            <a:ext cx="5429288" cy="500066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4929190" y="1428736"/>
            <a:ext cx="3857652" cy="1357322"/>
          </a:xfrm>
          <a:prstGeom prst="cloudCallout">
            <a:avLst>
              <a:gd name="adj1" fmla="val -98783"/>
              <a:gd name="adj2" fmla="val -15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Note that all three arguments must be integers only.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5000628" y="4214818"/>
            <a:ext cx="3929090" cy="2357454"/>
          </a:xfrm>
          <a:prstGeom prst="cloudCallout">
            <a:avLst>
              <a:gd name="adj1" fmla="val -108547"/>
              <a:gd name="adj2" fmla="val 21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It raised a </a:t>
            </a:r>
            <a:r>
              <a:rPr lang="en-IN" b="1" dirty="0" err="1" smtClean="0">
                <a:solidFill>
                  <a:srgbClr val="FFFF00"/>
                </a:solidFill>
              </a:rPr>
              <a:t>ValueError</a:t>
            </a:r>
            <a:r>
              <a:rPr lang="en-IN" b="1" dirty="0" smtClean="0"/>
              <a:t> because the interval cannot be </a:t>
            </a:r>
            <a:r>
              <a:rPr lang="en-IN" b="1" dirty="0" smtClean="0">
                <a:solidFill>
                  <a:srgbClr val="FFFF00"/>
                </a:solidFill>
              </a:rPr>
              <a:t>zero </a:t>
            </a:r>
            <a:r>
              <a:rPr lang="en-IN" b="1" dirty="0" smtClean="0"/>
              <a:t>if we need to go from one number to another.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10" name="Picture 9" descr="loop1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58" y="6000768"/>
            <a:ext cx="4572032" cy="428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a=range(2,12)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</a:t>
            </a: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a=range(12,2)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		</a:t>
            </a:r>
          </a:p>
          <a:p>
            <a:pPr>
              <a:buNone/>
            </a:pPr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loo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929330"/>
            <a:ext cx="824433" cy="500066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4929190" y="1428736"/>
            <a:ext cx="3857652" cy="1785950"/>
          </a:xfrm>
          <a:prstGeom prst="cloudCallout">
            <a:avLst>
              <a:gd name="adj1" fmla="val -110797"/>
              <a:gd name="adj2" fmla="val -238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The default value of </a:t>
            </a:r>
            <a:r>
              <a:rPr lang="en-IN" b="1" dirty="0" smtClean="0">
                <a:solidFill>
                  <a:srgbClr val="FFFF00"/>
                </a:solidFill>
              </a:rPr>
              <a:t>step</a:t>
            </a:r>
            <a:r>
              <a:rPr lang="en-IN" b="1" dirty="0" smtClean="0"/>
              <a:t> is </a:t>
            </a:r>
            <a:r>
              <a:rPr lang="en-IN" b="1" dirty="0" smtClean="0">
                <a:solidFill>
                  <a:srgbClr val="FFFF00"/>
                </a:solidFill>
              </a:rPr>
              <a:t>1</a:t>
            </a:r>
            <a:r>
              <a:rPr lang="en-IN" b="1" dirty="0" smtClean="0"/>
              <a:t> , so the output is from </a:t>
            </a:r>
            <a:r>
              <a:rPr lang="en-IN" b="1" dirty="0" smtClean="0">
                <a:solidFill>
                  <a:srgbClr val="FFFF00"/>
                </a:solidFill>
              </a:rPr>
              <a:t>2 </a:t>
            </a:r>
            <a:r>
              <a:rPr lang="en-IN" b="1" dirty="0" smtClean="0"/>
              <a:t>to </a:t>
            </a:r>
            <a:r>
              <a:rPr lang="en-IN" b="1" dirty="0" smtClean="0">
                <a:solidFill>
                  <a:srgbClr val="FFFF00"/>
                </a:solidFill>
              </a:rPr>
              <a:t>11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5000628" y="4214818"/>
            <a:ext cx="3929090" cy="2357454"/>
          </a:xfrm>
          <a:prstGeom prst="cloudCallout">
            <a:avLst>
              <a:gd name="adj1" fmla="val -109823"/>
              <a:gd name="adj2" fmla="val -460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As usual , since the </a:t>
            </a:r>
            <a:r>
              <a:rPr lang="en-IN" b="1" dirty="0" smtClean="0">
                <a:solidFill>
                  <a:srgbClr val="FFFF00"/>
                </a:solidFill>
              </a:rPr>
              <a:t>start value </a:t>
            </a:r>
            <a:r>
              <a:rPr lang="en-IN" b="1" dirty="0" smtClean="0"/>
              <a:t>is greater than </a:t>
            </a:r>
            <a:r>
              <a:rPr lang="en-IN" b="1" dirty="0" smtClean="0">
                <a:solidFill>
                  <a:srgbClr val="FFFF00"/>
                </a:solidFill>
              </a:rPr>
              <a:t>end value</a:t>
            </a:r>
            <a:r>
              <a:rPr lang="en-IN" b="1" dirty="0" smtClean="0"/>
              <a:t> so we get an </a:t>
            </a:r>
            <a:r>
              <a:rPr lang="en-IN" b="1" dirty="0" smtClean="0">
                <a:solidFill>
                  <a:srgbClr val="FFFF00"/>
                </a:solidFill>
              </a:rPr>
              <a:t>empty</a:t>
            </a:r>
            <a:r>
              <a:rPr lang="en-IN" b="1" dirty="0" smtClean="0"/>
              <a:t> list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10" name="Picture 9" descr="loop1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3500438"/>
            <a:ext cx="3571900" cy="511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range( ) </a:t>
            </a:r>
            <a:r>
              <a:rPr lang="en-US" sz="2800" b="1" dirty="0" smtClean="0"/>
              <a:t>With </a:t>
            </a:r>
            <a:r>
              <a:rPr lang="en-US" sz="2800" b="1" dirty="0" smtClean="0">
                <a:solidFill>
                  <a:srgbClr val="C00000"/>
                </a:solidFill>
              </a:rPr>
              <a:t>for</a:t>
            </a:r>
            <a:r>
              <a:rPr lang="en-US" sz="2800" b="1" dirty="0" smtClean="0"/>
              <a:t> Loop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use </a:t>
            </a:r>
            <a:r>
              <a:rPr lang="en-US" sz="2400" b="1" dirty="0" smtClean="0">
                <a:solidFill>
                  <a:srgbClr val="C00000"/>
                </a:solidFill>
              </a:rPr>
              <a:t>range()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for</a:t>
            </a:r>
            <a:r>
              <a:rPr lang="en-US" sz="2400" dirty="0" smtClean="0"/>
              <a:t> together for iterating through a list of </a:t>
            </a:r>
            <a:r>
              <a:rPr lang="en-US" sz="2400" b="1" dirty="0" smtClean="0">
                <a:solidFill>
                  <a:srgbClr val="C00000"/>
                </a:solidFill>
              </a:rPr>
              <a:t>numeric values</a:t>
            </a:r>
            <a:endParaRPr lang="en-US" sz="1900" dirty="0" smtClean="0"/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for &lt;</a:t>
            </a:r>
            <a:r>
              <a:rPr lang="en-US" sz="1900" b="1" dirty="0" err="1" smtClean="0">
                <a:solidFill>
                  <a:srgbClr val="C00000"/>
                </a:solidFill>
              </a:rPr>
              <a:t>var_name</a:t>
            </a:r>
            <a:r>
              <a:rPr lang="en-US" sz="1900" b="1" dirty="0" smtClean="0">
                <a:solidFill>
                  <a:srgbClr val="C00000"/>
                </a:solidFill>
              </a:rPr>
              <a:t>&gt; in </a:t>
            </a:r>
            <a:r>
              <a:rPr lang="en-US" sz="1900" b="1" smtClean="0">
                <a:solidFill>
                  <a:srgbClr val="C00000"/>
                </a:solidFill>
              </a:rPr>
              <a:t>range(end):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indented statement 1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indented statement 2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.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.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indented statement n</a:t>
            </a:r>
          </a:p>
          <a:p>
            <a:pPr lvl="2"/>
            <a:endParaRPr lang="en-US" sz="17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for</a:t>
            </a:r>
            <a:r>
              <a:rPr lang="en-US" sz="2800" b="1" dirty="0" smtClean="0"/>
              <a:t>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Different Flavors Of “for” Loop:</a:t>
            </a: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Count-controlled for loop (Three-expression for loop):</a:t>
            </a:r>
          </a:p>
          <a:p>
            <a:pPr lvl="1"/>
            <a:r>
              <a:rPr lang="en-IN" sz="1900" dirty="0" smtClean="0"/>
              <a:t>This is by far the most common type. This statement is the one used by </a:t>
            </a:r>
            <a:r>
              <a:rPr lang="en-IN" sz="1900" b="1" dirty="0" smtClean="0">
                <a:solidFill>
                  <a:srgbClr val="C00000"/>
                </a:solidFill>
              </a:rPr>
              <a:t>C</a:t>
            </a:r>
            <a:r>
              <a:rPr lang="en-IN" sz="1900" dirty="0" smtClean="0">
                <a:solidFill>
                  <a:srgbClr val="C00000"/>
                </a:solidFill>
              </a:rPr>
              <a:t> </a:t>
            </a:r>
            <a:r>
              <a:rPr lang="en-IN" sz="1900" dirty="0" smtClean="0"/>
              <a:t>, </a:t>
            </a:r>
            <a:r>
              <a:rPr lang="en-IN" sz="1900" b="1" dirty="0" smtClean="0">
                <a:solidFill>
                  <a:srgbClr val="C00000"/>
                </a:solidFill>
              </a:rPr>
              <a:t>C++ </a:t>
            </a:r>
            <a:r>
              <a:rPr lang="en-IN" sz="1900" dirty="0" smtClean="0"/>
              <a:t>and </a:t>
            </a:r>
            <a:r>
              <a:rPr lang="en-IN" sz="1900" b="1" dirty="0" smtClean="0">
                <a:solidFill>
                  <a:srgbClr val="C00000"/>
                </a:solidFill>
              </a:rPr>
              <a:t>Java</a:t>
            </a:r>
            <a:r>
              <a:rPr lang="en-IN" sz="1900" dirty="0" smtClean="0"/>
              <a:t> . Generally it has the form: </a:t>
            </a:r>
            <a:br>
              <a:rPr lang="en-IN" sz="1900" dirty="0" smtClean="0"/>
            </a:br>
            <a:r>
              <a:rPr lang="en-IN" sz="1900" b="1" dirty="0" smtClean="0">
                <a:solidFill>
                  <a:srgbClr val="002060"/>
                </a:solidFill>
              </a:rPr>
              <a:t>for (</a:t>
            </a:r>
            <a:r>
              <a:rPr lang="en-IN" sz="1900" b="1" dirty="0" err="1" smtClean="0">
                <a:solidFill>
                  <a:srgbClr val="002060"/>
                </a:solidFill>
              </a:rPr>
              <a:t>i</a:t>
            </a:r>
            <a:r>
              <a:rPr lang="en-IN" sz="1900" b="1" dirty="0" smtClean="0">
                <a:solidFill>
                  <a:srgbClr val="002060"/>
                </a:solidFill>
              </a:rPr>
              <a:t>=1; </a:t>
            </a:r>
            <a:r>
              <a:rPr lang="en-IN" sz="1900" b="1" dirty="0" err="1" smtClean="0">
                <a:solidFill>
                  <a:srgbClr val="002060"/>
                </a:solidFill>
              </a:rPr>
              <a:t>i</a:t>
            </a:r>
            <a:r>
              <a:rPr lang="en-IN" sz="1900" b="1" dirty="0" smtClean="0">
                <a:solidFill>
                  <a:srgbClr val="002060"/>
                </a:solidFill>
              </a:rPr>
              <a:t> &lt;= 10; </a:t>
            </a:r>
            <a:r>
              <a:rPr lang="en-IN" sz="1900" b="1" dirty="0" err="1" smtClean="0">
                <a:solidFill>
                  <a:srgbClr val="002060"/>
                </a:solidFill>
              </a:rPr>
              <a:t>i</a:t>
            </a:r>
            <a:r>
              <a:rPr lang="en-IN" sz="1900" b="1" dirty="0" smtClean="0">
                <a:solidFill>
                  <a:srgbClr val="002060"/>
                </a:solidFill>
              </a:rPr>
              <a:t>++) </a:t>
            </a:r>
            <a:r>
              <a:rPr lang="en-IN" sz="1900" dirty="0" smtClean="0"/>
              <a:t/>
            </a:r>
            <a:br>
              <a:rPr lang="en-IN" sz="1900" dirty="0" smtClean="0"/>
            </a:br>
            <a:r>
              <a:rPr lang="en-IN" sz="1900" b="1" u="sng" dirty="0" smtClean="0">
                <a:solidFill>
                  <a:srgbClr val="0070C0"/>
                </a:solidFill>
              </a:rPr>
              <a:t>This kind of for loop is not implemented in Python! </a:t>
            </a:r>
          </a:p>
          <a:p>
            <a:endParaRPr lang="en-IN" sz="2400" b="1" u="sng" dirty="0" smtClean="0">
              <a:solidFill>
                <a:srgbClr val="C0000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Numeric Ranges </a:t>
            </a:r>
          </a:p>
          <a:p>
            <a:pPr lvl="1"/>
            <a:r>
              <a:rPr lang="en-IN" sz="1900" dirty="0" smtClean="0"/>
              <a:t>This kind of for loop is a simplification of the previous kind. Starting with a start value and counting up to an end value, like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f</a:t>
            </a:r>
            <a:r>
              <a:rPr lang="en-IN" sz="1900" b="1" dirty="0" smtClean="0">
                <a:solidFill>
                  <a:srgbClr val="002060"/>
                </a:solidFill>
              </a:rPr>
              <a:t>or </a:t>
            </a:r>
            <a:r>
              <a:rPr lang="en-IN" sz="1900" b="1" dirty="0" err="1" smtClean="0">
                <a:solidFill>
                  <a:srgbClr val="002060"/>
                </a:solidFill>
              </a:rPr>
              <a:t>i</a:t>
            </a:r>
            <a:r>
              <a:rPr lang="en-IN" sz="1900" b="1" dirty="0" smtClean="0">
                <a:solidFill>
                  <a:srgbClr val="002060"/>
                </a:solidFill>
              </a:rPr>
              <a:t> = 1 to 100 </a:t>
            </a:r>
            <a:r>
              <a:rPr lang="en-IN" sz="1900" dirty="0" smtClean="0"/>
              <a:t/>
            </a:r>
            <a:br>
              <a:rPr lang="en-IN" sz="1900" dirty="0" smtClean="0"/>
            </a:br>
            <a:r>
              <a:rPr lang="en-IN" sz="1900" b="1" u="sng" dirty="0" smtClean="0">
                <a:solidFill>
                  <a:srgbClr val="0070C0"/>
                </a:solidFill>
              </a:rPr>
              <a:t>Python doesn't use this either.</a:t>
            </a:r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 in range(11):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m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05" y="3429000"/>
            <a:ext cx="495762" cy="2928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2 Parameter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range( ) </a:t>
            </a:r>
            <a:r>
              <a:rPr lang="en-US" sz="2800" b="1" dirty="0" smtClean="0"/>
              <a:t>With </a:t>
            </a:r>
            <a:r>
              <a:rPr lang="en-US" sz="2800" b="1" dirty="0" smtClean="0">
                <a:solidFill>
                  <a:srgbClr val="C00000"/>
                </a:solidFill>
              </a:rPr>
              <a:t>for</a:t>
            </a:r>
            <a:r>
              <a:rPr lang="en-US" sz="2800" b="1" dirty="0" smtClean="0"/>
              <a:t> Loop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use 2 argument </a:t>
            </a:r>
            <a:r>
              <a:rPr lang="en-US" sz="2400" b="1" dirty="0" smtClean="0">
                <a:solidFill>
                  <a:srgbClr val="C00000"/>
                </a:solidFill>
              </a:rPr>
              <a:t>range() </a:t>
            </a:r>
            <a:r>
              <a:rPr lang="en-US" sz="2400" dirty="0" smtClean="0"/>
              <a:t>with </a:t>
            </a:r>
            <a:r>
              <a:rPr lang="en-US" sz="2400" b="1" dirty="0" smtClean="0">
                <a:solidFill>
                  <a:srgbClr val="C00000"/>
                </a:solidFill>
              </a:rPr>
              <a:t>for</a:t>
            </a:r>
            <a:r>
              <a:rPr lang="en-US" sz="2400" dirty="0" smtClean="0"/>
              <a:t> also for iterating through a list of </a:t>
            </a:r>
            <a:r>
              <a:rPr lang="en-US" sz="2400" b="1" dirty="0" smtClean="0">
                <a:solidFill>
                  <a:srgbClr val="C00000"/>
                </a:solidFill>
              </a:rPr>
              <a:t>numeric values </a:t>
            </a:r>
            <a:r>
              <a:rPr lang="en-US" sz="2400" dirty="0" smtClean="0"/>
              <a:t>between a </a:t>
            </a:r>
            <a:r>
              <a:rPr lang="en-US" sz="2400" b="1" dirty="0" smtClean="0">
                <a:solidFill>
                  <a:srgbClr val="C00000"/>
                </a:solidFill>
              </a:rPr>
              <a:t>given range</a:t>
            </a:r>
          </a:p>
          <a:p>
            <a:pPr lvl="1"/>
            <a:endParaRPr lang="en-US" sz="1900" dirty="0" smtClean="0"/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for &lt;</a:t>
            </a:r>
            <a:r>
              <a:rPr lang="en-US" sz="1900" b="1" dirty="0" err="1" smtClean="0">
                <a:solidFill>
                  <a:srgbClr val="C00000"/>
                </a:solidFill>
              </a:rPr>
              <a:t>var_name</a:t>
            </a:r>
            <a:r>
              <a:rPr lang="en-US" sz="1900" b="1" dirty="0" smtClean="0">
                <a:solidFill>
                  <a:srgbClr val="C00000"/>
                </a:solidFill>
              </a:rPr>
              <a:t>&gt; in range(</a:t>
            </a:r>
            <a:r>
              <a:rPr lang="en-US" sz="1900" b="1" dirty="0" err="1" smtClean="0">
                <a:solidFill>
                  <a:srgbClr val="C00000"/>
                </a:solidFill>
              </a:rPr>
              <a:t>start,end</a:t>
            </a:r>
            <a:r>
              <a:rPr lang="en-US" sz="1900" b="1" dirty="0" smtClean="0">
                <a:solidFill>
                  <a:srgbClr val="C00000"/>
                </a:solidFill>
              </a:rPr>
              <a:t>)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indented statement 1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indented statement 2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.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.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indented statement n</a:t>
            </a:r>
          </a:p>
          <a:p>
            <a:pPr lvl="2"/>
            <a:endParaRPr lang="en-US" sz="17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 in range(1,11):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m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429000"/>
            <a:ext cx="714380" cy="2928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program to accept an integer from the user and display the sum of all the numbers from 1 to that number.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500438"/>
            <a:ext cx="4363199" cy="906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num=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(input("Enter an 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:"))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total=0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 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 in range(1,num+1):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total=</a:t>
            </a:r>
            <a:r>
              <a:rPr lang="en-IN" sz="2400" b="1" dirty="0" err="1" smtClean="0">
                <a:solidFill>
                  <a:srgbClr val="7030A0"/>
                </a:solidFill>
              </a:rPr>
              <a:t>total+i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300" b="1" dirty="0" smtClean="0">
                <a:solidFill>
                  <a:srgbClr val="7030A0"/>
                </a:solidFill>
              </a:rPr>
              <a:t>print("sum of </a:t>
            </a:r>
            <a:r>
              <a:rPr lang="en-IN" sz="2300" b="1" dirty="0" err="1" smtClean="0">
                <a:solidFill>
                  <a:srgbClr val="7030A0"/>
                </a:solidFill>
              </a:rPr>
              <a:t>nos</a:t>
            </a:r>
            <a:r>
              <a:rPr lang="en-IN" sz="2300" b="1" dirty="0" smtClean="0">
                <a:solidFill>
                  <a:srgbClr val="7030A0"/>
                </a:solidFill>
              </a:rPr>
              <a:t> from 1 to {} is {}".format(</a:t>
            </a:r>
            <a:r>
              <a:rPr lang="en-IN" sz="2300" b="1" dirty="0" err="1" smtClean="0">
                <a:solidFill>
                  <a:srgbClr val="7030A0"/>
                </a:solidFill>
              </a:rPr>
              <a:t>num,total</a:t>
            </a:r>
            <a:r>
              <a:rPr lang="en-IN" sz="2300" b="1" dirty="0" smtClean="0">
                <a:solidFill>
                  <a:srgbClr val="7030A0"/>
                </a:solidFill>
              </a:rPr>
              <a:t>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program to accept an integer from the user and calculate it’s factorial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600335"/>
            <a:ext cx="4363199" cy="706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3 Parameter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range( ) </a:t>
            </a:r>
            <a:r>
              <a:rPr lang="en-US" sz="2800" b="1" dirty="0" smtClean="0"/>
              <a:t>With </a:t>
            </a:r>
            <a:r>
              <a:rPr lang="en-US" sz="2800" b="1" dirty="0" smtClean="0">
                <a:solidFill>
                  <a:srgbClr val="C00000"/>
                </a:solidFill>
              </a:rPr>
              <a:t>for</a:t>
            </a:r>
            <a:r>
              <a:rPr lang="en-US" sz="2800" b="1" dirty="0" smtClean="0"/>
              <a:t> Loop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b="1" dirty="0" smtClean="0">
              <a:solidFill>
                <a:srgbClr val="00206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for &lt;</a:t>
            </a:r>
            <a:r>
              <a:rPr lang="en-US" sz="1900" b="1" dirty="0" err="1" smtClean="0">
                <a:solidFill>
                  <a:srgbClr val="C00000"/>
                </a:solidFill>
              </a:rPr>
              <a:t>var_name</a:t>
            </a:r>
            <a:r>
              <a:rPr lang="en-US" sz="1900" b="1" dirty="0" smtClean="0">
                <a:solidFill>
                  <a:srgbClr val="C00000"/>
                </a:solidFill>
              </a:rPr>
              <a:t>&gt; in range(</a:t>
            </a:r>
            <a:r>
              <a:rPr lang="en-US" sz="1900" b="1" dirty="0" err="1" smtClean="0">
                <a:solidFill>
                  <a:srgbClr val="C00000"/>
                </a:solidFill>
              </a:rPr>
              <a:t>start,end,step</a:t>
            </a:r>
            <a:r>
              <a:rPr lang="en-US" sz="1900" b="1" dirty="0" smtClean="0">
                <a:solidFill>
                  <a:srgbClr val="C00000"/>
                </a:solidFill>
              </a:rPr>
              <a:t>)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indented statement 1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indented statement 2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.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.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indented statement n</a:t>
            </a:r>
          </a:p>
          <a:p>
            <a:pPr lvl="2"/>
            <a:endParaRPr lang="en-US" sz="17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 in range(1,11,2):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m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500438"/>
            <a:ext cx="335018" cy="2357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 in range(100,0,-10):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print(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) 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m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500439"/>
            <a:ext cx="714380" cy="271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for</a:t>
            </a:r>
            <a:r>
              <a:rPr lang="en-US" sz="2800" b="1" dirty="0" smtClean="0"/>
              <a:t> With </a:t>
            </a:r>
            <a:r>
              <a:rPr lang="en-US" sz="2800" b="1" dirty="0" smtClean="0">
                <a:solidFill>
                  <a:srgbClr val="C00000"/>
                </a:solidFill>
              </a:rPr>
              <a:t>else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Just like </a:t>
            </a:r>
            <a:r>
              <a:rPr lang="en-IN" sz="2400" b="1" dirty="0" smtClean="0">
                <a:solidFill>
                  <a:srgbClr val="C00000"/>
                </a:solidFill>
              </a:rPr>
              <a:t>while</a:t>
            </a:r>
            <a:r>
              <a:rPr lang="en-IN" sz="2400" dirty="0" smtClean="0"/>
              <a:t> , the </a:t>
            </a:r>
            <a:r>
              <a:rPr lang="en-IN" sz="2400" b="1" dirty="0" smtClean="0">
                <a:solidFill>
                  <a:srgbClr val="C00000"/>
                </a:solidFill>
              </a:rPr>
              <a:t>for</a:t>
            </a:r>
            <a:r>
              <a:rPr lang="en-IN" sz="2400" dirty="0" smtClean="0"/>
              <a:t> loop can also have an </a:t>
            </a:r>
            <a:r>
              <a:rPr lang="en-IN" sz="2400" b="1" dirty="0" smtClean="0">
                <a:solidFill>
                  <a:srgbClr val="C00000"/>
                </a:solidFill>
              </a:rPr>
              <a:t>else</a:t>
            </a:r>
            <a:r>
              <a:rPr lang="en-IN" sz="2400" dirty="0" smtClean="0"/>
              <a:t> part , which executes if no </a:t>
            </a:r>
            <a:r>
              <a:rPr lang="en-IN" sz="2400" b="1" dirty="0" smtClean="0">
                <a:solidFill>
                  <a:srgbClr val="C00000"/>
                </a:solidFill>
              </a:rPr>
              <a:t>break</a:t>
            </a:r>
            <a:r>
              <a:rPr lang="en-IN" sz="2400" dirty="0" smtClean="0"/>
              <a:t> statements executes in the f</a:t>
            </a:r>
            <a:r>
              <a:rPr lang="en-IN" sz="2400" b="1" dirty="0" smtClean="0">
                <a:solidFill>
                  <a:srgbClr val="C00000"/>
                </a:solidFill>
              </a:rPr>
              <a:t>or loop</a:t>
            </a:r>
          </a:p>
          <a:p>
            <a:pPr lvl="1"/>
            <a:endParaRPr lang="en-US" sz="1900" dirty="0" smtClean="0"/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002060"/>
                </a:solidFill>
              </a:rPr>
              <a:t>     </a:t>
            </a:r>
            <a:r>
              <a:rPr lang="en-US" sz="1900" b="1" dirty="0" smtClean="0">
                <a:solidFill>
                  <a:srgbClr val="C00000"/>
                </a:solidFill>
              </a:rPr>
              <a:t>for &lt;</a:t>
            </a:r>
            <a:r>
              <a:rPr lang="en-US" sz="1900" b="1" dirty="0" err="1" smtClean="0">
                <a:solidFill>
                  <a:srgbClr val="C00000"/>
                </a:solidFill>
              </a:rPr>
              <a:t>var_name</a:t>
            </a:r>
            <a:r>
              <a:rPr lang="en-US" sz="1900" b="1" dirty="0" smtClean="0">
                <a:solidFill>
                  <a:srgbClr val="C00000"/>
                </a:solidFill>
              </a:rPr>
              <a:t>&gt; in </a:t>
            </a:r>
            <a:r>
              <a:rPr lang="en-US" sz="1900" b="1" dirty="0" err="1" smtClean="0">
                <a:solidFill>
                  <a:srgbClr val="C00000"/>
                </a:solidFill>
              </a:rPr>
              <a:t>some_seq</a:t>
            </a:r>
            <a:r>
              <a:rPr lang="en-US" sz="1900" b="1" dirty="0" smtClean="0">
                <a:solidFill>
                  <a:srgbClr val="C00000"/>
                </a:solidFill>
              </a:rPr>
              <a:t>:</a:t>
            </a:r>
          </a:p>
          <a:p>
            <a:pPr lvl="1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		indented statement 1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		if </a:t>
            </a:r>
            <a:r>
              <a:rPr lang="en-US" sz="1700" b="1" dirty="0" err="1" smtClean="0">
                <a:solidFill>
                  <a:srgbClr val="C00000"/>
                </a:solidFill>
              </a:rPr>
              <a:t>test_cond</a:t>
            </a:r>
            <a:r>
              <a:rPr lang="en-US" sz="1700" b="1" dirty="0" smtClean="0">
                <a:solidFill>
                  <a:srgbClr val="C00000"/>
                </a:solidFill>
              </a:rPr>
              <a:t>: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		    break		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else:</a:t>
            </a:r>
          </a:p>
          <a:p>
            <a:pPr lvl="1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		indented statement 3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		indented statement 4</a:t>
            </a:r>
          </a:p>
          <a:p>
            <a:pPr lvl="2">
              <a:buNone/>
            </a:pPr>
            <a:endParaRPr lang="en-US" sz="1700" b="1" dirty="0" smtClean="0">
              <a:solidFill>
                <a:srgbClr val="002060"/>
              </a:solidFill>
            </a:endParaRPr>
          </a:p>
          <a:p>
            <a:pPr lvl="2">
              <a:buNone/>
            </a:pPr>
            <a:endParaRPr lang="en-US" sz="17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for</a:t>
            </a:r>
            <a:r>
              <a:rPr lang="en-US" sz="2800" b="1" dirty="0" smtClean="0"/>
              <a:t>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err="1" smtClean="0">
                <a:solidFill>
                  <a:srgbClr val="C00000"/>
                </a:solidFill>
              </a:rPr>
              <a:t>Iterator</a:t>
            </a:r>
            <a:r>
              <a:rPr lang="en-IN" sz="2400" b="1" u="sng" dirty="0" smtClean="0">
                <a:solidFill>
                  <a:srgbClr val="C00000"/>
                </a:solidFill>
              </a:rPr>
              <a:t>-based for loop </a:t>
            </a:r>
          </a:p>
          <a:p>
            <a:pPr lvl="1"/>
            <a:r>
              <a:rPr lang="en-IN" sz="1900" dirty="0" smtClean="0"/>
              <a:t>Finally, we come to the one used by </a:t>
            </a:r>
            <a:r>
              <a:rPr lang="en-IN" sz="1900" b="1" dirty="0" smtClean="0">
                <a:solidFill>
                  <a:srgbClr val="C00000"/>
                </a:solidFill>
              </a:rPr>
              <a:t>Python</a:t>
            </a:r>
            <a:r>
              <a:rPr lang="en-IN" sz="1900" dirty="0" smtClean="0"/>
              <a:t>. This kind of a </a:t>
            </a:r>
            <a:r>
              <a:rPr lang="en-IN" sz="1900" b="1" dirty="0" smtClean="0">
                <a:solidFill>
                  <a:srgbClr val="C00000"/>
                </a:solidFill>
              </a:rPr>
              <a:t>for loop iterates</a:t>
            </a:r>
            <a:r>
              <a:rPr lang="en-IN" sz="1900" dirty="0" smtClean="0"/>
              <a:t> over a </a:t>
            </a:r>
            <a:r>
              <a:rPr lang="en-IN" sz="1900" b="1" dirty="0" smtClean="0">
                <a:solidFill>
                  <a:srgbClr val="C00000"/>
                </a:solidFill>
              </a:rPr>
              <a:t>collection</a:t>
            </a:r>
            <a:r>
              <a:rPr lang="en-IN" sz="1900" dirty="0" smtClean="0"/>
              <a:t> of items. </a:t>
            </a:r>
          </a:p>
          <a:p>
            <a:pPr lvl="1"/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In each iteration step a loop variable is set to a value in a </a:t>
            </a:r>
            <a:r>
              <a:rPr lang="en-IN" sz="1900" b="1" dirty="0" smtClean="0">
                <a:solidFill>
                  <a:srgbClr val="C00000"/>
                </a:solidFill>
              </a:rPr>
              <a:t>sequence</a:t>
            </a:r>
            <a:r>
              <a:rPr lang="en-IN" sz="1900" dirty="0" smtClean="0"/>
              <a:t> or other </a:t>
            </a:r>
            <a:r>
              <a:rPr lang="en-IN" sz="1900" b="1" dirty="0" smtClean="0">
                <a:solidFill>
                  <a:srgbClr val="C00000"/>
                </a:solidFill>
              </a:rPr>
              <a:t>data collection</a:t>
            </a:r>
            <a:r>
              <a:rPr lang="en-IN" sz="1900" dirty="0" smtClean="0"/>
              <a:t>. </a:t>
            </a:r>
          </a:p>
          <a:p>
            <a:pPr lvl="1"/>
            <a:endParaRPr lang="en-IN" sz="1900" dirty="0" smtClean="0"/>
          </a:p>
          <a:p>
            <a:pPr lvl="1"/>
            <a:endParaRPr lang="en-IN" sz="1900" b="1" u="sng" dirty="0" smtClean="0">
              <a:solidFill>
                <a:srgbClr val="0070C0"/>
              </a:solidFill>
            </a:endParaRPr>
          </a:p>
          <a:p>
            <a:pPr lvl="1"/>
            <a:r>
              <a:rPr lang="en-IN" sz="1900" b="1" u="sng" dirty="0" smtClean="0">
                <a:solidFill>
                  <a:srgbClr val="0070C0"/>
                </a:solidFill>
              </a:rPr>
              <a:t>This kind of for loop is known in most Unix and Linux shells and it is the one which is implemented in Python.</a:t>
            </a:r>
          </a:p>
          <a:p>
            <a:endParaRPr lang="en-IN" sz="2400" b="1" u="sng" dirty="0" smtClean="0">
              <a:solidFill>
                <a:srgbClr val="C00000"/>
              </a:solidFill>
            </a:endParaRPr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  <a:r>
              <a:rPr lang="en-US" sz="2400" b="1" dirty="0" smtClean="0">
                <a:solidFill>
                  <a:srgbClr val="C00000"/>
                </a:solidFill>
              </a:rPr>
              <a:t>                                                                             </a:t>
            </a:r>
            <a:r>
              <a:rPr lang="en-US" sz="2400" b="1" u="sng" dirty="0" smtClean="0">
                <a:solidFill>
                  <a:srgbClr val="C00000"/>
                </a:solidFill>
              </a:rPr>
              <a:t>Output: 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               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 in range(10):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print(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else: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print(“Loop complete”)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m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91" y="2143116"/>
            <a:ext cx="1938587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  <a:r>
              <a:rPr lang="en-US" sz="2400" b="1" dirty="0" smtClean="0">
                <a:solidFill>
                  <a:srgbClr val="C00000"/>
                </a:solidFill>
              </a:rPr>
              <a:t>                                                                             </a:t>
            </a:r>
            <a:r>
              <a:rPr lang="en-US" sz="2400" b="1" u="sng" dirty="0" smtClean="0">
                <a:solidFill>
                  <a:srgbClr val="C00000"/>
                </a:solidFill>
              </a:rPr>
              <a:t>Output: 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               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 in range(1,10):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print(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if i%5==0: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break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else: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print(“Loop complete”)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m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206" y="2143116"/>
            <a:ext cx="938454" cy="2591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Nested Loop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 smtClean="0"/>
              <a:t>Loops can be nested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, as they can with other programming languages.</a:t>
            </a:r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nested loop </a:t>
            </a:r>
            <a:r>
              <a:rPr lang="en-IN" sz="2400" dirty="0" smtClean="0"/>
              <a:t>is a loop that occurs within another loop, and are constructed like so:</a:t>
            </a:r>
          </a:p>
          <a:p>
            <a:pPr lvl="1"/>
            <a:endParaRPr lang="en-US" sz="1900" dirty="0" smtClean="0"/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002060"/>
                </a:solidFill>
              </a:rPr>
              <a:t>for &lt;</a:t>
            </a:r>
            <a:r>
              <a:rPr lang="en-US" sz="1900" b="1" dirty="0" err="1" smtClean="0">
                <a:solidFill>
                  <a:srgbClr val="002060"/>
                </a:solidFill>
              </a:rPr>
              <a:t>var_name</a:t>
            </a:r>
            <a:r>
              <a:rPr lang="en-US" sz="1900" b="1" dirty="0" smtClean="0">
                <a:solidFill>
                  <a:srgbClr val="002060"/>
                </a:solidFill>
              </a:rPr>
              <a:t>&gt; in </a:t>
            </a:r>
            <a:r>
              <a:rPr lang="en-US" sz="1900" b="1" dirty="0" err="1" smtClean="0">
                <a:solidFill>
                  <a:srgbClr val="002060"/>
                </a:solidFill>
              </a:rPr>
              <a:t>some_seq</a:t>
            </a:r>
            <a:r>
              <a:rPr lang="en-US" sz="1900" b="1" dirty="0" smtClean="0">
                <a:solidFill>
                  <a:srgbClr val="002060"/>
                </a:solidFill>
              </a:rPr>
              <a:t>:</a:t>
            </a:r>
          </a:p>
          <a:p>
            <a:pPr lvl="1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</a:t>
            </a:r>
            <a:r>
              <a:rPr lang="en-US" sz="1900" b="1" dirty="0" smtClean="0">
                <a:solidFill>
                  <a:srgbClr val="C00000"/>
                </a:solidFill>
              </a:rPr>
              <a:t> for &lt;</a:t>
            </a:r>
            <a:r>
              <a:rPr lang="en-US" sz="1900" b="1" dirty="0" err="1" smtClean="0">
                <a:solidFill>
                  <a:srgbClr val="C00000"/>
                </a:solidFill>
              </a:rPr>
              <a:t>var_name</a:t>
            </a:r>
            <a:r>
              <a:rPr lang="en-US" sz="1900" b="1" dirty="0" smtClean="0">
                <a:solidFill>
                  <a:srgbClr val="C00000"/>
                </a:solidFill>
              </a:rPr>
              <a:t>&gt; in </a:t>
            </a:r>
            <a:r>
              <a:rPr lang="en-US" sz="1900" b="1" dirty="0" err="1" smtClean="0">
                <a:solidFill>
                  <a:srgbClr val="C00000"/>
                </a:solidFill>
              </a:rPr>
              <a:t>some_seq</a:t>
            </a:r>
            <a:r>
              <a:rPr lang="en-US" sz="1900" b="1" dirty="0" smtClean="0">
                <a:solidFill>
                  <a:srgbClr val="C00000"/>
                </a:solidFill>
              </a:rPr>
              <a:t>: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		indented statement 1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		indented statement 2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		.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		.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</a:rPr>
              <a:t>	</a:t>
            </a:r>
            <a:r>
              <a:rPr lang="en-US" sz="1700" b="1" dirty="0" smtClean="0">
                <a:solidFill>
                  <a:srgbClr val="002060"/>
                </a:solidFill>
              </a:rPr>
              <a:t>indented statement n</a:t>
            </a:r>
          </a:p>
          <a:p>
            <a:pPr lvl="2">
              <a:buNone/>
            </a:pPr>
            <a:r>
              <a:rPr lang="en-US" sz="1700" b="1" dirty="0" err="1" smtClean="0">
                <a:solidFill>
                  <a:srgbClr val="00B050"/>
                </a:solidFill>
              </a:rPr>
              <a:t>unindented</a:t>
            </a:r>
            <a:r>
              <a:rPr lang="en-US" sz="1700" b="1" dirty="0" smtClean="0">
                <a:solidFill>
                  <a:srgbClr val="00B050"/>
                </a:solidFill>
              </a:rPr>
              <a:t> statement</a:t>
            </a:r>
          </a:p>
          <a:p>
            <a:pPr lvl="2">
              <a:buNone/>
            </a:pPr>
            <a:r>
              <a:rPr lang="en-US" sz="1700" b="1" dirty="0" err="1" smtClean="0">
                <a:solidFill>
                  <a:srgbClr val="00B050"/>
                </a:solidFill>
              </a:rPr>
              <a:t>unindented</a:t>
            </a:r>
            <a:r>
              <a:rPr lang="en-US" sz="1700" b="1" dirty="0" smtClean="0">
                <a:solidFill>
                  <a:srgbClr val="00B050"/>
                </a:solidFill>
              </a:rPr>
              <a:t> statement</a:t>
            </a:r>
          </a:p>
          <a:p>
            <a:pPr lvl="2">
              <a:buNone/>
            </a:pPr>
            <a:endParaRPr lang="en-US" sz="17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numbers = [1, 2, 3] 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alpha = ['a', 'b', 'c'] 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for n in numbers: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print(n) 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for </a:t>
            </a:r>
            <a:r>
              <a:rPr lang="en-IN" sz="2200" b="1" dirty="0" err="1" smtClean="0">
                <a:solidFill>
                  <a:srgbClr val="7030A0"/>
                </a:solidFill>
              </a:rPr>
              <a:t>ch</a:t>
            </a:r>
            <a:r>
              <a:rPr lang="en-IN" sz="2200" b="1" dirty="0" smtClean="0">
                <a:solidFill>
                  <a:srgbClr val="7030A0"/>
                </a:solidFill>
              </a:rPr>
              <a:t> in alpha: 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	print(</a:t>
            </a:r>
            <a:r>
              <a:rPr lang="en-IN" sz="2200" b="1" dirty="0" err="1" smtClean="0">
                <a:solidFill>
                  <a:srgbClr val="7030A0"/>
                </a:solidFill>
              </a:rPr>
              <a:t>ch</a:t>
            </a:r>
            <a:r>
              <a:rPr lang="en-IN" sz="2200" b="1" dirty="0" smtClean="0">
                <a:solidFill>
                  <a:srgbClr val="7030A0"/>
                </a:solidFill>
              </a:rPr>
              <a:t>)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43702" y="1428736"/>
            <a:ext cx="20717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IN" b="1" u="sng" dirty="0">
              <a:solidFill>
                <a:srgbClr val="C00000"/>
              </a:solidFill>
            </a:endParaRPr>
          </a:p>
        </p:txBody>
      </p:sp>
      <p:pic>
        <p:nvPicPr>
          <p:cNvPr id="8" name="Picture 7" descr="loop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454" y="2000240"/>
            <a:ext cx="600159" cy="3200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program to print the following pattern 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071810"/>
            <a:ext cx="1443430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for </a:t>
            </a:r>
            <a:r>
              <a:rPr lang="en-IN" sz="2200" b="1" dirty="0" err="1" smtClean="0">
                <a:solidFill>
                  <a:srgbClr val="7030A0"/>
                </a:solidFill>
              </a:rPr>
              <a:t>i</a:t>
            </a:r>
            <a:r>
              <a:rPr lang="en-IN" sz="2200" b="1" dirty="0" smtClean="0">
                <a:solidFill>
                  <a:srgbClr val="7030A0"/>
                </a:solidFill>
              </a:rPr>
              <a:t> in range(1,5):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for j in range(1,4):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	print("*",end="")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print()</a:t>
            </a: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43702" y="1428736"/>
            <a:ext cx="20717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IN" b="1" u="sng" dirty="0">
              <a:solidFill>
                <a:srgbClr val="C00000"/>
              </a:solidFill>
            </a:endParaRPr>
          </a:p>
        </p:txBody>
      </p:sp>
      <p:pic>
        <p:nvPicPr>
          <p:cNvPr id="9" name="Picture 8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578" y="2214554"/>
            <a:ext cx="1443430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Can you write the same code using only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single loop ?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for </a:t>
            </a:r>
            <a:r>
              <a:rPr lang="en-IN" sz="2200" b="1" dirty="0" err="1" smtClean="0">
                <a:solidFill>
                  <a:srgbClr val="7030A0"/>
                </a:solidFill>
              </a:rPr>
              <a:t>i</a:t>
            </a:r>
            <a:r>
              <a:rPr lang="en-IN" sz="2200" b="1" dirty="0" smtClean="0">
                <a:solidFill>
                  <a:srgbClr val="7030A0"/>
                </a:solidFill>
              </a:rPr>
              <a:t> in range(1,5):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print("*"*3)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43702" y="2071678"/>
            <a:ext cx="20717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IN" b="1" u="sng" dirty="0">
              <a:solidFill>
                <a:srgbClr val="C00000"/>
              </a:solidFill>
            </a:endParaRPr>
          </a:p>
        </p:txBody>
      </p:sp>
      <p:pic>
        <p:nvPicPr>
          <p:cNvPr id="9" name="Picture 8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578" y="2714620"/>
            <a:ext cx="1443430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program to print the following pattern 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071810"/>
            <a:ext cx="2435438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for </a:t>
            </a:r>
            <a:r>
              <a:rPr lang="en-IN" sz="2200" b="1" dirty="0" err="1" smtClean="0">
                <a:solidFill>
                  <a:srgbClr val="7030A0"/>
                </a:solidFill>
              </a:rPr>
              <a:t>i</a:t>
            </a:r>
            <a:r>
              <a:rPr lang="en-IN" sz="2200" b="1" dirty="0" smtClean="0">
                <a:solidFill>
                  <a:srgbClr val="7030A0"/>
                </a:solidFill>
              </a:rPr>
              <a:t> in range(1,5):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for j in range(1,i+1):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	print("*",end="")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print()</a:t>
            </a: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43702" y="1428736"/>
            <a:ext cx="20717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IN" b="1" u="sng" dirty="0">
              <a:solidFill>
                <a:srgbClr val="C00000"/>
              </a:solidFill>
            </a:endParaRPr>
          </a:p>
        </p:txBody>
      </p:sp>
      <p:pic>
        <p:nvPicPr>
          <p:cNvPr id="8" name="Picture 7" descr="loop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046" y="2143116"/>
            <a:ext cx="2463262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program to print the following pattern 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62" y="3071810"/>
            <a:ext cx="1935429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 Of  </a:t>
            </a:r>
            <a:r>
              <a:rPr lang="en-US" sz="2800" b="1" dirty="0" smtClean="0">
                <a:solidFill>
                  <a:srgbClr val="C00000"/>
                </a:solidFill>
              </a:rPr>
              <a:t>for</a:t>
            </a:r>
            <a:r>
              <a:rPr lang="en-US" sz="2800" b="1" dirty="0" smtClean="0"/>
              <a:t> Loop </a:t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u="sng" dirty="0" smtClean="0"/>
              <a:t>Syntax:</a:t>
            </a:r>
          </a:p>
          <a:p>
            <a:pPr lvl="1">
              <a:buNone/>
            </a:pPr>
            <a:r>
              <a:rPr lang="en-IN" sz="1900" dirty="0" smtClean="0"/>
              <a:t>				</a:t>
            </a:r>
            <a:r>
              <a:rPr lang="en-IN" sz="1700" b="1" dirty="0" smtClean="0">
                <a:solidFill>
                  <a:srgbClr val="002060"/>
                </a:solidFill>
              </a:rPr>
              <a:t>for </a:t>
            </a:r>
            <a:r>
              <a:rPr lang="en-IN" sz="1700" b="1" dirty="0" err="1" smtClean="0">
                <a:solidFill>
                  <a:srgbClr val="002060"/>
                </a:solidFill>
              </a:rPr>
              <a:t>some_var</a:t>
            </a:r>
            <a:r>
              <a:rPr lang="en-IN" sz="1700" b="1" dirty="0" smtClean="0">
                <a:solidFill>
                  <a:srgbClr val="002060"/>
                </a:solidFill>
              </a:rPr>
              <a:t> in </a:t>
            </a:r>
            <a:r>
              <a:rPr lang="en-IN" sz="1700" b="1" dirty="0" err="1" smtClean="0">
                <a:solidFill>
                  <a:srgbClr val="002060"/>
                </a:solidFill>
              </a:rPr>
              <a:t>some_collection</a:t>
            </a:r>
            <a:r>
              <a:rPr lang="en-IN" sz="1700" b="1" dirty="0" smtClean="0">
                <a:solidFill>
                  <a:srgbClr val="002060"/>
                </a:solidFill>
              </a:rPr>
              <a:t>: </a:t>
            </a:r>
          </a:p>
          <a:p>
            <a:pPr lvl="1"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					</a:t>
            </a:r>
            <a:r>
              <a:rPr lang="en-IN" sz="1700" b="1" dirty="0" smtClean="0">
                <a:solidFill>
                  <a:srgbClr val="00B050"/>
                </a:solidFill>
              </a:rPr>
              <a:t># loop body </a:t>
            </a:r>
          </a:p>
          <a:p>
            <a:pPr lvl="1"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					&lt;indented statement 1&gt; </a:t>
            </a:r>
          </a:p>
          <a:p>
            <a:pPr lvl="1"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					&lt;indented statement 2&gt;</a:t>
            </a:r>
          </a:p>
          <a:p>
            <a:pPr lvl="1"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					 ... </a:t>
            </a:r>
          </a:p>
          <a:p>
            <a:pPr lvl="1"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					&lt;indented statement n&gt;						</a:t>
            </a:r>
            <a:r>
              <a:rPr lang="en-IN" sz="1700" b="1" dirty="0" smtClean="0">
                <a:solidFill>
                  <a:srgbClr val="C00000"/>
                </a:solidFill>
              </a:rPr>
              <a:t>&lt;non-indented statement 1&gt; </a:t>
            </a:r>
          </a:p>
          <a:p>
            <a:pPr lvl="1"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				&lt;non-indented statement 2&gt;</a:t>
            </a:r>
            <a:endParaRPr lang="en-US" sz="1700" b="1" u="sng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Some Important Points:</a:t>
            </a:r>
            <a:endParaRPr lang="en-IN" sz="2400" b="1" u="sng" dirty="0" smtClean="0"/>
          </a:p>
          <a:p>
            <a:pPr lvl="1"/>
            <a:r>
              <a:rPr lang="en-IN" sz="2100" dirty="0" smtClean="0">
                <a:solidFill>
                  <a:srgbClr val="C00000"/>
                </a:solidFill>
              </a:rPr>
              <a:t>The for loop in </a:t>
            </a:r>
            <a:r>
              <a:rPr lang="en-IN" sz="2100" b="1" dirty="0" smtClean="0">
                <a:solidFill>
                  <a:srgbClr val="002060"/>
                </a:solidFill>
              </a:rPr>
              <a:t>Python</a:t>
            </a:r>
            <a:r>
              <a:rPr lang="en-IN" sz="2100" dirty="0" smtClean="0">
                <a:solidFill>
                  <a:srgbClr val="C00000"/>
                </a:solidFill>
              </a:rPr>
              <a:t> can iterate over </a:t>
            </a:r>
            <a:r>
              <a:rPr lang="en-IN" sz="2100" b="1" dirty="0" smtClean="0">
                <a:solidFill>
                  <a:srgbClr val="002060"/>
                </a:solidFill>
              </a:rPr>
              <a:t>string</a:t>
            </a:r>
            <a:r>
              <a:rPr lang="en-IN" sz="2100" dirty="0" smtClean="0">
                <a:solidFill>
                  <a:srgbClr val="C00000"/>
                </a:solidFill>
              </a:rPr>
              <a:t> , </a:t>
            </a:r>
            <a:r>
              <a:rPr lang="en-IN" sz="2100" b="1" dirty="0" smtClean="0">
                <a:solidFill>
                  <a:srgbClr val="002060"/>
                </a:solidFill>
              </a:rPr>
              <a:t>list</a:t>
            </a:r>
            <a:r>
              <a:rPr lang="en-IN" sz="2100" dirty="0" smtClean="0">
                <a:solidFill>
                  <a:srgbClr val="C00000"/>
                </a:solidFill>
              </a:rPr>
              <a:t>, </a:t>
            </a:r>
            <a:r>
              <a:rPr lang="en-IN" sz="2100" b="1" dirty="0" err="1" smtClean="0">
                <a:solidFill>
                  <a:srgbClr val="002060"/>
                </a:solidFill>
              </a:rPr>
              <a:t>tuple</a:t>
            </a:r>
            <a:r>
              <a:rPr lang="en-IN" sz="2100" dirty="0" smtClean="0">
                <a:solidFill>
                  <a:srgbClr val="C00000"/>
                </a:solidFill>
              </a:rPr>
              <a:t> , </a:t>
            </a:r>
            <a:r>
              <a:rPr lang="en-IN" sz="2100" b="1" dirty="0" err="1" smtClean="0">
                <a:solidFill>
                  <a:srgbClr val="002060"/>
                </a:solidFill>
              </a:rPr>
              <a:t>set,frozenset</a:t>
            </a:r>
            <a:r>
              <a:rPr lang="en-IN" sz="2100" b="1" dirty="0" smtClean="0">
                <a:solidFill>
                  <a:srgbClr val="002060"/>
                </a:solidFill>
              </a:rPr>
              <a:t>, </a:t>
            </a:r>
            <a:r>
              <a:rPr lang="en-IN" sz="2100" b="1" dirty="0" err="1" smtClean="0">
                <a:solidFill>
                  <a:srgbClr val="002060"/>
                </a:solidFill>
              </a:rPr>
              <a:t>bytes,bytearray</a:t>
            </a:r>
            <a:r>
              <a:rPr lang="en-IN" sz="2100" dirty="0" smtClean="0">
                <a:solidFill>
                  <a:srgbClr val="C00000"/>
                </a:solidFill>
              </a:rPr>
              <a:t> and </a:t>
            </a:r>
            <a:r>
              <a:rPr lang="en-IN" sz="2100" b="1" dirty="0" smtClean="0">
                <a:solidFill>
                  <a:srgbClr val="002060"/>
                </a:solidFill>
              </a:rPr>
              <a:t>dictionary</a:t>
            </a:r>
          </a:p>
          <a:p>
            <a:pPr lvl="1"/>
            <a:r>
              <a:rPr lang="en-IN" sz="2100" dirty="0" smtClean="0">
                <a:solidFill>
                  <a:srgbClr val="C00000"/>
                </a:solidFill>
              </a:rPr>
              <a:t>The </a:t>
            </a:r>
            <a:r>
              <a:rPr lang="en-IN" sz="2100" b="1" dirty="0" smtClean="0">
                <a:solidFill>
                  <a:srgbClr val="002060"/>
                </a:solidFill>
              </a:rPr>
              <a:t>first item </a:t>
            </a:r>
            <a:r>
              <a:rPr lang="en-IN" sz="2100" dirty="0" smtClean="0">
                <a:solidFill>
                  <a:srgbClr val="C00000"/>
                </a:solidFill>
              </a:rPr>
              <a:t>in the </a:t>
            </a:r>
            <a:r>
              <a:rPr lang="en-IN" sz="2100" b="1" dirty="0" smtClean="0">
                <a:solidFill>
                  <a:srgbClr val="002060"/>
                </a:solidFill>
              </a:rPr>
              <a:t>collection</a:t>
            </a:r>
            <a:r>
              <a:rPr lang="en-IN" sz="2100" dirty="0" smtClean="0">
                <a:solidFill>
                  <a:srgbClr val="C00000"/>
                </a:solidFill>
              </a:rPr>
              <a:t> is assigned to the </a:t>
            </a:r>
            <a:r>
              <a:rPr lang="en-IN" sz="2100" b="1" dirty="0" smtClean="0">
                <a:solidFill>
                  <a:srgbClr val="002060"/>
                </a:solidFill>
              </a:rPr>
              <a:t>loop variable</a:t>
            </a:r>
            <a:r>
              <a:rPr lang="en-IN" sz="2100" dirty="0" smtClean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IN" sz="2100" dirty="0" smtClean="0">
                <a:solidFill>
                  <a:srgbClr val="C00000"/>
                </a:solidFill>
              </a:rPr>
              <a:t>Then the block is executed. </a:t>
            </a:r>
          </a:p>
          <a:p>
            <a:pPr lvl="1"/>
            <a:r>
              <a:rPr lang="en-IN" sz="2100" dirty="0" smtClean="0">
                <a:solidFill>
                  <a:srgbClr val="C00000"/>
                </a:solidFill>
              </a:rPr>
              <a:t>Then again the </a:t>
            </a:r>
            <a:r>
              <a:rPr lang="en-IN" sz="2100" b="1" dirty="0" smtClean="0">
                <a:solidFill>
                  <a:srgbClr val="002060"/>
                </a:solidFill>
              </a:rPr>
              <a:t>next item </a:t>
            </a:r>
            <a:r>
              <a:rPr lang="en-IN" sz="2100" dirty="0" smtClean="0">
                <a:solidFill>
                  <a:srgbClr val="C00000"/>
                </a:solidFill>
              </a:rPr>
              <a:t>of </a:t>
            </a:r>
            <a:r>
              <a:rPr lang="en-IN" sz="2100" b="1" dirty="0" smtClean="0">
                <a:solidFill>
                  <a:srgbClr val="002060"/>
                </a:solidFill>
              </a:rPr>
              <a:t>collection</a:t>
            </a:r>
            <a:r>
              <a:rPr lang="en-IN" sz="2100" dirty="0" smtClean="0">
                <a:solidFill>
                  <a:srgbClr val="C00000"/>
                </a:solidFill>
              </a:rPr>
              <a:t> is assigned to the </a:t>
            </a:r>
            <a:r>
              <a:rPr lang="en-IN" sz="2100" b="1" dirty="0" smtClean="0">
                <a:solidFill>
                  <a:srgbClr val="002060"/>
                </a:solidFill>
              </a:rPr>
              <a:t>loop variable</a:t>
            </a:r>
            <a:r>
              <a:rPr lang="en-IN" sz="2100" dirty="0" smtClean="0">
                <a:solidFill>
                  <a:srgbClr val="C00000"/>
                </a:solidFill>
              </a:rPr>
              <a:t>, and the statement(s) block is executed </a:t>
            </a:r>
          </a:p>
          <a:p>
            <a:pPr lvl="1"/>
            <a:r>
              <a:rPr lang="en-IN" sz="2100" dirty="0" smtClean="0">
                <a:solidFill>
                  <a:srgbClr val="C00000"/>
                </a:solidFill>
              </a:rPr>
              <a:t>This goes on until the entire </a:t>
            </a:r>
            <a:r>
              <a:rPr lang="en-IN" sz="2100" b="1" dirty="0" smtClean="0">
                <a:solidFill>
                  <a:srgbClr val="002060"/>
                </a:solidFill>
              </a:rPr>
              <a:t>collection</a:t>
            </a:r>
            <a:r>
              <a:rPr lang="en-IN" sz="2100" dirty="0" smtClean="0">
                <a:solidFill>
                  <a:srgbClr val="C00000"/>
                </a:solidFill>
              </a:rPr>
              <a:t> is exhausted.</a:t>
            </a:r>
            <a:endParaRPr lang="en-IN" sz="2100" b="1" u="sng" dirty="0" smtClean="0">
              <a:solidFill>
                <a:srgbClr val="C00000"/>
              </a:solidFill>
            </a:endParaRPr>
          </a:p>
          <a:p>
            <a:endParaRPr lang="en-IN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for </a:t>
            </a:r>
            <a:r>
              <a:rPr lang="en-IN" sz="2200" b="1" dirty="0" err="1" smtClean="0">
                <a:solidFill>
                  <a:srgbClr val="7030A0"/>
                </a:solidFill>
              </a:rPr>
              <a:t>i</a:t>
            </a:r>
            <a:r>
              <a:rPr lang="en-IN" sz="2200" b="1" dirty="0" smtClean="0">
                <a:solidFill>
                  <a:srgbClr val="7030A0"/>
                </a:solidFill>
              </a:rPr>
              <a:t> in range(4,0,-1):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for j in range(1,i+1):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	print("*",end="")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print()</a:t>
            </a: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43702" y="1428736"/>
            <a:ext cx="20717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IN" b="1" u="sng" dirty="0">
              <a:solidFill>
                <a:srgbClr val="C00000"/>
              </a:solidFill>
            </a:endParaRPr>
          </a:p>
        </p:txBody>
      </p:sp>
      <p:pic>
        <p:nvPicPr>
          <p:cNvPr id="8" name="Picture 7" descr="loop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046" y="2269763"/>
            <a:ext cx="2463262" cy="2818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program to accept an integer from the user and display all the numbers from 1 to that number. Repeat the process until the user enters 0.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214686"/>
            <a:ext cx="3571900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x = </a:t>
            </a:r>
            <a:r>
              <a:rPr lang="en-IN" sz="2200" b="1" dirty="0" err="1" smtClean="0">
                <a:solidFill>
                  <a:srgbClr val="7030A0"/>
                </a:solidFill>
              </a:rPr>
              <a:t>int</a:t>
            </a:r>
            <a:r>
              <a:rPr lang="en-IN" sz="2200" b="1" dirty="0" smtClean="0">
                <a:solidFill>
                  <a:srgbClr val="7030A0"/>
                </a:solidFill>
              </a:rPr>
              <a:t>(input('Enter a number: '))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while x != 0: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    for y in range (1, x+1):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        print (y)</a:t>
            </a:r>
          </a:p>
          <a:p>
            <a:pPr>
              <a:buNone/>
            </a:pPr>
            <a:r>
              <a:rPr lang="en-IN" sz="2200" b="1" smtClean="0">
                <a:solidFill>
                  <a:srgbClr val="7030A0"/>
                </a:solidFill>
              </a:rPr>
              <a:t>x </a:t>
            </a:r>
            <a:r>
              <a:rPr lang="en-IN" sz="2200" b="1" dirty="0" smtClean="0">
                <a:solidFill>
                  <a:srgbClr val="7030A0"/>
                </a:solidFill>
              </a:rPr>
              <a:t>= </a:t>
            </a:r>
            <a:r>
              <a:rPr lang="en-IN" sz="2200" b="1" dirty="0" err="1" smtClean="0">
                <a:solidFill>
                  <a:srgbClr val="7030A0"/>
                </a:solidFill>
              </a:rPr>
              <a:t>int</a:t>
            </a:r>
            <a:r>
              <a:rPr lang="en-IN" sz="2200" b="1" dirty="0" smtClean="0">
                <a:solidFill>
                  <a:srgbClr val="7030A0"/>
                </a:solidFill>
              </a:rPr>
              <a:t>(input('Enter a number: '))</a:t>
            </a: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43702" y="1428736"/>
            <a:ext cx="20717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IN" b="1" u="sng" dirty="0">
              <a:solidFill>
                <a:srgbClr val="C00000"/>
              </a:solidFill>
            </a:endParaRPr>
          </a:p>
        </p:txBody>
      </p:sp>
      <p:pic>
        <p:nvPicPr>
          <p:cNvPr id="8" name="Picture 7" descr="loop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36" y="2143116"/>
            <a:ext cx="2786082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 1: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7030A0"/>
                </a:solidFill>
              </a:rPr>
              <a:t>word="</a:t>
            </a:r>
            <a:r>
              <a:rPr lang="en-IN" b="1" dirty="0" err="1" smtClean="0">
                <a:solidFill>
                  <a:srgbClr val="7030A0"/>
                </a:solidFill>
              </a:rPr>
              <a:t>Sachin</a:t>
            </a:r>
            <a:r>
              <a:rPr lang="en-IN" b="1" dirty="0" smtClean="0">
                <a:solidFill>
                  <a:srgbClr val="7030A0"/>
                </a:solidFill>
              </a:rPr>
              <a:t>"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7030A0"/>
                </a:solidFill>
              </a:rPr>
              <a:t>for </a:t>
            </a:r>
            <a:r>
              <a:rPr lang="en-IN" b="1" dirty="0" err="1" smtClean="0">
                <a:solidFill>
                  <a:srgbClr val="7030A0"/>
                </a:solidFill>
              </a:rPr>
              <a:t>ch</a:t>
            </a:r>
            <a:r>
              <a:rPr lang="en-IN" b="1" dirty="0" smtClean="0">
                <a:solidFill>
                  <a:srgbClr val="7030A0"/>
                </a:solidFill>
              </a:rPr>
              <a:t> in word: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7030A0"/>
                </a:solidFill>
              </a:rPr>
              <a:t>	print(</a:t>
            </a:r>
            <a:r>
              <a:rPr lang="en-IN" b="1" dirty="0" err="1" smtClean="0">
                <a:solidFill>
                  <a:srgbClr val="7030A0"/>
                </a:solidFill>
              </a:rPr>
              <a:t>ch</a:t>
            </a:r>
            <a:r>
              <a:rPr lang="en-IN" b="1" dirty="0" smtClean="0">
                <a:solidFill>
                  <a:srgbClr val="7030A0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IN" sz="2400" b="1" u="sng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29190" y="1428736"/>
            <a:ext cx="371477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2: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nn-NO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1700" b="1" dirty="0" smtClean="0">
                <a:solidFill>
                  <a:srgbClr val="7030A0"/>
                </a:solidFill>
              </a:rPr>
              <a:t>fruits=["Apple","Banana","Guava","Orange"]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1700" b="1" dirty="0" smtClean="0">
                <a:solidFill>
                  <a:srgbClr val="7030A0"/>
                </a:solidFill>
              </a:rPr>
              <a:t>for fruit in fruits: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1700" b="1" dirty="0" smtClean="0">
                <a:solidFill>
                  <a:srgbClr val="7030A0"/>
                </a:solidFill>
              </a:rPr>
              <a:t>	print(fruit)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	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loop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143380"/>
            <a:ext cx="3233061" cy="2071702"/>
          </a:xfrm>
          <a:prstGeom prst="rect">
            <a:avLst/>
          </a:prstGeom>
        </p:spPr>
      </p:pic>
      <p:pic>
        <p:nvPicPr>
          <p:cNvPr id="8" name="Picture 7" descr="loop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694" y="4117403"/>
            <a:ext cx="2786082" cy="2026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program </a:t>
            </a:r>
            <a:r>
              <a:rPr lang="en-US" sz="2400" b="1" dirty="0" smtClean="0">
                <a:solidFill>
                  <a:srgbClr val="C00000"/>
                </a:solidFill>
              </a:rPr>
              <a:t>using for loop </a:t>
            </a:r>
            <a:r>
              <a:rPr lang="en-US" sz="2400" b="1" dirty="0" smtClean="0"/>
              <a:t>to accept a string from the user and display it vertically but don’t display the vowels in it.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500438"/>
            <a:ext cx="4363199" cy="1581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300" b="1" dirty="0" smtClean="0">
                <a:solidFill>
                  <a:srgbClr val="0070C0"/>
                </a:solidFill>
              </a:rPr>
              <a:t>word="</a:t>
            </a:r>
            <a:r>
              <a:rPr lang="en-IN" sz="2300" b="1" dirty="0" err="1" smtClean="0">
                <a:solidFill>
                  <a:srgbClr val="0070C0"/>
                </a:solidFill>
              </a:rPr>
              <a:t>sachin</a:t>
            </a:r>
            <a:r>
              <a:rPr lang="en-IN" sz="2300" b="1" dirty="0" smtClean="0">
                <a:solidFill>
                  <a:srgbClr val="0070C0"/>
                </a:solidFill>
              </a:rPr>
              <a:t>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300" b="1" dirty="0" smtClean="0">
                <a:solidFill>
                  <a:srgbClr val="0070C0"/>
                </a:solidFill>
              </a:rPr>
              <a:t>if(</a:t>
            </a:r>
            <a:r>
              <a:rPr lang="en-IN" sz="2300" b="1" dirty="0" err="1" smtClean="0">
                <a:solidFill>
                  <a:srgbClr val="0070C0"/>
                </a:solidFill>
              </a:rPr>
              <a:t>ch</a:t>
            </a:r>
            <a:r>
              <a:rPr lang="en-IN" sz="2300" b="1" dirty="0" smtClean="0">
                <a:solidFill>
                  <a:srgbClr val="0070C0"/>
                </a:solidFill>
              </a:rPr>
              <a:t> in ["</a:t>
            </a:r>
            <a:r>
              <a:rPr lang="en-IN" sz="2300" b="1" dirty="0" err="1" smtClean="0">
                <a:solidFill>
                  <a:srgbClr val="0070C0"/>
                </a:solidFill>
              </a:rPr>
              <a:t>a","e","i","o","u</a:t>
            </a:r>
            <a:r>
              <a:rPr lang="en-IN" sz="2300" b="1" dirty="0" smtClean="0">
                <a:solidFill>
                  <a:srgbClr val="0070C0"/>
                </a:solidFill>
              </a:rPr>
              <a:t>"]):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300" b="1" dirty="0" smtClean="0">
                <a:solidFill>
                  <a:srgbClr val="0070C0"/>
                </a:solidFill>
              </a:rPr>
              <a:t>	continue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300" b="1" dirty="0" smtClean="0">
                <a:solidFill>
                  <a:srgbClr val="0070C0"/>
                </a:solidFill>
              </a:rPr>
              <a:t>print(</a:t>
            </a:r>
            <a:r>
              <a:rPr lang="en-IN" sz="2300" b="1" dirty="0" err="1" smtClean="0">
                <a:solidFill>
                  <a:srgbClr val="0070C0"/>
                </a:solidFill>
              </a:rPr>
              <a:t>ch,end</a:t>
            </a:r>
            <a:r>
              <a:rPr lang="en-IN" sz="2300" b="1" dirty="0" smtClean="0">
                <a:solidFill>
                  <a:srgbClr val="0070C0"/>
                </a:solidFill>
              </a:rPr>
              <a:t>=" ")</a:t>
            </a:r>
            <a:endParaRPr lang="en-US" sz="23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s c h n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s a c h </a:t>
            </a:r>
            <a:r>
              <a:rPr lang="en-US" sz="2300" dirty="0" err="1" smtClean="0">
                <a:solidFill>
                  <a:schemeClr val="tx1"/>
                </a:solidFill>
              </a:rPr>
              <a:t>i</a:t>
            </a:r>
            <a:r>
              <a:rPr lang="en-US" sz="2300" dirty="0" smtClean="0">
                <a:solidFill>
                  <a:schemeClr val="tx1"/>
                </a:solidFill>
              </a:rPr>
              <a:t> n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Exception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6405</TotalTime>
  <Words>1726</Words>
  <Application>Microsoft Office PowerPoint</Application>
  <PresentationFormat>On-screen Show (4:3)</PresentationFormat>
  <Paragraphs>730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Civic</vt:lpstr>
      <vt:lpstr>Slide 1</vt:lpstr>
      <vt:lpstr>Today’s Agenda</vt:lpstr>
      <vt:lpstr>The for Loop</vt:lpstr>
      <vt:lpstr>The for Loop</vt:lpstr>
      <vt:lpstr>The for Loop</vt:lpstr>
      <vt:lpstr>Syntax Of  for Loop  In Python</vt:lpstr>
      <vt:lpstr>Examples</vt:lpstr>
      <vt:lpstr>Exercise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The range Function</vt:lpstr>
      <vt:lpstr>The range Function  With One Parameter</vt:lpstr>
      <vt:lpstr>The range Function  With One Parameter</vt:lpstr>
      <vt:lpstr>What If We Pass  Negative Number ?</vt:lpstr>
      <vt:lpstr>The range Function  With Two Parameter</vt:lpstr>
      <vt:lpstr>The range Function  With Two Parameter</vt:lpstr>
      <vt:lpstr>What If We Pass  First Number Greater?</vt:lpstr>
      <vt:lpstr>Passing Negative Values</vt:lpstr>
      <vt:lpstr>Guess The Output</vt:lpstr>
      <vt:lpstr>The range Function  With Three Parameter</vt:lpstr>
      <vt:lpstr>Guess The Output</vt:lpstr>
      <vt:lpstr>Guess The Output</vt:lpstr>
      <vt:lpstr>Guess The Output</vt:lpstr>
      <vt:lpstr>Using range( ) With for Loop</vt:lpstr>
      <vt:lpstr>Example</vt:lpstr>
      <vt:lpstr>Using 2 Parameter  range( ) With for Loop</vt:lpstr>
      <vt:lpstr>Example</vt:lpstr>
      <vt:lpstr>Exercise</vt:lpstr>
      <vt:lpstr>Solution</vt:lpstr>
      <vt:lpstr>Exercise</vt:lpstr>
      <vt:lpstr>Using 3 Parameter  range( ) With for Loop</vt:lpstr>
      <vt:lpstr>Example</vt:lpstr>
      <vt:lpstr>Example</vt:lpstr>
      <vt:lpstr>Using for With else</vt:lpstr>
      <vt:lpstr>Example</vt:lpstr>
      <vt:lpstr>Example</vt:lpstr>
      <vt:lpstr>Using Nested Loop</vt:lpstr>
      <vt:lpstr>Example</vt:lpstr>
      <vt:lpstr>Exercise</vt:lpstr>
      <vt:lpstr>Solution</vt:lpstr>
      <vt:lpstr>Solution</vt:lpstr>
      <vt:lpstr>Exercise</vt:lpstr>
      <vt:lpstr>Solution</vt:lpstr>
      <vt:lpstr>Exercise</vt:lpstr>
      <vt:lpstr>Solution</vt:lpstr>
      <vt:lpstr>Exercise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592</cp:revision>
  <dcterms:created xsi:type="dcterms:W3CDTF">2015-12-21T13:46:48Z</dcterms:created>
  <dcterms:modified xsi:type="dcterms:W3CDTF">2019-03-04T09:05:52Z</dcterms:modified>
</cp:coreProperties>
</file>