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1" r:id="rId4"/>
    <p:sldId id="349" r:id="rId5"/>
    <p:sldId id="374" r:id="rId6"/>
    <p:sldId id="346" r:id="rId7"/>
    <p:sldId id="348" r:id="rId8"/>
    <p:sldId id="347" r:id="rId9"/>
    <p:sldId id="258" r:id="rId10"/>
    <p:sldId id="350" r:id="rId11"/>
    <p:sldId id="353" r:id="rId12"/>
    <p:sldId id="352" r:id="rId13"/>
    <p:sldId id="354" r:id="rId14"/>
    <p:sldId id="356" r:id="rId15"/>
    <p:sldId id="355" r:id="rId16"/>
    <p:sldId id="373" r:id="rId17"/>
    <p:sldId id="357" r:id="rId18"/>
    <p:sldId id="358" r:id="rId19"/>
    <p:sldId id="359" r:id="rId20"/>
    <p:sldId id="351" r:id="rId21"/>
    <p:sldId id="360" r:id="rId22"/>
    <p:sldId id="361" r:id="rId23"/>
    <p:sldId id="362" r:id="rId24"/>
    <p:sldId id="363" r:id="rId25"/>
    <p:sldId id="300" r:id="rId26"/>
    <p:sldId id="364" r:id="rId27"/>
    <p:sldId id="365" r:id="rId28"/>
    <p:sldId id="368" r:id="rId29"/>
    <p:sldId id="369" r:id="rId30"/>
    <p:sldId id="366" r:id="rId31"/>
    <p:sldId id="367" r:id="rId32"/>
    <p:sldId id="370" r:id="rId33"/>
    <p:sldId id="371" r:id="rId34"/>
    <p:sldId id="3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ust-in-time_compil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cloc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Difference Between Machine Code </a:t>
            </a:r>
            <a:br>
              <a:rPr lang="en-US" sz="2000" b="1" dirty="0" smtClean="0"/>
            </a:br>
            <a:r>
              <a:rPr lang="en-US" sz="2000" b="1" dirty="0" smtClean="0"/>
              <a:t>And </a:t>
            </a:r>
            <a:r>
              <a:rPr lang="en-US" sz="2000" b="1" dirty="0" err="1" smtClean="0"/>
              <a:t>ByteCode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Before proceeding further let us understand the difference between </a:t>
            </a:r>
            <a:r>
              <a:rPr lang="en-IN" sz="2400" b="1" dirty="0" err="1" smtClean="0">
                <a:solidFill>
                  <a:srgbClr val="FF0000"/>
                </a:solidFill>
              </a:rPr>
              <a:t>bytecode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FF0000"/>
                </a:solidFill>
              </a:rPr>
              <a:t>machine code</a:t>
            </a:r>
            <a:r>
              <a:rPr lang="en-IN" sz="2400" dirty="0" smtClean="0"/>
              <a:t>(native code). </a:t>
            </a:r>
          </a:p>
          <a:p>
            <a:r>
              <a:rPr lang="en-IN" sz="2400" b="1" dirty="0" smtClean="0"/>
              <a:t>Machine Code(</a:t>
            </a:r>
            <a:r>
              <a:rPr lang="en-IN" sz="2400" b="1" i="1" dirty="0" smtClean="0"/>
              <a:t>aka native code</a:t>
            </a:r>
            <a:r>
              <a:rPr lang="en-IN" sz="2400" b="1" dirty="0" smtClean="0"/>
              <a:t>)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Machine code </a:t>
            </a:r>
            <a:r>
              <a:rPr lang="en-IN" sz="1900" dirty="0" smtClean="0"/>
              <a:t>is set of instructions that </a:t>
            </a:r>
            <a:r>
              <a:rPr lang="en-IN" sz="1900" b="1" dirty="0" smtClean="0">
                <a:solidFill>
                  <a:srgbClr val="C00000"/>
                </a:solidFill>
              </a:rPr>
              <a:t>directly gets executed </a:t>
            </a:r>
            <a:r>
              <a:rPr lang="en-IN" sz="1900" dirty="0" smtClean="0"/>
              <a:t>by the </a:t>
            </a:r>
            <a:r>
              <a:rPr lang="en-IN" sz="1900" b="1" dirty="0" smtClean="0">
                <a:solidFill>
                  <a:srgbClr val="C00000"/>
                </a:solidFill>
              </a:rPr>
              <a:t>CPU</a:t>
            </a:r>
            <a:r>
              <a:rPr lang="en-IN" sz="1900" dirty="0" smtClean="0"/>
              <a:t>.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Almost all the high level languages such as </a:t>
            </a:r>
            <a:r>
              <a:rPr lang="en-IN" sz="1900" b="1" dirty="0" smtClean="0">
                <a:solidFill>
                  <a:srgbClr val="C00000"/>
                </a:solidFill>
              </a:rPr>
              <a:t>C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C++ </a:t>
            </a:r>
            <a:r>
              <a:rPr lang="en-IN" sz="1900" dirty="0" smtClean="0"/>
              <a:t>translate the </a:t>
            </a:r>
            <a:r>
              <a:rPr lang="en-IN" sz="1900" b="1" dirty="0" smtClean="0">
                <a:solidFill>
                  <a:srgbClr val="C00000"/>
                </a:solidFill>
              </a:rPr>
              <a:t>source code </a:t>
            </a:r>
            <a:r>
              <a:rPr lang="en-IN" sz="1900" dirty="0" smtClean="0"/>
              <a:t>into </a:t>
            </a:r>
            <a:r>
              <a:rPr lang="en-IN" sz="1900" b="1" dirty="0" smtClean="0">
                <a:solidFill>
                  <a:srgbClr val="C00000"/>
                </a:solidFill>
              </a:rPr>
              <a:t>executable machine code </a:t>
            </a:r>
            <a:r>
              <a:rPr lang="en-IN" sz="1900" dirty="0" smtClean="0"/>
              <a:t>with the help of </a:t>
            </a:r>
            <a:r>
              <a:rPr lang="en-IN" sz="1900" b="1" dirty="0" smtClean="0">
                <a:solidFill>
                  <a:srgbClr val="C00000"/>
                </a:solidFill>
              </a:rPr>
              <a:t>Compilers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This </a:t>
            </a:r>
            <a:r>
              <a:rPr lang="en-IN" sz="1900" b="1" dirty="0" smtClean="0">
                <a:solidFill>
                  <a:srgbClr val="C00000"/>
                </a:solidFill>
              </a:rPr>
              <a:t>Machine code </a:t>
            </a:r>
            <a:r>
              <a:rPr lang="en-IN" sz="1900" dirty="0" smtClean="0"/>
              <a:t>is then directly executed by the underlying </a:t>
            </a:r>
            <a:r>
              <a:rPr lang="en-IN" sz="1900" b="1" dirty="0" smtClean="0">
                <a:solidFill>
                  <a:srgbClr val="C00000"/>
                </a:solidFill>
              </a:rPr>
              <a:t>Machine</a:t>
            </a:r>
            <a:r>
              <a:rPr lang="en-IN" sz="1900" dirty="0" smtClean="0"/>
              <a:t> ( OS+CPU)</a:t>
            </a:r>
            <a:endParaRPr lang="en-US" sz="19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Difference Between Machine Code </a:t>
            </a:r>
            <a:br>
              <a:rPr lang="en-US" sz="2000" b="1" dirty="0" smtClean="0"/>
            </a:br>
            <a:r>
              <a:rPr lang="en-US" sz="2000" b="1" dirty="0" smtClean="0"/>
              <a:t>And </a:t>
            </a:r>
            <a:r>
              <a:rPr lang="en-US" sz="2000" b="1" dirty="0" err="1" smtClean="0"/>
              <a:t>ByteCode</a:t>
            </a:r>
            <a:endParaRPr lang="en-IN" sz="2000" b="1" dirty="0"/>
          </a:p>
        </p:txBody>
      </p:sp>
      <p:pic>
        <p:nvPicPr>
          <p:cNvPr id="6" name="Content Placeholder 5" descr="compil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28662" y="1895732"/>
            <a:ext cx="7358113" cy="439078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Benefits And Drawbacks </a:t>
            </a:r>
            <a:br>
              <a:rPr lang="en-US" sz="2400" b="1" dirty="0" smtClean="0"/>
            </a:br>
            <a:r>
              <a:rPr lang="en-US" sz="2400" b="1" dirty="0" smtClean="0"/>
              <a:t>Of Machine Code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benefit of machine code is that </a:t>
            </a:r>
            <a:r>
              <a:rPr lang="en-IN" sz="2400" b="1" dirty="0" smtClean="0">
                <a:solidFill>
                  <a:srgbClr val="C00000"/>
                </a:solidFill>
              </a:rPr>
              <a:t>it runs very fast </a:t>
            </a:r>
            <a:r>
              <a:rPr lang="en-IN" sz="2400" dirty="0" smtClean="0"/>
              <a:t>because it is in the </a:t>
            </a:r>
            <a:r>
              <a:rPr lang="en-IN" sz="2400" b="1" dirty="0" smtClean="0">
                <a:solidFill>
                  <a:srgbClr val="C00000"/>
                </a:solidFill>
              </a:rPr>
              <a:t>native form </a:t>
            </a:r>
            <a:r>
              <a:rPr lang="en-IN" sz="2400" dirty="0" err="1" smtClean="0"/>
              <a:t>i.e</a:t>
            </a:r>
            <a:r>
              <a:rPr lang="en-IN" sz="2400" dirty="0" smtClean="0"/>
              <a:t> a form which is directly understandable to the CPU.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However the drawback is that it cannot run on another platform which is different than the platform on which the code was compiled.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In simple words , the </a:t>
            </a:r>
            <a:r>
              <a:rPr lang="en-US" sz="2400" b="1" dirty="0" smtClean="0">
                <a:solidFill>
                  <a:srgbClr val="FF0000"/>
                </a:solidFill>
              </a:rPr>
              <a:t>.exe </a:t>
            </a:r>
            <a:r>
              <a:rPr lang="en-US" sz="2400" dirty="0" smtClean="0"/>
              <a:t>file of </a:t>
            </a:r>
            <a:r>
              <a:rPr lang="en-US" sz="2400" u="sng" dirty="0" smtClean="0">
                <a:solidFill>
                  <a:srgbClr val="C00000"/>
                </a:solidFill>
              </a:rPr>
              <a:t>a C program compiled in Windows cannot run on Linux or Mac </a:t>
            </a:r>
            <a:r>
              <a:rPr lang="en-US" sz="2400" dirty="0" smtClean="0"/>
              <a:t>because every platform (OS+CPU) has it’s own </a:t>
            </a:r>
            <a:r>
              <a:rPr lang="en-US" sz="2400" dirty="0" smtClean="0">
                <a:solidFill>
                  <a:srgbClr val="FF0000"/>
                </a:solidFill>
              </a:rPr>
              <a:t>machine code instruction set.</a:t>
            </a:r>
            <a:endParaRPr lang="en-US" sz="19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8716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Benefits And Drawbacks </a:t>
            </a:r>
            <a:br>
              <a:rPr lang="en-US" sz="2400" b="1" dirty="0" smtClean="0"/>
            </a:br>
            <a:r>
              <a:rPr lang="en-US" sz="2400" b="1" dirty="0" smtClean="0"/>
              <a:t>Of Machine Code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11560" y="1988840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C/C++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797152"/>
            <a:ext cx="1764909" cy="97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Machine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5536" y="3204022"/>
            <a:ext cx="1981200" cy="108907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Turbo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Compiler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1640" y="2776878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331640" y="4293096"/>
            <a:ext cx="181120" cy="49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urved Down Arrow 19"/>
          <p:cNvSpPr/>
          <p:nvPr/>
        </p:nvSpPr>
        <p:spPr>
          <a:xfrm>
            <a:off x="2110153" y="3995225"/>
            <a:ext cx="1994096" cy="10691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2131256" y="3404382"/>
            <a:ext cx="4652889" cy="1659988"/>
          </a:xfrm>
          <a:prstGeom prst="curvedDownArrow">
            <a:avLst>
              <a:gd name="adj1" fmla="val 25000"/>
              <a:gd name="adj2" fmla="val 506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3882683" y="2546254"/>
            <a:ext cx="1076179" cy="17303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3059832" y="5085184"/>
            <a:ext cx="1568574" cy="1512168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275856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</a:t>
            </a:r>
            <a:endParaRPr lang="en-IN" sz="1600" dirty="0"/>
          </a:p>
        </p:txBody>
      </p:sp>
      <p:sp>
        <p:nvSpPr>
          <p:cNvPr id="25" name="computr3"/>
          <p:cNvSpPr>
            <a:spLocks noEditPoints="1" noChangeArrowheads="1"/>
          </p:cNvSpPr>
          <p:nvPr/>
        </p:nvSpPr>
        <p:spPr bwMode="auto">
          <a:xfrm>
            <a:off x="5220072" y="5085184"/>
            <a:ext cx="2232248" cy="1440160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940152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  <a:endParaRPr lang="en-IN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 descr="C:\Users\Tom_And_Jerry\AppData\Local\Microsoft\Windows\Temporary Internet Files\Content.IE5\TV771H3N\check-mark-27820_640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Difference Between Machine Code </a:t>
            </a:r>
            <a:br>
              <a:rPr lang="en-US" sz="2000" b="1" dirty="0" smtClean="0"/>
            </a:br>
            <a:r>
              <a:rPr lang="en-US" sz="2000" b="1" dirty="0" smtClean="0"/>
              <a:t>And </a:t>
            </a:r>
            <a:r>
              <a:rPr lang="en-US" sz="2000" b="1" dirty="0" err="1" smtClean="0"/>
              <a:t>ByteCode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/>
              <a:t>Bytecode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intermediate code </a:t>
            </a:r>
            <a:r>
              <a:rPr lang="en-IN" sz="2400" dirty="0" smtClean="0"/>
              <a:t>but it is different than </a:t>
            </a:r>
            <a:r>
              <a:rPr lang="en-IN" sz="2400" b="1" dirty="0" smtClean="0">
                <a:solidFill>
                  <a:srgbClr val="C00000"/>
                </a:solidFill>
              </a:rPr>
              <a:t>machine code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because it cannot be directly executed by the CPU .</a:t>
            </a:r>
          </a:p>
          <a:p>
            <a:endParaRPr lang="en-IN" sz="2400" dirty="0" smtClean="0"/>
          </a:p>
          <a:p>
            <a:r>
              <a:rPr lang="en-IN" sz="2400" dirty="0" smtClean="0"/>
              <a:t>So whenever the compiler of a language which supports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/>
              <a:t> </a:t>
            </a:r>
            <a:r>
              <a:rPr lang="en-US" sz="2400" dirty="0" smtClean="0"/>
              <a:t>compiles a program , the compiler never generates machine code.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generates a machine independent code called the “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/>
              <a:t>”.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Difference Between Machine Code </a:t>
            </a:r>
            <a:br>
              <a:rPr lang="en-US" sz="2000" b="1" dirty="0" smtClean="0"/>
            </a:br>
            <a:r>
              <a:rPr lang="en-US" sz="2000" b="1" dirty="0" smtClean="0"/>
              <a:t>And </a:t>
            </a:r>
            <a:r>
              <a:rPr lang="en-US" sz="2000" b="1" dirty="0" err="1" smtClean="0"/>
              <a:t>ByteCode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since this </a:t>
            </a:r>
            <a:r>
              <a:rPr lang="en-US" sz="2400" dirty="0" err="1" smtClean="0"/>
              <a:t>bytecode</a:t>
            </a:r>
            <a:r>
              <a:rPr lang="en-US" sz="2400" dirty="0" smtClean="0"/>
              <a:t> is not directly understandable to the platform(OS &amp; CPU) , </a:t>
            </a:r>
            <a:r>
              <a:rPr lang="en-US" sz="2400" i="1" dirty="0" smtClean="0">
                <a:solidFill>
                  <a:srgbClr val="C00000"/>
                </a:solidFill>
              </a:rPr>
              <a:t>so another special layer of software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required to convert these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instructions to </a:t>
            </a:r>
            <a:r>
              <a:rPr lang="en-US" sz="2400" b="1" dirty="0" smtClean="0">
                <a:solidFill>
                  <a:srgbClr val="C00000"/>
                </a:solidFill>
              </a:rPr>
              <a:t>machine dependent form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special layer is called </a:t>
            </a:r>
            <a:r>
              <a:rPr lang="en-US" sz="2400" b="1" dirty="0" smtClean="0">
                <a:solidFill>
                  <a:srgbClr val="C00000"/>
                </a:solidFill>
              </a:rPr>
              <a:t>VM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Virtual Machine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Difference Between Machine Code </a:t>
            </a:r>
            <a:br>
              <a:rPr lang="en-US" sz="2000" b="1" dirty="0" smtClean="0"/>
            </a:br>
            <a:r>
              <a:rPr lang="en-US" sz="2000" b="1" dirty="0" smtClean="0"/>
              <a:t>And </a:t>
            </a:r>
            <a:r>
              <a:rPr lang="en-US" sz="2000" b="1" dirty="0" err="1" smtClean="0"/>
              <a:t>ByteCode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such language which works on 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VM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Thus any such platform for which a </a:t>
            </a:r>
            <a:r>
              <a:rPr lang="en-US" sz="2400" b="1" dirty="0" smtClean="0">
                <a:solidFill>
                  <a:srgbClr val="C00000"/>
                </a:solidFill>
              </a:rPr>
              <a:t>VM</a:t>
            </a:r>
            <a:r>
              <a:rPr lang="en-US" sz="2400" dirty="0" smtClean="0"/>
              <a:t> (called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/>
              <a:t> in java) is available can be used to execute a Java program irrespective of where it has been compiled.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2690"/>
            <a:ext cx="7467600" cy="8080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Program Execution </a:t>
            </a:r>
            <a:br>
              <a:rPr lang="en-US" sz="3200" b="1" dirty="0" smtClean="0"/>
            </a:br>
            <a:r>
              <a:rPr lang="en-US" sz="3200" b="1" dirty="0" smtClean="0"/>
              <a:t>in JAVA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Source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221088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Byte Code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520" y="2780928"/>
            <a:ext cx="1828800" cy="990600"/>
          </a:xfrm>
          <a:prstGeom prst="ellipse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Compiler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43608" y="234888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043608" y="378904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123728" y="4509120"/>
            <a:ext cx="1994096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7984" y="4509120"/>
            <a:ext cx="2025747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240" y="4509120"/>
            <a:ext cx="190617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450912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JVM</a:t>
            </a:r>
            <a:endParaRPr lang="en-IN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32040" y="4581128"/>
            <a:ext cx="106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JVM</a:t>
            </a:r>
            <a:endParaRPr lang="en-IN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45811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JVM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979712" y="4221088"/>
            <a:ext cx="58674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59832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12360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2411760" y="5229200"/>
            <a:ext cx="1352550" cy="1371600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555776" y="5301208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Windows</a:t>
            </a:r>
            <a:endParaRPr lang="en-IN" sz="1600" dirty="0"/>
          </a:p>
        </p:txBody>
      </p:sp>
      <p:sp>
        <p:nvSpPr>
          <p:cNvPr id="31" name="computr3"/>
          <p:cNvSpPr>
            <a:spLocks noEditPoints="1" noChangeArrowheads="1"/>
          </p:cNvSpPr>
          <p:nvPr/>
        </p:nvSpPr>
        <p:spPr bwMode="auto">
          <a:xfrm>
            <a:off x="4499992" y="5301208"/>
            <a:ext cx="1905000" cy="1296144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004048" y="5373216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Ubuntu</a:t>
            </a:r>
            <a:endParaRPr lang="en-IN" dirty="0"/>
          </a:p>
        </p:txBody>
      </p:sp>
      <p:sp>
        <p:nvSpPr>
          <p:cNvPr id="33" name="computr2"/>
          <p:cNvSpPr>
            <a:spLocks noEditPoints="1" noChangeArrowheads="1"/>
          </p:cNvSpPr>
          <p:nvPr/>
        </p:nvSpPr>
        <p:spPr bwMode="auto">
          <a:xfrm>
            <a:off x="6804248" y="5085184"/>
            <a:ext cx="1828800" cy="1524000"/>
          </a:xfrm>
          <a:custGeom>
            <a:avLst/>
            <a:gdLst>
              <a:gd name="T0" fmla="*/ 576 w 21600"/>
              <a:gd name="T1" fmla="*/ 0 h 21600"/>
              <a:gd name="T2" fmla="*/ 576 w 21600"/>
              <a:gd name="T3" fmla="*/ 960 h 21600"/>
              <a:gd name="T4" fmla="*/ 924 w 21600"/>
              <a:gd name="T5" fmla="*/ 0 h 21600"/>
              <a:gd name="T6" fmla="*/ 228 w 21600"/>
              <a:gd name="T7" fmla="*/ 0 h 21600"/>
              <a:gd name="T8" fmla="*/ 228 w 21600"/>
              <a:gd name="T9" fmla="*/ 517 h 21600"/>
              <a:gd name="T10" fmla="*/ 924 w 21600"/>
              <a:gd name="T11" fmla="*/ 517 h 21600"/>
              <a:gd name="T12" fmla="*/ 228 w 21600"/>
              <a:gd name="T13" fmla="*/ 258 h 21600"/>
              <a:gd name="T14" fmla="*/ 924 w 21600"/>
              <a:gd name="T15" fmla="*/ 258 h 21600"/>
              <a:gd name="T16" fmla="*/ 1004 w 21600"/>
              <a:gd name="T17" fmla="*/ 702 h 21600"/>
              <a:gd name="T18" fmla="*/ 148 w 21600"/>
              <a:gd name="T19" fmla="*/ 70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88 w 21600"/>
              <a:gd name="T31" fmla="*/ 1913 h 21600"/>
              <a:gd name="T32" fmla="*/ 15563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236296" y="5157192"/>
            <a:ext cx="936104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endParaRPr lang="en-IN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C:\Users\Tom_And_Jerry\AppData\Local\Microsoft\Windows\Temporary Internet Files\Content.IE5\TV771H3N\check-mark-27820_640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44" y="3071810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8" y="3143248"/>
            <a:ext cx="1016051" cy="10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Benefits And Drawbacks </a:t>
            </a:r>
            <a:br>
              <a:rPr lang="en-US" sz="2400" b="1" dirty="0" smtClean="0"/>
            </a:br>
            <a:r>
              <a:rPr lang="en-US" sz="2400" b="1" dirty="0" smtClean="0"/>
              <a:t>Of  </a:t>
            </a:r>
            <a:r>
              <a:rPr lang="en-US" sz="2400" b="1" dirty="0" err="1" smtClean="0"/>
              <a:t>ByteCode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benefit of 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is that it makes our program </a:t>
            </a:r>
            <a:r>
              <a:rPr lang="en-IN" sz="2400" b="1" dirty="0" smtClean="0">
                <a:solidFill>
                  <a:srgbClr val="C00000"/>
                </a:solidFill>
              </a:rPr>
              <a:t>platform independent </a:t>
            </a:r>
            <a:r>
              <a:rPr lang="en-IN" sz="2400" dirty="0" smtClean="0"/>
              <a:t>i.e. we only have to write the program once and we can run it any platform provided there is a </a:t>
            </a:r>
            <a:r>
              <a:rPr lang="en-IN" sz="2400" b="1" dirty="0" smtClean="0">
                <a:solidFill>
                  <a:srgbClr val="C00000"/>
                </a:solidFill>
              </a:rPr>
              <a:t>VM</a:t>
            </a:r>
            <a:r>
              <a:rPr lang="en-IN" sz="2400" dirty="0" smtClean="0"/>
              <a:t> available on that platform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However the </a:t>
            </a:r>
            <a:r>
              <a:rPr lang="en-US" sz="2400" b="1" dirty="0" smtClean="0">
                <a:solidFill>
                  <a:srgbClr val="C00000"/>
                </a:solidFill>
              </a:rPr>
              <a:t>drawback </a:t>
            </a:r>
            <a:r>
              <a:rPr lang="en-US" sz="2400" dirty="0" smtClean="0"/>
              <a:t>is that </a:t>
            </a:r>
            <a:r>
              <a:rPr lang="en-US" sz="2400" b="1" dirty="0" smtClean="0">
                <a:solidFill>
                  <a:srgbClr val="C00000"/>
                </a:solidFill>
              </a:rPr>
              <a:t>it runs at a slower pace </a:t>
            </a:r>
            <a:r>
              <a:rPr lang="en-US" sz="2400" dirty="0" smtClean="0"/>
              <a:t>because the interpreter inside the </a:t>
            </a:r>
            <a:r>
              <a:rPr lang="en-US" sz="2400" b="1" dirty="0" smtClean="0">
                <a:solidFill>
                  <a:srgbClr val="C00000"/>
                </a:solidFill>
              </a:rPr>
              <a:t>VM</a:t>
            </a:r>
            <a:r>
              <a:rPr lang="en-US" sz="2400" dirty="0" smtClean="0"/>
              <a:t> has to translate each </a:t>
            </a:r>
            <a:r>
              <a:rPr lang="en-US" sz="2400" b="1" dirty="0" err="1" smtClean="0">
                <a:solidFill>
                  <a:srgbClr val="C00000"/>
                </a:solidFill>
              </a:rPr>
              <a:t>bytecode</a:t>
            </a:r>
            <a:r>
              <a:rPr lang="en-US" sz="2400" dirty="0" smtClean="0"/>
              <a:t> instruction to native form and then send it for execution to the CPU.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CPython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default implementation of the Python programming language is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which is written in </a:t>
            </a:r>
            <a:r>
              <a:rPr lang="en-IN" sz="2400" b="1" dirty="0" smtClean="0">
                <a:solidFill>
                  <a:srgbClr val="C00000"/>
                </a:solidFill>
              </a:rPr>
              <a:t>C language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is the original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implementation and it is the implementation we will  download from </a:t>
            </a:r>
            <a:r>
              <a:rPr lang="en-IN" sz="2400" dirty="0" smtClean="0">
                <a:hlinkClick r:id="rId3"/>
              </a:rPr>
              <a:t>Python.org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People call it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to distinguish it from other Python implementations</a:t>
            </a:r>
          </a:p>
          <a:p>
            <a:endParaRPr lang="en-IN" sz="2400" dirty="0" smtClean="0"/>
          </a:p>
          <a:p>
            <a:r>
              <a:rPr lang="en-IN" sz="2400" dirty="0" smtClean="0"/>
              <a:t>Also we must understand that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the language and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is it’s compiler/interpreter written in </a:t>
            </a:r>
            <a:r>
              <a:rPr lang="en-IN" sz="2400" b="1" dirty="0" smtClean="0">
                <a:solidFill>
                  <a:srgbClr val="C00000"/>
                </a:solidFill>
              </a:rPr>
              <a:t>C language</a:t>
            </a:r>
            <a:r>
              <a:rPr lang="en-IN" sz="2400" dirty="0" smtClean="0"/>
              <a:t> to run the Python code.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Version History , Downloading and Installing </a:t>
            </a:r>
          </a:p>
          <a:p>
            <a:pPr marL="514350" indent="-514350">
              <a:buNone/>
            </a:pPr>
            <a:r>
              <a:rPr lang="en-US" sz="2800" b="1" dirty="0" smtClean="0"/>
              <a:t>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 Python Implementations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Downloading And Installing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Testing Python Installation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CPython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compiles the python source code into intermediate </a:t>
            </a:r>
            <a:r>
              <a:rPr lang="en-IN" sz="2400" b="1" dirty="0" err="1" smtClean="0">
                <a:solidFill>
                  <a:srgbClr val="C00000"/>
                </a:solidFill>
              </a:rPr>
              <a:t>bytecode</a:t>
            </a:r>
            <a:r>
              <a:rPr lang="en-IN" sz="2400" dirty="0" smtClean="0"/>
              <a:t>, which is executed by the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virtual machine </a:t>
            </a:r>
            <a:r>
              <a:rPr lang="en-IN" sz="2400" dirty="0" smtClean="0"/>
              <a:t>also called as the </a:t>
            </a:r>
            <a:r>
              <a:rPr lang="en-IN" sz="2400" b="1" dirty="0" smtClean="0">
                <a:solidFill>
                  <a:srgbClr val="C00000"/>
                </a:solidFill>
              </a:rPr>
              <a:t>PVM</a:t>
            </a:r>
            <a:r>
              <a:rPr lang="en-IN" sz="2400" dirty="0" smtClean="0"/>
              <a:t> . 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mage00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000372"/>
            <a:ext cx="8358246" cy="310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Jython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FF0000"/>
                </a:solidFill>
              </a:rPr>
              <a:t>Jython</a:t>
            </a:r>
            <a:r>
              <a:rPr lang="en-IN" sz="2400" dirty="0" smtClean="0"/>
              <a:t> system (originally known as </a:t>
            </a:r>
            <a:r>
              <a:rPr lang="en-IN" sz="2400" dirty="0" err="1" smtClean="0"/>
              <a:t>JPython</a:t>
            </a:r>
            <a:r>
              <a:rPr lang="en-IN" sz="2400" dirty="0" smtClean="0"/>
              <a:t>) is an alternative implementation of the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language, targeted for integration with the Java programming language.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FF0000"/>
                </a:solidFill>
              </a:rPr>
              <a:t>Jython</a:t>
            </a:r>
            <a:r>
              <a:rPr lang="en-IN" sz="2400" dirty="0" smtClean="0"/>
              <a:t> compiles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source code to Java </a:t>
            </a:r>
            <a:r>
              <a:rPr lang="en-IN" sz="2400" dirty="0" err="1" smtClean="0"/>
              <a:t>bytecode</a:t>
            </a:r>
            <a:r>
              <a:rPr lang="en-IN" sz="2400" dirty="0" smtClean="0"/>
              <a:t> and then sends this </a:t>
            </a:r>
            <a:r>
              <a:rPr lang="en-IN" sz="2400" dirty="0" err="1" smtClean="0"/>
              <a:t>bytecode</a:t>
            </a:r>
            <a:r>
              <a:rPr lang="en-IN" sz="2400" dirty="0" smtClean="0"/>
              <a:t> to the Java Virtual Machine (JVM).</a:t>
            </a:r>
          </a:p>
          <a:p>
            <a:endParaRPr lang="en-US" sz="2400" dirty="0" smtClean="0"/>
          </a:p>
          <a:p>
            <a:r>
              <a:rPr lang="en-IN" sz="2400" dirty="0" smtClean="0"/>
              <a:t>Because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code is translated to Java byte code, it looks and feels like a true Java program at runtime.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Jython</a:t>
            </a:r>
            <a:endParaRPr lang="en-IN" sz="2800" b="1" dirty="0"/>
          </a:p>
        </p:txBody>
      </p:sp>
      <p:pic>
        <p:nvPicPr>
          <p:cNvPr id="6" name="Content Placeholder 5" descr="python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57158" y="1741487"/>
            <a:ext cx="8429684" cy="45910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IronPython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third implementation of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, and newer than both </a:t>
            </a:r>
            <a:r>
              <a:rPr lang="en-IN" sz="2400" b="1" dirty="0" err="1" smtClean="0">
                <a:solidFill>
                  <a:srgbClr val="FF0000"/>
                </a:solidFill>
              </a:rPr>
              <a:t>CPython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FF0000"/>
                </a:solidFill>
              </a:rPr>
              <a:t>Jython</a:t>
            </a:r>
            <a:r>
              <a:rPr lang="en-IN" sz="2400" dirty="0" smtClean="0"/>
              <a:t> is </a:t>
            </a:r>
            <a:r>
              <a:rPr lang="en-IN" sz="2400" b="1" dirty="0" err="1" smtClean="0">
                <a:solidFill>
                  <a:srgbClr val="FF0000"/>
                </a:solidFill>
              </a:rPr>
              <a:t>IronPython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FF0000"/>
                </a:solidFill>
              </a:rPr>
              <a:t>IronPython</a:t>
            </a:r>
            <a:r>
              <a:rPr lang="en-IN" sz="2400" dirty="0" smtClean="0"/>
              <a:t> is designed to allow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programs to integrate with applications coded to work with Microsoft’s .NET Framework for Windows.</a:t>
            </a:r>
          </a:p>
          <a:p>
            <a:endParaRPr lang="en-US" sz="2400" dirty="0" smtClean="0"/>
          </a:p>
          <a:p>
            <a:r>
              <a:rPr lang="en-IN" sz="2400" dirty="0" smtClean="0"/>
              <a:t> Similar to </a:t>
            </a:r>
            <a:r>
              <a:rPr lang="en-IN" sz="2400" b="1" dirty="0" err="1" smtClean="0">
                <a:solidFill>
                  <a:srgbClr val="FF0000"/>
                </a:solidFill>
              </a:rPr>
              <a:t>Jython</a:t>
            </a:r>
            <a:r>
              <a:rPr lang="en-IN" sz="2400" dirty="0" smtClean="0"/>
              <a:t>, it uses </a:t>
            </a:r>
            <a:r>
              <a:rPr lang="en-IN" sz="2400" dirty="0" err="1" smtClean="0"/>
              <a:t>.Net</a:t>
            </a:r>
            <a:r>
              <a:rPr lang="en-IN" sz="2400" dirty="0" smtClean="0"/>
              <a:t> Virtual Machine which is called as </a:t>
            </a:r>
            <a:r>
              <a:rPr lang="en-IN" sz="2400" b="1" dirty="0" smtClean="0">
                <a:solidFill>
                  <a:srgbClr val="FF0000"/>
                </a:solidFill>
              </a:rPr>
              <a:t>Common Language Runtime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PyPy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FF0000"/>
                </a:solidFill>
              </a:rPr>
              <a:t>PyPy</a:t>
            </a:r>
            <a:r>
              <a:rPr lang="en-IN" sz="2400" dirty="0" smtClean="0"/>
              <a:t> is an implementation of the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programming language written in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It uses a special compiler called JITC (</a:t>
            </a:r>
            <a:r>
              <a:rPr lang="en-IN" sz="2400" dirty="0" smtClean="0">
                <a:hlinkClick r:id="rId3"/>
              </a:rPr>
              <a:t>just-in-time compilation</a:t>
            </a:r>
            <a:r>
              <a:rPr lang="en-IN" sz="2400" dirty="0" smtClean="0"/>
              <a:t>). 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FF0000"/>
                </a:solidFill>
              </a:rPr>
              <a:t>PyPy</a:t>
            </a:r>
            <a:r>
              <a:rPr lang="en-IN" sz="2400" dirty="0" smtClean="0"/>
              <a:t> adds </a:t>
            </a:r>
            <a:r>
              <a:rPr lang="en-IN" sz="2400" b="1" dirty="0" smtClean="0">
                <a:solidFill>
                  <a:srgbClr val="FF0000"/>
                </a:solidFill>
              </a:rPr>
              <a:t>JITC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FF0000"/>
                </a:solidFill>
              </a:rPr>
              <a:t>PVM</a:t>
            </a:r>
            <a:r>
              <a:rPr lang="en-IN" sz="2400" dirty="0" smtClean="0"/>
              <a:t> which makes the </a:t>
            </a:r>
            <a:r>
              <a:rPr lang="en-IN" sz="2400" b="1" dirty="0" smtClean="0">
                <a:solidFill>
                  <a:srgbClr val="FF0000"/>
                </a:solidFill>
              </a:rPr>
              <a:t>PVM</a:t>
            </a:r>
            <a:r>
              <a:rPr lang="en-IN" sz="2400" dirty="0" smtClean="0"/>
              <a:t> more efficient and fast by converting  </a:t>
            </a:r>
            <a:r>
              <a:rPr lang="en-IN" sz="2400" dirty="0" err="1" smtClean="0"/>
              <a:t>bytecode</a:t>
            </a:r>
            <a:r>
              <a:rPr lang="en-IN" sz="2400" dirty="0" smtClean="0"/>
              <a:t> into machine code in much more efficient way than the normal interpreter.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/>
              <a:t> in 2 ways: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Without any IDE , i.e. by simply using notepad for writing the code and running it on command prompt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With an IDE like </a:t>
            </a:r>
            <a:r>
              <a:rPr lang="en-US" sz="1900" b="1" dirty="0" err="1" smtClean="0">
                <a:solidFill>
                  <a:srgbClr val="002060"/>
                </a:solidFill>
              </a:rPr>
              <a:t>PyCharm</a:t>
            </a:r>
            <a:r>
              <a:rPr lang="en-US" sz="1900" b="1" dirty="0" smtClean="0">
                <a:solidFill>
                  <a:srgbClr val="C00000"/>
                </a:solidFill>
              </a:rPr>
              <a:t> , </a:t>
            </a:r>
            <a:r>
              <a:rPr lang="en-US" sz="1900" b="1" dirty="0" err="1" smtClean="0">
                <a:solidFill>
                  <a:srgbClr val="002060"/>
                </a:solidFill>
              </a:rPr>
              <a:t>Spyder</a:t>
            </a:r>
            <a:r>
              <a:rPr lang="en-US" sz="1900" b="1" dirty="0" smtClean="0">
                <a:solidFill>
                  <a:srgbClr val="C00000"/>
                </a:solidFill>
              </a:rPr>
              <a:t> , </a:t>
            </a:r>
            <a:r>
              <a:rPr lang="en-US" sz="1900" b="1" dirty="0" smtClean="0">
                <a:solidFill>
                  <a:srgbClr val="002060"/>
                </a:solidFill>
              </a:rPr>
              <a:t>Visual Studio Code</a:t>
            </a:r>
            <a:r>
              <a:rPr lang="en-US" sz="1900" b="1" dirty="0" smtClean="0">
                <a:solidFill>
                  <a:srgbClr val="C00000"/>
                </a:solidFill>
              </a:rPr>
              <a:t> etc</a:t>
            </a:r>
          </a:p>
          <a:p>
            <a:endParaRPr lang="en-US" sz="2400" dirty="0" smtClean="0"/>
          </a:p>
          <a:p>
            <a:r>
              <a:rPr lang="en-US" sz="2400" dirty="0" smtClean="0"/>
              <a:t>Initially we will learn and practice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/>
              <a:t> programs without any IDE and later on we will use </a:t>
            </a:r>
            <a:r>
              <a:rPr lang="en-US" sz="2400" b="1" dirty="0" smtClean="0">
                <a:solidFill>
                  <a:srgbClr val="FF0000"/>
                </a:solidFill>
              </a:rPr>
              <a:t>PYCHARM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Python’s</a:t>
            </a:r>
            <a:r>
              <a:rPr lang="en-US" sz="2400" dirty="0" smtClean="0"/>
              <a:t> downloading and installation is fairly easy and is almost same as any other software.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IN" sz="2400" dirty="0" smtClean="0"/>
              <a:t>can download everything we need to get started with </a:t>
            </a:r>
            <a:r>
              <a:rPr lang="en-IN" sz="2400" b="1" dirty="0" smtClean="0">
                <a:solidFill>
                  <a:srgbClr val="FF0000"/>
                </a:solidFill>
              </a:rPr>
              <a:t>Python </a:t>
            </a:r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  <a:r>
              <a:rPr lang="en-IN" sz="2400" dirty="0" smtClean="0"/>
              <a:t> website called </a:t>
            </a:r>
            <a:r>
              <a:rPr lang="en-IN" sz="2400" u="sng" dirty="0" smtClean="0">
                <a:solidFill>
                  <a:srgbClr val="0070C0"/>
                </a:solidFill>
              </a:rPr>
              <a:t>http://www.python.org/downloads.</a:t>
            </a:r>
            <a:r>
              <a:rPr lang="en-US" sz="2400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sz="2400" u="sng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 website should automatically detect that we’re using </a:t>
            </a:r>
            <a:r>
              <a:rPr lang="en-IN" sz="2400" b="1" dirty="0" smtClean="0">
                <a:solidFill>
                  <a:srgbClr val="FF0000"/>
                </a:solidFill>
              </a:rPr>
              <a:t>Windows</a:t>
            </a:r>
            <a:r>
              <a:rPr lang="en-IN" sz="2400" dirty="0" smtClean="0"/>
              <a:t> and present the links to the </a:t>
            </a:r>
            <a:r>
              <a:rPr lang="en-IN" sz="2400" b="1" dirty="0" smtClean="0">
                <a:solidFill>
                  <a:srgbClr val="FF0000"/>
                </a:solidFill>
              </a:rPr>
              <a:t>Windows installer</a:t>
            </a:r>
            <a:r>
              <a:rPr lang="en-IN" sz="2400" dirty="0" smtClean="0"/>
              <a:t>.</a:t>
            </a:r>
            <a:endParaRPr lang="en-US" sz="2400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14554"/>
            <a:ext cx="9144000" cy="464344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357298"/>
            <a:ext cx="8715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If you have Windows 32 bit then download the installer by clicking on the button </a:t>
            </a:r>
            <a:r>
              <a:rPr lang="en-IN" sz="2400" b="1" dirty="0" smtClean="0">
                <a:solidFill>
                  <a:srgbClr val="FF0000"/>
                </a:solidFill>
              </a:rPr>
              <a:t>Download Python 3.6.5</a:t>
            </a:r>
            <a:endParaRPr lang="en-US" sz="24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285992"/>
            <a:ext cx="9144000" cy="442915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428736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But if you have windows 64 bit then scroll down and select </a:t>
            </a:r>
            <a:r>
              <a:rPr lang="en-IN" sz="2400" b="1" dirty="0" smtClean="0">
                <a:solidFill>
                  <a:srgbClr val="FF0000"/>
                </a:solidFill>
              </a:rPr>
              <a:t>python 3.6.5 </a:t>
            </a:r>
            <a:r>
              <a:rPr lang="en-IN" sz="2400" dirty="0" smtClean="0"/>
              <a:t>from the list</a:t>
            </a:r>
            <a:endParaRPr lang="en-US" sz="24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2643562"/>
            <a:ext cx="9144000" cy="421443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1428736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Now go to the </a:t>
            </a:r>
            <a:r>
              <a:rPr lang="en-IN" sz="2400" b="1" dirty="0" smtClean="0">
                <a:solidFill>
                  <a:srgbClr val="FF0000"/>
                </a:solidFill>
              </a:rPr>
              <a:t>Files</a:t>
            </a:r>
            <a:r>
              <a:rPr lang="en-IN" sz="2400" dirty="0" smtClean="0"/>
              <a:t> section and select </a:t>
            </a:r>
            <a:r>
              <a:rPr lang="en-IN" sz="2400" b="1" dirty="0" smtClean="0">
                <a:solidFill>
                  <a:srgbClr val="FF0000"/>
                </a:solidFill>
              </a:rPr>
              <a:t>windows x86-64 executable installer </a:t>
            </a:r>
          </a:p>
          <a:p>
            <a:r>
              <a:rPr lang="en-US" sz="2400" dirty="0" smtClean="0"/>
              <a:t>This will download the installer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Python Version History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First released on Feb-20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-1991 ( </a:t>
            </a:r>
            <a:r>
              <a:rPr lang="en-US" sz="2400" b="1" dirty="0" err="1" smtClean="0">
                <a:solidFill>
                  <a:srgbClr val="FF0000"/>
                </a:solidFill>
              </a:rPr>
              <a:t>ver</a:t>
            </a:r>
            <a:r>
              <a:rPr lang="en-US" sz="2400" b="1" dirty="0" smtClean="0">
                <a:solidFill>
                  <a:srgbClr val="FF0000"/>
                </a:solidFill>
              </a:rPr>
              <a:t>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Python 3.6.5 launched on March-28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3.7 launched on June-27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3143248"/>
            <a:ext cx="9144000" cy="35719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2844" y="1428736"/>
            <a:ext cx="9001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Open the downloads folder and run the file  </a:t>
            </a:r>
            <a:r>
              <a:rPr lang="en-IN" sz="2200" b="1" dirty="0" smtClean="0">
                <a:solidFill>
                  <a:srgbClr val="FF0000"/>
                </a:solidFill>
              </a:rPr>
              <a:t>python-3.6.5.exe</a:t>
            </a:r>
            <a:r>
              <a:rPr lang="en-IN" sz="2200" dirty="0" smtClean="0"/>
              <a:t> (if you are on 32 bit) or </a:t>
            </a:r>
            <a:r>
              <a:rPr lang="en-IN" sz="2200" b="1" dirty="0" smtClean="0">
                <a:solidFill>
                  <a:srgbClr val="FF0000"/>
                </a:solidFill>
              </a:rPr>
              <a:t>python-3.6.5-amd64 </a:t>
            </a:r>
            <a:r>
              <a:rPr lang="en-IN" sz="2200" dirty="0" smtClean="0"/>
              <a:t>(if you are on 64bit)  by </a:t>
            </a:r>
            <a:r>
              <a:rPr lang="en-IN" sz="2200" b="1" dirty="0" smtClean="0">
                <a:solidFill>
                  <a:srgbClr val="C00000"/>
                </a:solidFill>
              </a:rPr>
              <a:t>right clicking </a:t>
            </a:r>
            <a:r>
              <a:rPr lang="en-IN" sz="2200" dirty="0" smtClean="0"/>
              <a:t>it and selecting </a:t>
            </a:r>
            <a:r>
              <a:rPr lang="en-IN" sz="2200" b="1" dirty="0" smtClean="0">
                <a:solidFill>
                  <a:srgbClr val="C00000"/>
                </a:solidFill>
              </a:rPr>
              <a:t>run as administrator</a:t>
            </a:r>
            <a:endParaRPr lang="en-US" sz="2200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357298"/>
            <a:ext cx="8715436" cy="364333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5143512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Python installer will start running . In the window that appears , do 2 things: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Click on the checkbox </a:t>
            </a:r>
            <a:r>
              <a:rPr lang="en-US" sz="2400" b="1" u="sng" dirty="0" smtClean="0">
                <a:solidFill>
                  <a:srgbClr val="C00000"/>
                </a:solidFill>
              </a:rPr>
              <a:t>Add Python 3.6 to PATH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Select </a:t>
            </a:r>
            <a:r>
              <a:rPr lang="en-US" sz="2400" b="1" u="sng" dirty="0" smtClean="0">
                <a:solidFill>
                  <a:srgbClr val="C00000"/>
                </a:solidFill>
              </a:rPr>
              <a:t>Install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Downloading And </a:t>
            </a:r>
            <a:br>
              <a:rPr lang="en-US" sz="2800" b="1" dirty="0" smtClean="0"/>
            </a:br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pic>
        <p:nvPicPr>
          <p:cNvPr id="6" name="Content Placeholder 5" descr="download 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357298"/>
            <a:ext cx="8858311" cy="364333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4282" y="5143512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Once the installation is over you will get SETUP WAS SUCCESSFUL message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Testing Python Installation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4572000"/>
          </a:xfrm>
        </p:spPr>
        <p:txBody>
          <a:bodyPr/>
          <a:lstStyle/>
          <a:p>
            <a:r>
              <a:rPr lang="en-IN" sz="2400" dirty="0" smtClean="0"/>
              <a:t>To verify that Python is installed and working correctly,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Open the command prompt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Type the command </a:t>
            </a:r>
            <a:r>
              <a:rPr lang="en-US" b="1" dirty="0" smtClean="0">
                <a:solidFill>
                  <a:srgbClr val="C00000"/>
                </a:solidFill>
              </a:rPr>
              <a:t>python --version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sz="2400" dirty="0" smtClean="0"/>
              <a:t>In the output we should see the python version number as shown in the next slide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Testing Python Installation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4572000"/>
          </a:xfrm>
        </p:spPr>
        <p:txBody>
          <a:bodyPr/>
          <a:lstStyle/>
          <a:p>
            <a:r>
              <a:rPr lang="en-IN" dirty="0" smtClean="0"/>
              <a:t>To verify that Python is installed and working correctly, do the following: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Open the command prompt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the command Python –version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In the output we should see the python version number</a:t>
            </a:r>
            <a:endParaRPr lang="en-IN" dirty="0" smtClean="0"/>
          </a:p>
        </p:txBody>
      </p:sp>
      <p:pic>
        <p:nvPicPr>
          <p:cNvPr id="11" name="Picture 10" descr="downloadpic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23212"/>
            <a:ext cx="8858312" cy="5634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Two Versions Of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you can observe from the previous slide , there are 2 major versions of Python , called </a:t>
            </a:r>
            <a:r>
              <a:rPr lang="en-US" sz="2400" b="1" dirty="0" smtClean="0">
                <a:solidFill>
                  <a:srgbClr val="FF0000"/>
                </a:solidFill>
              </a:rPr>
              <a:t>Python 2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Python 3</a:t>
            </a:r>
            <a:r>
              <a:rPr lang="en-US" sz="2400" dirty="0" smtClean="0">
                <a:solidFill>
                  <a:schemeClr val="tx1"/>
                </a:solidFill>
              </a:rPr>
              <a:t> came in </a:t>
            </a:r>
            <a:r>
              <a:rPr lang="en-US" sz="2400" b="1" dirty="0" smtClean="0">
                <a:solidFill>
                  <a:srgbClr val="FF0000"/>
                </a:solidFill>
              </a:rPr>
              <a:t>2008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it is not backward compatible with </a:t>
            </a:r>
            <a:r>
              <a:rPr lang="en-US" sz="2400" b="1" dirty="0" smtClean="0">
                <a:solidFill>
                  <a:srgbClr val="FF0000"/>
                </a:solidFill>
              </a:rPr>
              <a:t>Python 2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means that a project which uses </a:t>
            </a:r>
            <a:r>
              <a:rPr lang="en-US" sz="2400" b="1" dirty="0" smtClean="0">
                <a:solidFill>
                  <a:srgbClr val="FF0000"/>
                </a:solidFill>
              </a:rPr>
              <a:t>Python 2</a:t>
            </a:r>
            <a:r>
              <a:rPr lang="en-US" sz="2400" dirty="0" smtClean="0">
                <a:solidFill>
                  <a:schemeClr val="tx1"/>
                </a:solidFill>
              </a:rPr>
              <a:t> will not run on </a:t>
            </a:r>
            <a:r>
              <a:rPr lang="en-US" sz="2400" b="1" dirty="0" smtClean="0">
                <a:solidFill>
                  <a:srgbClr val="FF0000"/>
                </a:solidFill>
              </a:rPr>
              <a:t>Python 3.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means that we have to </a:t>
            </a:r>
            <a:r>
              <a:rPr lang="en-US" sz="2400" b="1" dirty="0" smtClean="0">
                <a:solidFill>
                  <a:srgbClr val="0070C0"/>
                </a:solidFill>
              </a:rPr>
              <a:t>rewrite the entire project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migrate it from </a:t>
            </a:r>
            <a:r>
              <a:rPr lang="en-US" sz="2400" b="1" dirty="0" smtClean="0">
                <a:solidFill>
                  <a:srgbClr val="FF0000"/>
                </a:solidFill>
              </a:rPr>
              <a:t>Python 2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Some Important Differences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print “Hello Bhopal”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print(“Hello Bhopal”)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5/2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smtClean="0">
              <a:solidFill>
                <a:schemeClr val="tx1"/>
              </a:solidFill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The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way of accepting input has also changed and like this there are many changes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Two Versions Of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to prevent this overhead of programmers , </a:t>
            </a:r>
            <a:r>
              <a:rPr lang="en-US" sz="2400" b="1" dirty="0" smtClean="0">
                <a:solidFill>
                  <a:srgbClr val="FF0000"/>
                </a:solidFill>
              </a:rPr>
              <a:t>PSF</a:t>
            </a:r>
            <a:r>
              <a:rPr lang="en-US" sz="2400" dirty="0" smtClean="0">
                <a:solidFill>
                  <a:schemeClr val="tx1"/>
                </a:solidFill>
              </a:rPr>
              <a:t> decided to support </a:t>
            </a:r>
            <a:r>
              <a:rPr lang="en-US" sz="2400" b="1" dirty="0" smtClean="0">
                <a:solidFill>
                  <a:srgbClr val="FF0000"/>
                </a:solidFill>
              </a:rPr>
              <a:t>Python 2</a:t>
            </a:r>
            <a:r>
              <a:rPr lang="en-US" sz="2400" dirty="0" smtClean="0">
                <a:solidFill>
                  <a:schemeClr val="tx1"/>
                </a:solidFill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this support will only be till </a:t>
            </a:r>
            <a:r>
              <a:rPr lang="en-US" sz="2400" b="1" u="sng" dirty="0" smtClean="0">
                <a:solidFill>
                  <a:srgbClr val="FF0000"/>
                </a:solidFill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You can visit </a:t>
            </a:r>
            <a:r>
              <a:rPr lang="en-US" sz="2400" b="1" dirty="0" smtClean="0">
                <a:solidFill>
                  <a:srgbClr val="FF0000"/>
                </a:solidFill>
                <a:hlinkClick r:id="rId2"/>
              </a:rPr>
              <a:t>https://pythonclock.org/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see exactly how much time is left before Python 2 retires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Which Version Should I Use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beginners , it is a point of confusion as to </a:t>
            </a:r>
            <a:r>
              <a:rPr lang="en-US" sz="2400" b="1" dirty="0" smtClean="0">
                <a:solidFill>
                  <a:srgbClr val="FF0000"/>
                </a:solidFill>
              </a:rPr>
              <a:t>which Python version they should learn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obvious answer is </a:t>
            </a:r>
            <a:r>
              <a:rPr lang="en-US" sz="2400" b="1" dirty="0" smtClean="0">
                <a:solidFill>
                  <a:srgbClr val="FF0000"/>
                </a:solidFill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86058"/>
            <a:ext cx="8358246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Why Python 3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should go with </a:t>
            </a:r>
            <a:r>
              <a:rPr lang="en-US" sz="2400" b="1" dirty="0" smtClean="0">
                <a:solidFill>
                  <a:srgbClr val="FF0000"/>
                </a:solidFill>
              </a:rPr>
              <a:t>Python 3</a:t>
            </a:r>
            <a:r>
              <a:rPr lang="en-US" sz="2400" dirty="0" smtClean="0">
                <a:solidFill>
                  <a:schemeClr val="tx1"/>
                </a:solidFill>
              </a:rPr>
              <a:t> as it brings lot of new features and new tricks compared to </a:t>
            </a:r>
            <a:r>
              <a:rPr lang="en-US" sz="2400" b="1" dirty="0" smtClean="0">
                <a:solidFill>
                  <a:srgbClr val="FF0000"/>
                </a:solidFill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Moreover as per PSF, </a:t>
            </a:r>
            <a:r>
              <a:rPr lang="en-IN" sz="2400" i="1" dirty="0" smtClean="0">
                <a:solidFill>
                  <a:srgbClr val="0070C0"/>
                </a:solidFill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All major future upgrades will be to Python 3 and , Python 2.7 will never move ahead to even Python 2.8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Various Implementations </a:t>
            </a:r>
            <a:br>
              <a:rPr lang="en-US" sz="2800" b="1" dirty="0" smtClean="0"/>
            </a:br>
            <a:r>
              <a:rPr lang="en-US" sz="2800" b="1" dirty="0" smtClean="0"/>
              <a:t>Of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Python language </a:t>
            </a:r>
            <a:r>
              <a:rPr lang="en-US" sz="2400" dirty="0" smtClean="0"/>
              <a:t>has many popular </a:t>
            </a:r>
            <a:r>
              <a:rPr lang="en-US" sz="2400" b="1" u="sng" dirty="0" smtClean="0">
                <a:solidFill>
                  <a:srgbClr val="C00000"/>
                </a:solidFill>
              </a:rPr>
              <a:t>implementations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word </a:t>
            </a:r>
            <a:r>
              <a:rPr lang="en-US" sz="2400" b="1" dirty="0" smtClean="0">
                <a:solidFill>
                  <a:srgbClr val="C00000"/>
                </a:solidFill>
              </a:rPr>
              <a:t>implementation</a:t>
            </a:r>
            <a:r>
              <a:rPr lang="en-US" sz="2400" dirty="0" smtClean="0"/>
              <a:t> means </a:t>
            </a:r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environment </a:t>
            </a:r>
            <a:r>
              <a:rPr lang="en-IN" sz="2400" dirty="0" smtClean="0"/>
              <a:t>which provides support for the execution of programs written in the Python language.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As of now </a:t>
            </a:r>
            <a:r>
              <a:rPr lang="en-US" sz="2400" b="1" dirty="0" smtClean="0">
                <a:solidFill>
                  <a:srgbClr val="FF0000"/>
                </a:solidFill>
              </a:rPr>
              <a:t>Python</a:t>
            </a:r>
            <a:r>
              <a:rPr lang="en-US" sz="2400" dirty="0" smtClean="0"/>
              <a:t> </a:t>
            </a:r>
            <a:r>
              <a:rPr lang="en-US" sz="2400" smtClean="0"/>
              <a:t>has </a:t>
            </a:r>
            <a:r>
              <a:rPr lang="en-US" sz="2400" smtClean="0"/>
              <a:t>around </a:t>
            </a:r>
            <a:r>
              <a:rPr lang="en-US" sz="2400" b="1" smtClean="0">
                <a:solidFill>
                  <a:srgbClr val="C00000"/>
                </a:solidFill>
              </a:rPr>
              <a:t>26 </a:t>
            </a:r>
            <a:r>
              <a:rPr lang="en-US" sz="2400" b="1" dirty="0" smtClean="0">
                <a:solidFill>
                  <a:srgbClr val="C00000"/>
                </a:solidFill>
              </a:rPr>
              <a:t>implementations</a:t>
            </a:r>
            <a:r>
              <a:rPr lang="en-US" sz="2400" dirty="0" smtClean="0"/>
              <a:t> , but the most common are: </a:t>
            </a:r>
            <a:r>
              <a:rPr lang="en-US" sz="2400" dirty="0" err="1" smtClean="0">
                <a:solidFill>
                  <a:srgbClr val="FF0000"/>
                </a:solidFill>
              </a:rPr>
              <a:t>Cpython</a:t>
            </a:r>
            <a:r>
              <a:rPr lang="en-US" sz="2400" dirty="0" smtClean="0"/>
              <a:t> , </a:t>
            </a:r>
            <a:r>
              <a:rPr lang="en-US" sz="2400" dirty="0" err="1" smtClean="0">
                <a:solidFill>
                  <a:srgbClr val="FF0000"/>
                </a:solidFill>
              </a:rPr>
              <a:t>Jython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IronPython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PyPy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2510</TotalTime>
  <Words>1288</Words>
  <Application>Microsoft Office PowerPoint</Application>
  <PresentationFormat>On-screen Show (4:3)</PresentationFormat>
  <Paragraphs>248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Various Implementations  Of Python</vt:lpstr>
      <vt:lpstr>Difference Between Machine Code  And ByteCode</vt:lpstr>
      <vt:lpstr>Difference Between Machine Code  And ByteCode</vt:lpstr>
      <vt:lpstr>Benefits And Drawbacks  Of Machine Code</vt:lpstr>
      <vt:lpstr>Benefits And Drawbacks  Of Machine Code</vt:lpstr>
      <vt:lpstr>Difference Between Machine Code  And ByteCode</vt:lpstr>
      <vt:lpstr>Difference Between Machine Code  And ByteCode</vt:lpstr>
      <vt:lpstr>Difference Between Machine Code  And ByteCode</vt:lpstr>
      <vt:lpstr>Program Execution  in JAVA</vt:lpstr>
      <vt:lpstr>Benefits And Drawbacks  Of  ByteCode</vt:lpstr>
      <vt:lpstr>CPython</vt:lpstr>
      <vt:lpstr>CPython</vt:lpstr>
      <vt:lpstr>Jython</vt:lpstr>
      <vt:lpstr>Jython</vt:lpstr>
      <vt:lpstr>IronPython</vt:lpstr>
      <vt:lpstr>PyPy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Downloading And  Installing Python</vt:lpstr>
      <vt:lpstr>Testing Python Installation</vt:lpstr>
      <vt:lpstr>Testing Python Installation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203</cp:revision>
  <dcterms:created xsi:type="dcterms:W3CDTF">2015-12-21T13:46:48Z</dcterms:created>
  <dcterms:modified xsi:type="dcterms:W3CDTF">2018-07-19T11:05:51Z</dcterms:modified>
</cp:coreProperties>
</file>