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418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7" r:id="rId15"/>
    <p:sldId id="476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add(</a:t>
            </a:r>
            <a:r>
              <a:rPr lang="en-IN" sz="2400" b="1" dirty="0" err="1" smtClean="0">
                <a:solidFill>
                  <a:srgbClr val="7030A0"/>
                </a:solidFill>
              </a:rPr>
              <a:t>a,b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print("Values </a:t>
            </a:r>
            <a:r>
              <a:rPr lang="en-IN" sz="2400" b="1" dirty="0" err="1" smtClean="0">
                <a:solidFill>
                  <a:srgbClr val="7030A0"/>
                </a:solidFill>
              </a:rPr>
              <a:t>are",a,"and",b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c=</a:t>
            </a:r>
            <a:r>
              <a:rPr lang="en-IN" sz="2400" b="1" dirty="0" err="1" smtClean="0">
                <a:solidFill>
                  <a:srgbClr val="7030A0"/>
                </a:solidFill>
              </a:rPr>
              <a:t>a+b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print("Their sum </a:t>
            </a:r>
            <a:r>
              <a:rPr lang="en-IN" sz="2400" b="1" dirty="0" err="1" smtClean="0">
                <a:solidFill>
                  <a:srgbClr val="7030A0"/>
                </a:solidFill>
              </a:rPr>
              <a:t>is",c</a:t>
            </a:r>
            <a:r>
              <a:rPr lang="en-IN" sz="2400" b="1" dirty="0" smtClean="0">
                <a:solidFill>
                  <a:srgbClr val="7030A0"/>
                </a:solidFill>
              </a:rPr>
              <a:t>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add(5,10)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add(2.5,5.4)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214950"/>
            <a:ext cx="3924848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Returning Values </a:t>
            </a:r>
            <a:br>
              <a:rPr lang="en-US" sz="2800" b="1" dirty="0" smtClean="0"/>
            </a:br>
            <a:r>
              <a:rPr lang="en-US" sz="2800" b="1" dirty="0" smtClean="0"/>
              <a:t>From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return a value or values from a function we have to write the keyword </a:t>
            </a:r>
            <a:r>
              <a:rPr lang="en-US" sz="2400" b="1" dirty="0" smtClean="0">
                <a:solidFill>
                  <a:srgbClr val="C00000"/>
                </a:solidFill>
              </a:rPr>
              <a:t>return</a:t>
            </a:r>
            <a:r>
              <a:rPr lang="en-US" sz="2400" dirty="0" smtClean="0"/>
              <a:t> at the end of the function body along with the value(s) to be returned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return  &lt;expression&gt;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add(</a:t>
            </a:r>
            <a:r>
              <a:rPr lang="en-IN" sz="2400" b="1" dirty="0" err="1" smtClean="0">
                <a:solidFill>
                  <a:srgbClr val="7030A0"/>
                </a:solidFill>
              </a:rPr>
              <a:t>a,b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 c=</a:t>
            </a:r>
            <a:r>
              <a:rPr lang="en-IN" sz="2400" b="1" dirty="0" err="1" smtClean="0">
                <a:solidFill>
                  <a:srgbClr val="7030A0"/>
                </a:solidFill>
              </a:rPr>
              <a:t>a+b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return c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x=add(5,10)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of 5 and 10 </a:t>
            </a:r>
            <a:r>
              <a:rPr lang="en-IN" sz="2400" b="1" dirty="0" err="1" smtClean="0">
                <a:solidFill>
                  <a:srgbClr val="C00000"/>
                </a:solidFill>
              </a:rPr>
              <a:t>is",x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y=add(2.5,5.4)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of 2.5 and 5.4 </a:t>
            </a:r>
            <a:r>
              <a:rPr lang="en-IN" sz="2400" b="1" dirty="0" err="1" smtClean="0">
                <a:solidFill>
                  <a:srgbClr val="C00000"/>
                </a:solidFill>
              </a:rPr>
              <a:t>is",y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214950"/>
            <a:ext cx="3924848" cy="1143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Write</a:t>
            </a:r>
            <a:r>
              <a:rPr lang="en-US" sz="2400" b="1" dirty="0" smtClean="0"/>
              <a:t>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absolute( ) </a:t>
            </a:r>
            <a:r>
              <a:rPr lang="en-US" sz="2400" b="1" dirty="0" smtClean="0"/>
              <a:t>to accept an integer as argument and return it’s </a:t>
            </a:r>
            <a:r>
              <a:rPr lang="en-US" sz="2400" b="1" dirty="0" smtClean="0">
                <a:solidFill>
                  <a:srgbClr val="C00000"/>
                </a:solidFill>
              </a:rPr>
              <a:t>absolute value</a:t>
            </a:r>
            <a:r>
              <a:rPr lang="en-US" sz="2400" b="1" dirty="0" smtClean="0"/>
              <a:t>. Finally </a:t>
            </a:r>
            <a:r>
              <a:rPr lang="en-US" sz="2400" b="1" dirty="0" smtClean="0">
                <a:solidFill>
                  <a:srgbClr val="C00000"/>
                </a:solidFill>
              </a:rPr>
              <a:t>call</a:t>
            </a:r>
            <a:r>
              <a:rPr lang="en-US" sz="2400" b="1" dirty="0" smtClean="0"/>
              <a:t> it to get the absolute value of </a:t>
            </a:r>
            <a:r>
              <a:rPr lang="en-US" sz="2400" b="1" dirty="0" smtClean="0">
                <a:solidFill>
                  <a:srgbClr val="C00000"/>
                </a:solidFill>
              </a:rPr>
              <a:t>-7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9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47" y="3600335"/>
            <a:ext cx="4114448" cy="706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absolute(n):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if n&gt;0: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    return n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    return -n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x=absolute(-7)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print("absolute of -7 </a:t>
            </a:r>
            <a:r>
              <a:rPr lang="en-IN" sz="2400" b="1" dirty="0" err="1" smtClean="0">
                <a:solidFill>
                  <a:srgbClr val="C00000"/>
                </a:solidFill>
              </a:rPr>
              <a:t>is",x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y=absolute(9)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print("absolute of 9 </a:t>
            </a:r>
            <a:r>
              <a:rPr lang="en-IN" sz="2400" b="1" dirty="0" err="1" smtClean="0">
                <a:solidFill>
                  <a:srgbClr val="C00000"/>
                </a:solidFill>
              </a:rPr>
              <a:t>is",y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factorial( ) </a:t>
            </a:r>
            <a:r>
              <a:rPr lang="en-US" sz="2400" b="1" dirty="0" smtClean="0"/>
              <a:t>which accepts a number as argument and returns it’s factorial. Finally call the function to calculate and return the factorial of the number given by the user.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73" y="3600335"/>
            <a:ext cx="4228597" cy="706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factorial(n):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f=1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while n&gt;1: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    f=f*n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    n=n-1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return f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(input("Enter an 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:"))  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y=factorial(x)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print("Factorial </a:t>
            </a:r>
            <a:r>
              <a:rPr lang="en-IN" sz="2400" b="1" dirty="0" err="1" smtClean="0">
                <a:solidFill>
                  <a:srgbClr val="C00000"/>
                </a:solidFill>
              </a:rPr>
              <a:t>of",x,"is",y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greet(name):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Hello",name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greet("</a:t>
            </a:r>
            <a:r>
              <a:rPr lang="en-IN" sz="2400" b="1" dirty="0" err="1" smtClean="0">
                <a:solidFill>
                  <a:srgbClr val="C00000"/>
                </a:solidFill>
              </a:rPr>
              <a:t>sachin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greet()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714884"/>
            <a:ext cx="7715304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greet(name):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Hello",name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greet("</a:t>
            </a:r>
            <a:r>
              <a:rPr lang="en-IN" sz="2400" b="1" dirty="0" err="1" smtClean="0">
                <a:solidFill>
                  <a:srgbClr val="C00000"/>
                </a:solidFill>
              </a:rPr>
              <a:t>sachin</a:t>
            </a:r>
            <a:r>
              <a:rPr lang="en-IN" sz="2400" b="1" dirty="0" smtClean="0">
                <a:solidFill>
                  <a:srgbClr val="C00000"/>
                </a:solidFill>
              </a:rPr>
              <a:t>", "</a:t>
            </a:r>
            <a:r>
              <a:rPr lang="en-IN" sz="2400" b="1" dirty="0" err="1" smtClean="0">
                <a:solidFill>
                  <a:srgbClr val="C00000"/>
                </a:solidFill>
              </a:rPr>
              <a:t>amit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72008"/>
            <a:ext cx="7715304" cy="525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greet(name):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Hello",name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return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print("bye")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greet("</a:t>
            </a:r>
            <a:r>
              <a:rPr lang="en-IN" sz="2400" b="1" dirty="0" err="1" smtClean="0">
                <a:solidFill>
                  <a:srgbClr val="C00000"/>
                </a:solidFill>
              </a:rPr>
              <a:t>sachin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86388"/>
            <a:ext cx="1928826" cy="495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User Defined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Is A Function ?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Function V/s Method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Steps Required For Developing User Defined 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Calling A 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Returning Values From 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greet(name):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Hello",name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x=greet("</a:t>
            </a:r>
            <a:r>
              <a:rPr lang="en-IN" sz="2400" b="1" dirty="0" err="1" smtClean="0">
                <a:solidFill>
                  <a:srgbClr val="C00000"/>
                </a:solidFill>
              </a:rPr>
              <a:t>sachin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print("value in x </a:t>
            </a:r>
            <a:r>
              <a:rPr lang="en-IN" sz="2400" b="1" dirty="0" err="1" smtClean="0">
                <a:solidFill>
                  <a:srgbClr val="C00000"/>
                </a:solidFill>
              </a:rPr>
              <a:t>is",x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7" y="5374558"/>
            <a:ext cx="3355489" cy="554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Returning Multiple Values </a:t>
            </a:r>
            <a:br>
              <a:rPr lang="en-US" sz="2800" b="1" dirty="0" smtClean="0"/>
            </a:br>
            <a:r>
              <a:rPr lang="en-US" sz="2800" b="1" dirty="0" smtClean="0"/>
              <a:t>From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languages like </a:t>
            </a:r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Java</a:t>
            </a:r>
            <a:r>
              <a:rPr lang="en-US" sz="2400" dirty="0" smtClean="0"/>
              <a:t> , a function can return only one value . However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a function can return </a:t>
            </a:r>
            <a:r>
              <a:rPr lang="en-US" sz="2400" b="1" dirty="0" smtClean="0">
                <a:solidFill>
                  <a:srgbClr val="C00000"/>
                </a:solidFill>
              </a:rPr>
              <a:t>multiple values</a:t>
            </a:r>
            <a:r>
              <a:rPr lang="en-US" sz="2400" dirty="0" smtClean="0"/>
              <a:t> using the following syntax: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return  &lt;value 1, value 2, value 3, . . . &gt;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For example: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return </a:t>
            </a:r>
            <a:r>
              <a:rPr lang="en-US" sz="2400" dirty="0" err="1" smtClean="0">
                <a:solidFill>
                  <a:srgbClr val="C00000"/>
                </a:solidFill>
              </a:rPr>
              <a:t>a,b,c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dirty="0" smtClean="0"/>
          </a:p>
          <a:p>
            <a:r>
              <a:rPr lang="en-US" sz="2400" dirty="0" smtClean="0"/>
              <a:t>When we do this ,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returns these values as a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, which just like a </a:t>
            </a:r>
            <a:r>
              <a:rPr lang="en-US" sz="2400" b="1" dirty="0" smtClean="0">
                <a:solidFill>
                  <a:srgbClr val="C00000"/>
                </a:solidFill>
              </a:rPr>
              <a:t>list </a:t>
            </a:r>
            <a:r>
              <a:rPr lang="en-US" sz="2400" dirty="0" smtClean="0"/>
              <a:t>is a collection of multiple values.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Receiving Multiple Values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To receive multiple values returned from a function , we have </a:t>
            </a:r>
            <a:r>
              <a:rPr lang="en-US" sz="2400" b="1" dirty="0" smtClean="0">
                <a:solidFill>
                  <a:srgbClr val="C00000"/>
                </a:solidFill>
              </a:rPr>
              <a:t>2 options: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 1:</a:t>
            </a:r>
          </a:p>
          <a:p>
            <a:pPr lvl="1"/>
            <a:r>
              <a:rPr lang="en-US" sz="2400" dirty="0" err="1" smtClean="0">
                <a:solidFill>
                  <a:srgbClr val="C00000"/>
                </a:solidFill>
              </a:rPr>
              <a:t>var</a:t>
            </a:r>
            <a:r>
              <a:rPr lang="en-US" sz="2400" dirty="0" smtClean="0">
                <a:solidFill>
                  <a:srgbClr val="C00000"/>
                </a:solidFill>
              </a:rPr>
              <a:t> 1,var 2,var 3=&lt;</a:t>
            </a:r>
            <a:r>
              <a:rPr lang="en-US" sz="2400" dirty="0" err="1" smtClean="0">
                <a:solidFill>
                  <a:srgbClr val="C00000"/>
                </a:solidFill>
              </a:rPr>
              <a:t>function_name</a:t>
            </a:r>
            <a:r>
              <a:rPr lang="en-US" sz="2400" dirty="0" smtClean="0">
                <a:solidFill>
                  <a:srgbClr val="C00000"/>
                </a:solidFill>
              </a:rPr>
              <a:t>&gt;()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 2:</a:t>
            </a:r>
          </a:p>
          <a:p>
            <a:pPr lvl="1"/>
            <a:r>
              <a:rPr lang="en-US" sz="2400" dirty="0" err="1" smtClean="0">
                <a:solidFill>
                  <a:srgbClr val="C00000"/>
                </a:solidFill>
              </a:rPr>
              <a:t>var</a:t>
            </a:r>
            <a:r>
              <a:rPr lang="en-US" sz="2400" dirty="0" smtClean="0">
                <a:solidFill>
                  <a:srgbClr val="C00000"/>
                </a:solidFill>
              </a:rPr>
              <a:t>=&lt;</a:t>
            </a:r>
            <a:r>
              <a:rPr lang="en-US" sz="2400" dirty="0" err="1" smtClean="0">
                <a:solidFill>
                  <a:srgbClr val="C00000"/>
                </a:solidFill>
              </a:rPr>
              <a:t>function_name</a:t>
            </a:r>
            <a:r>
              <a:rPr lang="en-US" sz="2400" dirty="0" smtClean="0">
                <a:solidFill>
                  <a:srgbClr val="C00000"/>
                </a:solidFill>
              </a:rPr>
              <a:t>&gt;()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C00000"/>
                </a:solidFill>
              </a:rPr>
              <a:t>first case </a:t>
            </a:r>
            <a:r>
              <a:rPr lang="en-US" sz="2400" dirty="0" smtClean="0"/>
              <a:t>we are receiving the values in </a:t>
            </a:r>
            <a:r>
              <a:rPr lang="en-US" sz="2400" b="1" dirty="0" smtClean="0">
                <a:solidFill>
                  <a:srgbClr val="C00000"/>
                </a:solidFill>
              </a:rPr>
              <a:t>individual variables . </a:t>
            </a:r>
            <a:r>
              <a:rPr lang="en-US" sz="2400" dirty="0" smtClean="0"/>
              <a:t>Their </a:t>
            </a:r>
            <a:r>
              <a:rPr lang="en-US" sz="2400" b="1" dirty="0" smtClean="0">
                <a:solidFill>
                  <a:srgbClr val="C00000"/>
                </a:solidFill>
              </a:rPr>
              <a:t>data types </a:t>
            </a:r>
            <a:r>
              <a:rPr lang="en-US" sz="2400" dirty="0" smtClean="0"/>
              <a:t>will be set according to the </a:t>
            </a:r>
            <a:r>
              <a:rPr lang="en-US" sz="2400" b="1" dirty="0" smtClean="0">
                <a:solidFill>
                  <a:srgbClr val="C00000"/>
                </a:solidFill>
              </a:rPr>
              <a:t>types of values</a:t>
            </a:r>
            <a:r>
              <a:rPr lang="en-US" sz="2400" dirty="0" smtClean="0"/>
              <a:t> being </a:t>
            </a:r>
            <a:r>
              <a:rPr lang="en-US" sz="2400" b="1" dirty="0" smtClean="0">
                <a:solidFill>
                  <a:srgbClr val="C00000"/>
                </a:solidFill>
              </a:rPr>
              <a:t>returned</a:t>
            </a:r>
          </a:p>
          <a:p>
            <a:pPr lvl="1">
              <a:buNone/>
            </a:pPr>
            <a:endParaRPr lang="en-US" sz="1900" dirty="0" smtClean="0"/>
          </a:p>
          <a:p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C00000"/>
                </a:solidFill>
              </a:rPr>
              <a:t>second case </a:t>
            </a:r>
            <a:r>
              <a:rPr lang="en-US" sz="2400" dirty="0" smtClean="0"/>
              <a:t>we are receiving it in a </a:t>
            </a:r>
            <a:r>
              <a:rPr lang="en-US" sz="2400" b="1" dirty="0" smtClean="0">
                <a:solidFill>
                  <a:srgbClr val="C00000"/>
                </a:solidFill>
              </a:rPr>
              <a:t>single variable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automatically make the data type of this variable as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calculate(</a:t>
            </a:r>
            <a:r>
              <a:rPr lang="en-IN" sz="2400" b="1" dirty="0" err="1" smtClean="0">
                <a:solidFill>
                  <a:srgbClr val="7030A0"/>
                </a:solidFill>
              </a:rPr>
              <a:t>a,b</a:t>
            </a:r>
            <a:r>
              <a:rPr lang="en-IN" sz="2400" b="1" dirty="0" smtClean="0">
                <a:solidFill>
                  <a:srgbClr val="7030A0"/>
                </a:solidFill>
              </a:rPr>
              <a:t>):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c=</a:t>
            </a:r>
            <a:r>
              <a:rPr lang="en-IN" sz="2400" b="1" dirty="0" err="1" smtClean="0">
                <a:solidFill>
                  <a:srgbClr val="7030A0"/>
                </a:solidFill>
              </a:rPr>
              <a:t>a+b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d=a-b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c,d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x,y</a:t>
            </a:r>
            <a:r>
              <a:rPr lang="en-IN" sz="2400" b="1" dirty="0" smtClean="0">
                <a:solidFill>
                  <a:srgbClr val="C00000"/>
                </a:solidFill>
              </a:rPr>
              <a:t>=calculate(5,3)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</a:t>
            </a:r>
            <a:r>
              <a:rPr lang="en-IN" sz="2400" b="1" dirty="0" err="1" smtClean="0">
                <a:solidFill>
                  <a:srgbClr val="C00000"/>
                </a:solidFill>
              </a:rPr>
              <a:t>is",x,"and</a:t>
            </a:r>
            <a:r>
              <a:rPr lang="en-IN" sz="2400" b="1" dirty="0" smtClean="0">
                <a:solidFill>
                  <a:srgbClr val="C00000"/>
                </a:solidFill>
              </a:rPr>
              <a:t> difference </a:t>
            </a:r>
            <a:r>
              <a:rPr lang="en-IN" sz="2400" b="1" dirty="0" err="1" smtClean="0">
                <a:solidFill>
                  <a:srgbClr val="C00000"/>
                </a:solidFill>
              </a:rPr>
              <a:t>is",y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z=calculate(15,23)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</a:t>
            </a:r>
            <a:r>
              <a:rPr lang="en-IN" sz="2400" b="1" dirty="0" err="1" smtClean="0">
                <a:solidFill>
                  <a:srgbClr val="C00000"/>
                </a:solidFill>
              </a:rPr>
              <a:t>is",z</a:t>
            </a:r>
            <a:r>
              <a:rPr lang="en-IN" sz="2400" b="1" dirty="0" smtClean="0">
                <a:solidFill>
                  <a:srgbClr val="C00000"/>
                </a:solidFill>
              </a:rPr>
              <a:t>[0],"and difference </a:t>
            </a:r>
            <a:r>
              <a:rPr lang="en-IN" sz="2400" b="1" dirty="0" err="1" smtClean="0">
                <a:solidFill>
                  <a:srgbClr val="C00000"/>
                </a:solidFill>
              </a:rPr>
              <a:t>is",z</a:t>
            </a:r>
            <a:r>
              <a:rPr lang="en-IN" sz="2400" b="1" dirty="0" smtClean="0">
                <a:solidFill>
                  <a:srgbClr val="C00000"/>
                </a:solidFill>
              </a:rPr>
              <a:t>[1]) </a:t>
            </a:r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88798"/>
            <a:ext cx="4714908" cy="697721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929190" y="1357298"/>
            <a:ext cx="3857652" cy="2571768"/>
          </a:xfrm>
          <a:prstGeom prst="cloudCallout">
            <a:avLst>
              <a:gd name="adj1" fmla="val -33517"/>
              <a:gd name="adj2" fmla="val 1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Here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>
                <a:solidFill>
                  <a:schemeClr val="bg1"/>
                </a:solidFill>
              </a:rPr>
              <a:t> will automatically set </a:t>
            </a:r>
            <a:r>
              <a:rPr lang="en-US" b="1" dirty="0" smtClean="0">
                <a:solidFill>
                  <a:srgbClr val="FFFF00"/>
                </a:solidFill>
              </a:rPr>
              <a:t>x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y</a:t>
            </a:r>
            <a:r>
              <a:rPr lang="en-US" b="1" dirty="0" smtClean="0">
                <a:solidFill>
                  <a:schemeClr val="bg1"/>
                </a:solidFill>
              </a:rPr>
              <a:t> to be of 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chemeClr val="bg1"/>
                </a:solidFill>
              </a:rPr>
              <a:t> type and </a:t>
            </a:r>
            <a:r>
              <a:rPr lang="en-US" b="1" dirty="0" smtClean="0">
                <a:solidFill>
                  <a:srgbClr val="FFFF00"/>
                </a:solidFill>
              </a:rPr>
              <a:t>z</a:t>
            </a:r>
            <a:r>
              <a:rPr lang="en-US" b="1" dirty="0" smtClean="0">
                <a:solidFill>
                  <a:schemeClr val="bg1"/>
                </a:solidFill>
              </a:rPr>
              <a:t> to be of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chemeClr val="bg1"/>
                </a:solidFill>
              </a:rPr>
              <a:t> type 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 Function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function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C00000"/>
                </a:solidFill>
              </a:rPr>
              <a:t>collection of statements </a:t>
            </a:r>
            <a:r>
              <a:rPr lang="en-IN" sz="2400" dirty="0" smtClean="0"/>
              <a:t>having a </a:t>
            </a:r>
            <a:r>
              <a:rPr lang="en-IN" sz="2400" b="1" dirty="0" smtClean="0">
                <a:solidFill>
                  <a:srgbClr val="C00000"/>
                </a:solidFill>
              </a:rPr>
              <a:t>particular name </a:t>
            </a:r>
            <a:r>
              <a:rPr lang="en-IN" sz="2400" dirty="0" smtClean="0"/>
              <a:t>followed by </a:t>
            </a:r>
            <a:r>
              <a:rPr lang="en-IN" sz="2400" b="1" dirty="0" smtClean="0">
                <a:solidFill>
                  <a:srgbClr val="C00000"/>
                </a:solidFill>
              </a:rPr>
              <a:t>parenthesis</a:t>
            </a:r>
            <a:r>
              <a:rPr lang="en-IN" sz="2400" dirty="0" smtClean="0"/>
              <a:t> 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run </a:t>
            </a:r>
            <a:r>
              <a:rPr lang="en-IN" sz="2400" dirty="0" smtClean="0"/>
              <a:t>a function , we have to </a:t>
            </a:r>
            <a:r>
              <a:rPr lang="en-IN" sz="2400" b="1" dirty="0" smtClean="0">
                <a:solidFill>
                  <a:srgbClr val="C00000"/>
                </a:solidFill>
              </a:rPr>
              <a:t>call </a:t>
            </a:r>
            <a:r>
              <a:rPr lang="en-IN" sz="2400" dirty="0" smtClean="0"/>
              <a:t>it and when we call a function </a:t>
            </a:r>
            <a:r>
              <a:rPr lang="en-IN" sz="2400" b="1" dirty="0" smtClean="0">
                <a:solidFill>
                  <a:srgbClr val="C00000"/>
                </a:solidFill>
              </a:rPr>
              <a:t>all the statements </a:t>
            </a:r>
            <a:r>
              <a:rPr lang="en-IN" sz="2400" dirty="0" smtClean="0"/>
              <a:t>inside the </a:t>
            </a:r>
            <a:r>
              <a:rPr lang="en-IN" sz="2400" b="1" dirty="0" smtClean="0">
                <a:solidFill>
                  <a:srgbClr val="C00000"/>
                </a:solidFill>
              </a:rPr>
              <a:t>function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C00000"/>
                </a:solidFill>
              </a:rPr>
              <a:t>executed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we don’t have to write the code again and again </a:t>
            </a:r>
          </a:p>
          <a:p>
            <a:endParaRPr lang="en-IN" sz="2400" dirty="0" smtClean="0"/>
          </a:p>
          <a:p>
            <a:r>
              <a:rPr lang="en-IN" sz="2400" dirty="0" smtClean="0"/>
              <a:t>This is called </a:t>
            </a:r>
            <a:r>
              <a:rPr lang="en-IN" sz="2400" b="1" dirty="0" smtClean="0">
                <a:solidFill>
                  <a:srgbClr val="C00000"/>
                </a:solidFill>
              </a:rPr>
              <a:t>code re-usability</a:t>
            </a:r>
            <a:r>
              <a:rPr lang="en-IN" sz="2400" dirty="0" smtClean="0"/>
              <a:t>. 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Function V/s Method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Functions</a:t>
            </a:r>
            <a:r>
              <a:rPr lang="en-IN" sz="2400" dirty="0" smtClean="0"/>
              <a:t> are block of codes defined </a:t>
            </a:r>
            <a:r>
              <a:rPr lang="en-IN" sz="2400" b="1" dirty="0" smtClean="0">
                <a:solidFill>
                  <a:srgbClr val="C00000"/>
                </a:solidFill>
              </a:rPr>
              <a:t>individually</a:t>
            </a:r>
            <a:r>
              <a:rPr lang="en-IN" sz="2400" dirty="0" smtClean="0"/>
              <a:t> 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But if a function is </a:t>
            </a:r>
            <a:r>
              <a:rPr lang="en-US" sz="2400" b="1" dirty="0" smtClean="0">
                <a:solidFill>
                  <a:srgbClr val="C00000"/>
                </a:solidFill>
              </a:rPr>
              <a:t>defined inside a class </a:t>
            </a:r>
            <a:r>
              <a:rPr lang="en-US" sz="2400" dirty="0" smtClean="0"/>
              <a:t>, it becomes a </a:t>
            </a:r>
            <a:r>
              <a:rPr lang="en-US" sz="2400" b="1" dirty="0" smtClean="0">
                <a:solidFill>
                  <a:srgbClr val="C00000"/>
                </a:solidFill>
              </a:rPr>
              <a:t>method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So , </a:t>
            </a:r>
            <a:r>
              <a:rPr lang="en-US" sz="2400" b="1" dirty="0" smtClean="0">
                <a:solidFill>
                  <a:srgbClr val="C00000"/>
                </a:solidFill>
              </a:rPr>
              <a:t>methods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functions</a:t>
            </a:r>
            <a:r>
              <a:rPr lang="en-US" sz="2400" dirty="0" smtClean="0"/>
              <a:t> are same except their placement in the program.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Also we can call a </a:t>
            </a:r>
            <a:r>
              <a:rPr lang="en-US" sz="2400" b="1" dirty="0" smtClean="0">
                <a:solidFill>
                  <a:srgbClr val="C00000"/>
                </a:solidFill>
              </a:rPr>
              <a:t>function </a:t>
            </a:r>
            <a:r>
              <a:rPr lang="en-US" sz="2400" dirty="0" smtClean="0"/>
              <a:t>directly using it’s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dirty="0" smtClean="0"/>
              <a:t> but when we call a </a:t>
            </a:r>
            <a:r>
              <a:rPr lang="en-US" sz="2400" b="1" dirty="0" smtClean="0">
                <a:solidFill>
                  <a:srgbClr val="C00000"/>
                </a:solidFill>
              </a:rPr>
              <a:t>method</a:t>
            </a:r>
            <a:r>
              <a:rPr lang="en-US" sz="2400" dirty="0" smtClean="0"/>
              <a:t> we have to use either </a:t>
            </a:r>
            <a:r>
              <a:rPr lang="en-US" sz="2400" b="1" dirty="0" smtClean="0">
                <a:solidFill>
                  <a:srgbClr val="C00000"/>
                </a:solidFill>
              </a:rPr>
              <a:t>object name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class name </a:t>
            </a:r>
            <a:r>
              <a:rPr lang="en-US" sz="2400" dirty="0" smtClean="0"/>
              <a:t>before it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Function V/s Method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For example: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print(“hello”) </a:t>
            </a:r>
          </a:p>
          <a:p>
            <a:endParaRPr lang="en-US" sz="2400" dirty="0" smtClean="0"/>
          </a:p>
          <a:p>
            <a:r>
              <a:rPr lang="en-US" sz="2400" dirty="0" smtClean="0"/>
              <a:t>Here </a:t>
            </a:r>
            <a:r>
              <a:rPr lang="en-US" sz="2400" b="1" dirty="0" smtClean="0">
                <a:solidFill>
                  <a:srgbClr val="C00000"/>
                </a:solidFill>
              </a:rPr>
              <a:t>print( ) </a:t>
            </a:r>
            <a:r>
              <a:rPr lang="en-US" sz="2400" dirty="0" smtClean="0"/>
              <a:t>is a function as we are calling it directly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message=“Good Morning”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print(</a:t>
            </a:r>
            <a:r>
              <a:rPr lang="en-US" sz="1900" b="1" dirty="0" err="1" smtClean="0">
                <a:solidFill>
                  <a:srgbClr val="002060"/>
                </a:solidFill>
              </a:rPr>
              <a:t>message.lower</a:t>
            </a:r>
            <a:r>
              <a:rPr lang="en-US" sz="1900" b="1" dirty="0" smtClean="0">
                <a:solidFill>
                  <a:srgbClr val="002060"/>
                </a:solidFill>
              </a:rPr>
              <a:t>())</a:t>
            </a:r>
          </a:p>
          <a:p>
            <a:endParaRPr lang="en-US" sz="2400" dirty="0" smtClean="0"/>
          </a:p>
          <a:p>
            <a:r>
              <a:rPr lang="en-US" sz="2400" dirty="0" smtClean="0"/>
              <a:t>Here </a:t>
            </a:r>
            <a:r>
              <a:rPr lang="en-US" sz="2400" b="1" dirty="0" smtClean="0">
                <a:solidFill>
                  <a:srgbClr val="C00000"/>
                </a:solidFill>
              </a:rPr>
              <a:t>lower( ) </a:t>
            </a:r>
            <a:r>
              <a:rPr lang="en-US" sz="2400" dirty="0" smtClean="0"/>
              <a:t>is a method which belongs to the class 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and so it is called using the object </a:t>
            </a:r>
            <a:r>
              <a:rPr lang="en-US" sz="2400" b="1" dirty="0" smtClean="0">
                <a:solidFill>
                  <a:srgbClr val="C00000"/>
                </a:solidFill>
              </a:rPr>
              <a:t>message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Steps Required For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create and use a function we have to take </a:t>
            </a:r>
            <a:r>
              <a:rPr lang="en-US" sz="2400" b="1" dirty="0" smtClean="0">
                <a:solidFill>
                  <a:srgbClr val="C00000"/>
                </a:solidFill>
              </a:rPr>
              <a:t>2 steps</a:t>
            </a:r>
            <a:r>
              <a:rPr lang="en-US" sz="2400" dirty="0" smtClean="0"/>
              <a:t>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Function Definition</a:t>
            </a:r>
            <a:r>
              <a:rPr lang="en-US" sz="2400" dirty="0" smtClean="0"/>
              <a:t>: Creating or writing the body of a function is called defining it. It contains the set of statements we want to run , when the function execute.</a:t>
            </a: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Function Call</a:t>
            </a:r>
            <a:r>
              <a:rPr lang="en-US" sz="2400" dirty="0" smtClean="0"/>
              <a:t>: A function never runs automatically . So to execute it’s statements we must call it</a:t>
            </a: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Function Definition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002060"/>
                </a:solidFill>
              </a:rPr>
              <a:t>function_name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param</a:t>
            </a:r>
            <a:r>
              <a:rPr lang="en-IN" sz="2400" b="1" dirty="0" smtClean="0">
                <a:solidFill>
                  <a:srgbClr val="002060"/>
                </a:solidFill>
              </a:rPr>
              <a:t> 1</a:t>
            </a:r>
            <a:r>
              <a:rPr lang="en-IN" sz="2400" b="1" dirty="0" smtClean="0">
                <a:solidFill>
                  <a:srgbClr val="C00000"/>
                </a:solidFill>
              </a:rPr>
              <a:t>,</a:t>
            </a:r>
            <a:r>
              <a:rPr lang="en-IN" sz="2400" b="1" dirty="0" smtClean="0">
                <a:solidFill>
                  <a:srgbClr val="002060"/>
                </a:solidFill>
              </a:rPr>
              <a:t>param 2</a:t>
            </a:r>
            <a:r>
              <a:rPr lang="en-IN" sz="2400" b="1" dirty="0" smtClean="0">
                <a:solidFill>
                  <a:srgbClr val="C00000"/>
                </a:solidFill>
              </a:rPr>
              <a:t>, . . .):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 	</a:t>
            </a:r>
            <a:r>
              <a:rPr lang="en-IN" sz="2400" b="1" dirty="0" smtClean="0">
                <a:solidFill>
                  <a:srgbClr val="002060"/>
                </a:solidFill>
              </a:rPr>
              <a:t>statement(s)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r>
              <a:rPr lang="en-IN" sz="2400" dirty="0" smtClean="0"/>
              <a:t>Keyword</a:t>
            </a:r>
            <a:r>
              <a:rPr lang="en-IN" sz="2400" b="1" dirty="0" smtClean="0">
                <a:solidFill>
                  <a:srgbClr val="C00000"/>
                </a:solidFill>
              </a:rPr>
              <a:t> def</a:t>
            </a:r>
            <a:r>
              <a:rPr lang="en-IN" sz="2400" dirty="0" smtClean="0"/>
              <a:t> marks the start of </a:t>
            </a:r>
            <a:r>
              <a:rPr lang="en-IN" sz="2400" b="1" dirty="0" smtClean="0">
                <a:solidFill>
                  <a:srgbClr val="002060"/>
                </a:solidFill>
              </a:rPr>
              <a:t>function header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It is followed by a </a:t>
            </a:r>
            <a:r>
              <a:rPr lang="en-IN" sz="2400" b="1" dirty="0" smtClean="0">
                <a:solidFill>
                  <a:srgbClr val="C00000"/>
                </a:solidFill>
              </a:rPr>
              <a:t>function name </a:t>
            </a:r>
            <a:r>
              <a:rPr lang="en-IN" sz="2400" dirty="0" smtClean="0"/>
              <a:t>to uniquely identify it. </a:t>
            </a: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Parameters</a:t>
            </a:r>
            <a:r>
              <a:rPr lang="en-IN" sz="2400" dirty="0" smtClean="0"/>
              <a:t> (arguments) through which we pass values to a function. They are </a:t>
            </a:r>
            <a:r>
              <a:rPr lang="en-IN" sz="2400" b="1" dirty="0" smtClean="0">
                <a:solidFill>
                  <a:srgbClr val="C00000"/>
                </a:solidFill>
              </a:rPr>
              <a:t>optional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colon </a:t>
            </a:r>
            <a:r>
              <a:rPr lang="en-IN" sz="2400" dirty="0" smtClean="0"/>
              <a:t>(:) to mark the end of </a:t>
            </a:r>
            <a:r>
              <a:rPr lang="en-IN" sz="2400" b="1" dirty="0" smtClean="0">
                <a:solidFill>
                  <a:srgbClr val="002060"/>
                </a:solidFill>
              </a:rPr>
              <a:t>function header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One or more valid </a:t>
            </a:r>
            <a:r>
              <a:rPr lang="en-IN" sz="2400" b="1" dirty="0" smtClean="0">
                <a:solidFill>
                  <a:srgbClr val="C00000"/>
                </a:solidFill>
              </a:rPr>
              <a:t>python statements </a:t>
            </a:r>
            <a:r>
              <a:rPr lang="en-IN" sz="2400" dirty="0" smtClean="0"/>
              <a:t>that make up the function body . All the  statements must have same indentation level 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Of </a:t>
            </a:r>
            <a:br>
              <a:rPr lang="en-US" sz="2800" b="1" dirty="0" smtClean="0"/>
            </a:br>
            <a:r>
              <a:rPr lang="en-US" sz="2800" b="1" dirty="0" smtClean="0"/>
              <a:t>Function Definition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add(</a:t>
            </a:r>
            <a:r>
              <a:rPr lang="en-IN" sz="2400" b="1" dirty="0" err="1" smtClean="0">
                <a:solidFill>
                  <a:srgbClr val="7030A0"/>
                </a:solidFill>
              </a:rPr>
              <a:t>a,b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print("Values </a:t>
            </a:r>
            <a:r>
              <a:rPr lang="en-IN" sz="2400" b="1" dirty="0" err="1" smtClean="0">
                <a:solidFill>
                  <a:srgbClr val="7030A0"/>
                </a:solidFill>
              </a:rPr>
              <a:t>are",a,"and",b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c=</a:t>
            </a:r>
            <a:r>
              <a:rPr lang="en-IN" sz="2400" b="1" dirty="0" err="1" smtClean="0">
                <a:solidFill>
                  <a:srgbClr val="7030A0"/>
                </a:solidFill>
              </a:rPr>
              <a:t>a+b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print("Their sum </a:t>
            </a:r>
            <a:r>
              <a:rPr lang="en-IN" sz="2400" b="1" dirty="0" err="1" smtClean="0">
                <a:solidFill>
                  <a:srgbClr val="7030A0"/>
                </a:solidFill>
              </a:rPr>
              <a:t>is",c</a:t>
            </a:r>
            <a:r>
              <a:rPr lang="en-IN" sz="2400" b="1" dirty="0" smtClean="0">
                <a:solidFill>
                  <a:srgbClr val="7030A0"/>
                </a:solidFill>
              </a:rPr>
              <a:t>) </a:t>
            </a:r>
          </a:p>
          <a:p>
            <a:endParaRPr lang="en-US" sz="2400" dirty="0" smtClean="0"/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Call A Function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Once we have </a:t>
            </a:r>
            <a:r>
              <a:rPr lang="en-IN" sz="2400" b="1" dirty="0" smtClean="0">
                <a:solidFill>
                  <a:srgbClr val="C00000"/>
                </a:solidFill>
              </a:rPr>
              <a:t>defined</a:t>
            </a:r>
            <a:r>
              <a:rPr lang="en-IN" sz="2400" dirty="0" smtClean="0"/>
              <a:t> a function, we can </a:t>
            </a:r>
            <a:r>
              <a:rPr lang="en-IN" sz="2400" b="1" dirty="0" smtClean="0">
                <a:solidFill>
                  <a:srgbClr val="C00000"/>
                </a:solidFill>
              </a:rPr>
              <a:t>call </a:t>
            </a:r>
            <a:r>
              <a:rPr lang="en-IN" sz="2400" dirty="0" smtClean="0"/>
              <a:t>it from another </a:t>
            </a:r>
            <a:r>
              <a:rPr lang="en-IN" sz="2400" b="1" dirty="0" smtClean="0">
                <a:solidFill>
                  <a:srgbClr val="C00000"/>
                </a:solidFill>
              </a:rPr>
              <a:t>function,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program</a:t>
            </a:r>
            <a:r>
              <a:rPr lang="en-IN" sz="2400" dirty="0" smtClean="0"/>
              <a:t> or even the </a:t>
            </a:r>
            <a:r>
              <a:rPr lang="en-IN" sz="2400" b="1" dirty="0" smtClean="0">
                <a:solidFill>
                  <a:srgbClr val="C00000"/>
                </a:solidFill>
              </a:rPr>
              <a:t>Python prompt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call a function we simply type the function name with appropriate parameters.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endParaRPr lang="en-US" sz="2400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C00000"/>
                </a:solidFill>
              </a:rPr>
              <a:t>function_name</a:t>
            </a:r>
            <a:r>
              <a:rPr lang="en-US" sz="2400" dirty="0" smtClean="0">
                <a:solidFill>
                  <a:srgbClr val="C00000"/>
                </a:solidFill>
              </a:rPr>
              <a:t>(arguments)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6236</TotalTime>
  <Words>960</Words>
  <Application>Microsoft Office PowerPoint</Application>
  <PresentationFormat>On-screen Show (4:3)</PresentationFormat>
  <Paragraphs>214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What Is A Function ?</vt:lpstr>
      <vt:lpstr>Function V/s Method </vt:lpstr>
      <vt:lpstr>Function V/s Method </vt:lpstr>
      <vt:lpstr>Steps Required For Function</vt:lpstr>
      <vt:lpstr>Syntax Of Function Definition</vt:lpstr>
      <vt:lpstr>Example Of  Function Definition</vt:lpstr>
      <vt:lpstr>How To Call A Function ?</vt:lpstr>
      <vt:lpstr>Complete Example</vt:lpstr>
      <vt:lpstr>Returning Values  From Function</vt:lpstr>
      <vt:lpstr>Complete Example</vt:lpstr>
      <vt:lpstr>Exercise</vt:lpstr>
      <vt:lpstr>Solution</vt:lpstr>
      <vt:lpstr>Exercise</vt:lpstr>
      <vt:lpstr>Solution</vt:lpstr>
      <vt:lpstr>Guess The Output</vt:lpstr>
      <vt:lpstr>Guess The Output</vt:lpstr>
      <vt:lpstr>Guess The Output</vt:lpstr>
      <vt:lpstr>Guess The Output</vt:lpstr>
      <vt:lpstr>Returning Multiple Values  From Function</vt:lpstr>
      <vt:lpstr>Receiving Multiple Values </vt:lpstr>
      <vt:lpstr>Complete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586</cp:revision>
  <dcterms:created xsi:type="dcterms:W3CDTF">2015-12-21T13:46:48Z</dcterms:created>
  <dcterms:modified xsi:type="dcterms:W3CDTF">2018-08-18T21:32:27Z</dcterms:modified>
</cp:coreProperties>
</file>