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18" r:id="rId4"/>
    <p:sldId id="539" r:id="rId5"/>
    <p:sldId id="543" r:id="rId6"/>
    <p:sldId id="546" r:id="rId7"/>
    <p:sldId id="542" r:id="rId8"/>
    <p:sldId id="514" r:id="rId9"/>
    <p:sldId id="541" r:id="rId10"/>
    <p:sldId id="544" r:id="rId11"/>
    <p:sldId id="545" r:id="rId12"/>
    <p:sldId id="552" r:id="rId13"/>
    <p:sldId id="548" r:id="rId14"/>
    <p:sldId id="547" r:id="rId15"/>
    <p:sldId id="515" r:id="rId16"/>
    <p:sldId id="551" r:id="rId17"/>
    <p:sldId id="550" r:id="rId18"/>
    <p:sldId id="54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it as </a:t>
            </a:r>
            <a:r>
              <a:rPr lang="en-US" sz="2400" b="1" dirty="0" smtClean="0">
                <a:solidFill>
                  <a:srgbClr val="C00000"/>
                </a:solidFill>
              </a:rPr>
              <a:t>anonymous function</a:t>
            </a:r>
          </a:p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print((lambda a,b: a+b)(2,3))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786190"/>
            <a:ext cx="400106" cy="37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it by assigning it to a variable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sum=lambda a,b: a+b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print(sum(2,3))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print(sum(5,9))</a:t>
            </a:r>
          </a:p>
          <a:p>
            <a:pPr lvl="1"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2214554"/>
            <a:ext cx="4068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happening in this code ?</a:t>
            </a:r>
          </a:p>
          <a:p>
            <a:endParaRPr lang="en-US" b="1" dirty="0" smtClean="0"/>
          </a:p>
          <a:p>
            <a:r>
              <a:rPr lang="en-US" dirty="0" smtClean="0"/>
              <a:t>The statement </a:t>
            </a:r>
            <a:r>
              <a:rPr lang="en-US" b="1" dirty="0" smtClean="0">
                <a:solidFill>
                  <a:srgbClr val="C00000"/>
                </a:solidFill>
              </a:rPr>
              <a:t>lambda </a:t>
            </a:r>
            <a:r>
              <a:rPr lang="en-US" b="1" dirty="0" err="1" smtClean="0">
                <a:solidFill>
                  <a:srgbClr val="C00000"/>
                </a:solidFill>
              </a:rPr>
              <a:t>a,b:a+b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is creating a </a:t>
            </a:r>
            <a:r>
              <a:rPr lang="en-US" b="1" dirty="0" smtClean="0">
                <a:solidFill>
                  <a:srgbClr val="C00000"/>
                </a:solidFill>
              </a:rPr>
              <a:t>FUNCTION OBJECT</a:t>
            </a:r>
          </a:p>
          <a:p>
            <a:r>
              <a:rPr lang="en-US" dirty="0" smtClean="0"/>
              <a:t>and returning that object . The</a:t>
            </a:r>
          </a:p>
          <a:p>
            <a:r>
              <a:rPr lang="en-US" dirty="0" smtClean="0"/>
              <a:t>variable </a:t>
            </a:r>
            <a:r>
              <a:rPr lang="en-US" b="1" dirty="0" smtClean="0">
                <a:solidFill>
                  <a:srgbClr val="C00000"/>
                </a:solidFill>
              </a:rPr>
              <a:t>sum</a:t>
            </a:r>
            <a:r>
              <a:rPr lang="en-US" dirty="0" smtClean="0"/>
              <a:t> is referring to that</a:t>
            </a:r>
          </a:p>
          <a:p>
            <a:r>
              <a:rPr lang="en-US" dirty="0" smtClean="0"/>
              <a:t>object. Now when we write </a:t>
            </a:r>
            <a:r>
              <a:rPr lang="en-US" b="1" dirty="0" smtClean="0">
                <a:solidFill>
                  <a:srgbClr val="C00000"/>
                </a:solidFill>
              </a:rPr>
              <a:t>sum(2,3)</a:t>
            </a:r>
            <a:r>
              <a:rPr lang="en-US" dirty="0" smtClean="0"/>
              <a:t>, it behaves like function call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6" descr="lambda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929198"/>
            <a:ext cx="714475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sum=lambda a,b: a+b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print(type(sum))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print(sum)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2000240"/>
            <a:ext cx="4068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Since functions also are objects in Python , so they have their a unique memory address as well as their corresponding class as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6" descr="lambda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7163800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=lambda a: a*a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(10))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619211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=lambda a: </a:t>
            </a:r>
            <a:r>
              <a:rPr lang="en-IN" sz="2400" b="1" dirty="0" err="1" smtClean="0">
                <a:solidFill>
                  <a:srgbClr val="C00000"/>
                </a:solidFill>
              </a:rPr>
              <a:t>math.sqrt</a:t>
            </a:r>
            <a:r>
              <a:rPr lang="en-IN" sz="2400" b="1" dirty="0" smtClean="0">
                <a:solidFill>
                  <a:srgbClr val="C00000"/>
                </a:solidFill>
              </a:rPr>
              <a:t>(a)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(10))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14884"/>
            <a:ext cx="3305637" cy="685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the first character of the string passed to it as argument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400" b="1" dirty="0" smtClean="0">
                <a:solidFill>
                  <a:srgbClr val="C00000"/>
                </a:solidFill>
              </a:rPr>
              <a:t>=lambda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: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[0]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print(“First character of Bhopal :",</a:t>
            </a:r>
            <a:r>
              <a:rPr lang="en-IN" sz="22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200" b="1" dirty="0" smtClean="0">
                <a:solidFill>
                  <a:srgbClr val="C00000"/>
                </a:solidFill>
              </a:rPr>
              <a:t>("Bhopal"))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print(“First character of 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 :",</a:t>
            </a:r>
            <a:r>
              <a:rPr lang="en-IN" sz="22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200" b="1" dirty="0" smtClean="0">
                <a:solidFill>
                  <a:srgbClr val="C00000"/>
                </a:solidFill>
              </a:rPr>
              <a:t>("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5077534" cy="533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the last character of the string passed to it as argument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400" b="1" dirty="0" smtClean="0">
                <a:solidFill>
                  <a:srgbClr val="C00000"/>
                </a:solidFill>
              </a:rPr>
              <a:t>=lambda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: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[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)-1]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print("Last character of Bhopal :",</a:t>
            </a:r>
            <a:r>
              <a:rPr lang="en-IN" sz="22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200" b="1" dirty="0" smtClean="0">
                <a:solidFill>
                  <a:srgbClr val="C00000"/>
                </a:solidFill>
              </a:rPr>
              <a:t>("Bhopal"))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print("Last character of 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 :",</a:t>
            </a:r>
            <a:r>
              <a:rPr lang="en-IN" sz="22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200" b="1" dirty="0" smtClean="0">
                <a:solidFill>
                  <a:srgbClr val="C00000"/>
                </a:solidFill>
              </a:rPr>
              <a:t>("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57892"/>
            <a:ext cx="5001323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True or False depending on whether the number passed to it as argument is even or odd 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=lambda n: n%2==0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print("10 is even :",</a:t>
            </a: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(10))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print("7 is even:",</a:t>
            </a: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(7))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2962689" cy="562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accepts 2 arguments and returns the greater amongst them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=lambda 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: a if a&gt;b else b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print("max amongst 10 and 20 :",</a:t>
            </a: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print("max amongst 15 and 5 :",</a:t>
            </a: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(15,5))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4553586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Anonymous Functions OR Lambda Function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Are Anonymous </a:t>
            </a:r>
            <a:br>
              <a:rPr lang="en-US" sz="2800" b="1" dirty="0" smtClean="0"/>
            </a:br>
            <a:r>
              <a:rPr lang="en-US" sz="2800" b="1" dirty="0" smtClean="0"/>
              <a:t>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anonymous</a:t>
            </a:r>
            <a:r>
              <a:rPr lang="en-IN" sz="2400" dirty="0" smtClean="0"/>
              <a:t> function is a function that is </a:t>
            </a:r>
            <a:r>
              <a:rPr lang="en-IN" sz="2400" b="1" i="1" dirty="0" smtClean="0">
                <a:solidFill>
                  <a:srgbClr val="002060"/>
                </a:solidFill>
              </a:rPr>
              <a:t>defined without a name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C00000"/>
                </a:solidFill>
              </a:rPr>
              <a:t>normal functions </a:t>
            </a:r>
            <a:r>
              <a:rPr lang="en-IN" sz="2400" dirty="0" smtClean="0"/>
              <a:t>are defined using the </a:t>
            </a:r>
            <a:r>
              <a:rPr lang="en-IN" sz="2400" b="1" dirty="0" smtClean="0">
                <a:solidFill>
                  <a:srgbClr val="7030A0"/>
                </a:solidFill>
              </a:rPr>
              <a:t>def </a:t>
            </a:r>
            <a:r>
              <a:rPr lang="en-IN" sz="2400" dirty="0" smtClean="0"/>
              <a:t>keyword, we define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functions </a:t>
            </a:r>
            <a:r>
              <a:rPr lang="en-IN" sz="2400" dirty="0" smtClean="0"/>
              <a:t>using the</a:t>
            </a:r>
            <a:r>
              <a:rPr lang="en-IN" sz="2400" b="1" dirty="0" smtClean="0">
                <a:solidFill>
                  <a:srgbClr val="7030A0"/>
                </a:solidFill>
              </a:rPr>
              <a:t> lambda</a:t>
            </a:r>
            <a:r>
              <a:rPr lang="en-IN" sz="2400" dirty="0" smtClean="0"/>
              <a:t> keyword.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Hence,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functions </a:t>
            </a:r>
            <a:r>
              <a:rPr lang="en-IN" sz="2400" dirty="0" smtClean="0"/>
              <a:t>are also called </a:t>
            </a:r>
            <a:r>
              <a:rPr lang="en-IN" sz="2400" b="1" dirty="0" smtClean="0">
                <a:solidFill>
                  <a:srgbClr val="7030A0"/>
                </a:solidFill>
              </a:rPr>
              <a:t>lambda</a:t>
            </a:r>
            <a:r>
              <a:rPr lang="en-IN" sz="2400" dirty="0" smtClean="0"/>
              <a:t> functions.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Lambda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lambda [arg1,arg2,..]:[expression]</a:t>
            </a:r>
          </a:p>
          <a:p>
            <a:endParaRPr lang="en-US" sz="24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lambda</a:t>
            </a:r>
            <a:r>
              <a:rPr lang="en-IN" sz="1900" dirty="0" smtClean="0"/>
              <a:t> is a keyword/operator and can have any number of arguments.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But it can have only one </a:t>
            </a:r>
            <a:r>
              <a:rPr lang="en-IN" sz="1900" b="1" dirty="0" smtClean="0">
                <a:solidFill>
                  <a:srgbClr val="C00000"/>
                </a:solidFill>
              </a:rPr>
              <a:t>expression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Python evaluates the </a:t>
            </a:r>
            <a:r>
              <a:rPr lang="en-IN" sz="1900" b="1" dirty="0" smtClean="0">
                <a:solidFill>
                  <a:srgbClr val="C00000"/>
                </a:solidFill>
              </a:rPr>
              <a:t>expression</a:t>
            </a:r>
            <a:r>
              <a:rPr lang="en-IN" sz="1900" dirty="0" smtClean="0"/>
              <a:t> and returns the result automatically.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Expression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expression</a:t>
            </a:r>
            <a:r>
              <a:rPr lang="en-IN" sz="2400" dirty="0" smtClean="0"/>
              <a:t> here is anything that can return some value.</a:t>
            </a:r>
          </a:p>
          <a:p>
            <a:endParaRPr lang="en-IN" sz="2400" dirty="0" smtClean="0"/>
          </a:p>
          <a:p>
            <a:r>
              <a:rPr lang="en-IN" sz="2400" dirty="0" smtClean="0"/>
              <a:t>The following items qualify as expressions.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Arithmetic operations </a:t>
            </a:r>
            <a:r>
              <a:rPr lang="en-IN" sz="1900" dirty="0" smtClean="0"/>
              <a:t>like </a:t>
            </a:r>
            <a:r>
              <a:rPr lang="en-IN" sz="1900" dirty="0" err="1" smtClean="0"/>
              <a:t>a+b</a:t>
            </a:r>
            <a:r>
              <a:rPr lang="en-IN" sz="1900" dirty="0" smtClean="0"/>
              <a:t> and a**b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Function calls </a:t>
            </a:r>
            <a:r>
              <a:rPr lang="en-IN" sz="1900" dirty="0" smtClean="0"/>
              <a:t>like sum(</a:t>
            </a:r>
            <a:r>
              <a:rPr lang="en-IN" sz="1900" dirty="0" err="1" smtClean="0"/>
              <a:t>a,b</a:t>
            </a:r>
            <a:r>
              <a:rPr lang="en-IN" sz="1900" dirty="0" smtClean="0"/>
              <a:t>)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A print statement</a:t>
            </a:r>
            <a:r>
              <a:rPr lang="en-IN" sz="1900" dirty="0" smtClean="0"/>
              <a:t> like print(“Hello”)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So, What Can Be Written In </a:t>
            </a:r>
            <a:br>
              <a:rPr lang="en-US" sz="2800" b="1" dirty="0" smtClean="0"/>
            </a:br>
            <a:r>
              <a:rPr lang="en-US" sz="2800" b="1" dirty="0" smtClean="0"/>
              <a:t>Lambda Expression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Assignment statements cannot be used in lambda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because they don’t return </a:t>
            </a:r>
            <a:r>
              <a:rPr lang="en-IN" sz="2400" u="sng" dirty="0" smtClean="0"/>
              <a:t>anything</a:t>
            </a:r>
            <a:r>
              <a:rPr lang="en-IN" sz="2400" dirty="0" smtClean="0"/>
              <a:t>, not even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 (null).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Simple things such as </a:t>
            </a:r>
            <a:r>
              <a:rPr lang="en-IN" sz="2400" b="1" dirty="0" smtClean="0">
                <a:solidFill>
                  <a:srgbClr val="C00000"/>
                </a:solidFill>
              </a:rPr>
              <a:t>mathematical operations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 operations </a:t>
            </a:r>
            <a:r>
              <a:rPr lang="en-IN" sz="2400" dirty="0" smtClean="0"/>
              <a:t>etc. are OK in a lambda.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Function calls </a:t>
            </a:r>
            <a:r>
              <a:rPr lang="en-IN" sz="2400" dirty="0" smtClean="0"/>
              <a:t>are expressions, so it’s OK to put a function call in a lambda, and to pass arguments to that function.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Even </a:t>
            </a:r>
            <a:r>
              <a:rPr lang="en-IN" sz="2400" b="1" dirty="0" smtClean="0">
                <a:solidFill>
                  <a:srgbClr val="C00000"/>
                </a:solidFill>
              </a:rPr>
              <a:t>functions</a:t>
            </a:r>
            <a:r>
              <a:rPr lang="en-IN" sz="2400" dirty="0" smtClean="0"/>
              <a:t> that return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, like the </a:t>
            </a:r>
            <a:r>
              <a:rPr lang="en-IN" sz="2400" b="1" i="1" dirty="0" smtClean="0">
                <a:solidFill>
                  <a:srgbClr val="C00000"/>
                </a:solidFill>
              </a:rPr>
              <a:t>print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function in Python 3, can be used in a lambda.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Single line if – else </a:t>
            </a:r>
            <a:r>
              <a:rPr lang="en-US" sz="2400" dirty="0" smtClean="0"/>
              <a:t>is also allowed as it also evaluates the condition and returns the result of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 expression</a:t>
            </a:r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Suppose, we want to make a 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which will </a:t>
            </a:r>
            <a:r>
              <a:rPr lang="en-IN" sz="2400" b="1" i="1" dirty="0" smtClean="0">
                <a:solidFill>
                  <a:srgbClr val="7030A0"/>
                </a:solidFill>
              </a:rPr>
              <a:t>calculate sum of two numbers.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normal approach </a:t>
            </a:r>
            <a:r>
              <a:rPr lang="en-IN" sz="2400" dirty="0" smtClean="0"/>
              <a:t>we will do as shown below: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add(</a:t>
            </a:r>
            <a:r>
              <a:rPr lang="en-US" sz="2400" b="1" dirty="0" err="1" smtClean="0">
                <a:solidFill>
                  <a:srgbClr val="C00000"/>
                </a:solidFill>
              </a:rPr>
              <a:t>a,b</a:t>
            </a:r>
            <a:r>
              <a:rPr lang="en-US" sz="24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a+b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C00000"/>
                </a:solidFill>
              </a:rPr>
              <a:t>lambda function </a:t>
            </a:r>
            <a:r>
              <a:rPr lang="en-US" sz="2400" dirty="0" smtClean="0"/>
              <a:t>we will write it as: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lambda </a:t>
            </a:r>
            <a:r>
              <a:rPr lang="en-US" sz="2400" b="1" dirty="0" err="1" smtClean="0">
                <a:solidFill>
                  <a:srgbClr val="C00000"/>
                </a:solidFill>
              </a:rPr>
              <a:t>a,b</a:t>
            </a:r>
            <a:r>
              <a:rPr lang="en-US" sz="2400" b="1" dirty="0" smtClean="0">
                <a:solidFill>
                  <a:srgbClr val="C00000"/>
                </a:solidFill>
              </a:rPr>
              <a:t>: </a:t>
            </a:r>
            <a:r>
              <a:rPr lang="en-US" sz="2400" b="1" dirty="0" err="1" smtClean="0">
                <a:solidFill>
                  <a:srgbClr val="C00000"/>
                </a:solidFill>
              </a:rPr>
              <a:t>a+b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To Create 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very common doubt is that when we can define our functions using </a:t>
            </a: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dirty="0" smtClean="0"/>
              <a:t>keyword , then </a:t>
            </a:r>
            <a:r>
              <a:rPr lang="en-US" sz="2400" b="1" dirty="0" smtClean="0">
                <a:solidFill>
                  <a:srgbClr val="C00000"/>
                </a:solidFill>
              </a:rPr>
              <a:t>why we require lambda functions 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The most common use for </a:t>
            </a:r>
            <a:r>
              <a:rPr lang="en-IN" sz="2400" b="1" dirty="0" smtClean="0">
                <a:solidFill>
                  <a:srgbClr val="C00000"/>
                </a:solidFill>
              </a:rPr>
              <a:t>lambda functions </a:t>
            </a:r>
            <a:r>
              <a:rPr lang="en-IN" sz="2400" dirty="0" smtClean="0"/>
              <a:t>is in code that requires </a:t>
            </a:r>
            <a:r>
              <a:rPr lang="en-IN" sz="2400" b="1" dirty="0" smtClean="0">
                <a:solidFill>
                  <a:srgbClr val="C00000"/>
                </a:solidFill>
              </a:rPr>
              <a:t>a simple one-line function</a:t>
            </a:r>
            <a:r>
              <a:rPr lang="en-IN" sz="2400" dirty="0" smtClean="0"/>
              <a:t>, where it would be an overkill to write a complete </a:t>
            </a:r>
            <a:r>
              <a:rPr lang="en-IN" sz="2400" b="1" dirty="0" smtClean="0">
                <a:solidFill>
                  <a:srgbClr val="C00000"/>
                </a:solidFill>
              </a:rPr>
              <a:t>normal function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We will explore it in more detail when we will discuss </a:t>
            </a:r>
            <a:r>
              <a:rPr lang="en-US" sz="2400" b="1" dirty="0" smtClean="0">
                <a:solidFill>
                  <a:srgbClr val="C00000"/>
                </a:solidFill>
              </a:rPr>
              <a:t>two</a:t>
            </a:r>
            <a:r>
              <a:rPr lang="en-US" sz="2400" dirty="0" smtClean="0"/>
              <a:t> very important functions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C00000"/>
                </a:solidFill>
              </a:rPr>
              <a:t> map( 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filter(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2 ways to use a </a:t>
            </a:r>
            <a:r>
              <a:rPr lang="en-US" sz="2400" b="1" dirty="0" smtClean="0">
                <a:solidFill>
                  <a:srgbClr val="C00000"/>
                </a:solidFill>
              </a:rPr>
              <a:t>Lambda Function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it anonymously in inline mode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it by assigning it to a variable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7329</TotalTime>
  <Words>559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What Are Anonymous  Functions ?</vt:lpstr>
      <vt:lpstr>Syntax Of Lambda Functions</vt:lpstr>
      <vt:lpstr>What Is An Expression ?</vt:lpstr>
      <vt:lpstr>So, What Can Be Written In  Lambda Expression ?</vt:lpstr>
      <vt:lpstr>How To Create  Lambda Functions ?</vt:lpstr>
      <vt:lpstr>Why To Create  Lambda Functions ?</vt:lpstr>
      <vt:lpstr>How To Use Lambda Functions ?</vt:lpstr>
      <vt:lpstr>How To Use Lambda Functions ?</vt:lpstr>
      <vt:lpstr>How To Use Lambda Functions ?</vt:lpstr>
      <vt:lpstr>Guess The Output ?</vt:lpstr>
      <vt:lpstr>Example</vt:lpstr>
      <vt:lpstr>Example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673</cp:revision>
  <dcterms:created xsi:type="dcterms:W3CDTF">2015-12-21T13:46:48Z</dcterms:created>
  <dcterms:modified xsi:type="dcterms:W3CDTF">2018-10-08T07:39:52Z</dcterms:modified>
</cp:coreProperties>
</file>