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418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2" r:id="rId13"/>
    <p:sldId id="561" r:id="rId14"/>
    <p:sldId id="563" r:id="rId15"/>
    <p:sldId id="564" r:id="rId16"/>
    <p:sldId id="566" r:id="rId17"/>
    <p:sldId id="567" r:id="rId18"/>
    <p:sldId id="568" r:id="rId19"/>
    <p:sldId id="569" r:id="rId20"/>
    <p:sldId id="570" r:id="rId21"/>
    <p:sldId id="572" r:id="rId22"/>
    <p:sldId id="582" r:id="rId23"/>
    <p:sldId id="583" r:id="rId24"/>
    <p:sldId id="584" r:id="rId25"/>
    <p:sldId id="585" r:id="rId26"/>
    <p:sldId id="586" r:id="rId27"/>
    <p:sldId id="590" r:id="rId28"/>
    <p:sldId id="589" r:id="rId29"/>
    <p:sldId id="588" r:id="rId30"/>
    <p:sldId id="587" r:id="rId31"/>
    <p:sldId id="573" r:id="rId32"/>
    <p:sldId id="543" r:id="rId33"/>
    <p:sldId id="574" r:id="rId34"/>
    <p:sldId id="577" r:id="rId35"/>
    <p:sldId id="576" r:id="rId36"/>
    <p:sldId id="575" r:id="rId37"/>
    <p:sldId id="578" r:id="rId38"/>
    <p:sldId id="579" r:id="rId39"/>
    <p:sldId id="580" r:id="rId40"/>
    <p:sldId id="5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To make it even shorter we can directly pass the </a:t>
            </a:r>
            <a:r>
              <a:rPr lang="en-US" sz="2200" b="1" dirty="0" smtClean="0">
                <a:solidFill>
                  <a:srgbClr val="C00000"/>
                </a:solidFill>
              </a:rPr>
              <a:t>list( ) </a:t>
            </a:r>
            <a:r>
              <a:rPr lang="en-US" sz="2200" dirty="0" smtClean="0"/>
              <a:t>function to </a:t>
            </a:r>
          </a:p>
          <a:p>
            <a:pPr>
              <a:buNone/>
            </a:pPr>
            <a:r>
              <a:rPr lang="en-US" sz="2200" dirty="0" smtClean="0"/>
              <a:t>the function </a:t>
            </a:r>
            <a:r>
              <a:rPr lang="en-US" sz="22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mynums</a:t>
            </a:r>
            <a:r>
              <a:rPr lang="en-US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print(list(map(</a:t>
            </a:r>
            <a:r>
              <a:rPr lang="en-US" sz="2200" b="1" dirty="0" err="1" smtClean="0">
                <a:solidFill>
                  <a:srgbClr val="002060"/>
                </a:solidFill>
              </a:rPr>
              <a:t>square,mynums</a:t>
            </a:r>
            <a:r>
              <a:rPr lang="en-US" sz="2200" b="1" dirty="0" smtClean="0">
                <a:solidFill>
                  <a:srgbClr val="002060"/>
                </a:solidFill>
              </a:rPr>
              <a:t>)))</a:t>
            </a: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2891887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In case we want to </a:t>
            </a:r>
            <a:r>
              <a:rPr lang="en-US" sz="2200" b="1" dirty="0" smtClean="0">
                <a:solidFill>
                  <a:srgbClr val="C00000"/>
                </a:solidFill>
              </a:rPr>
              <a:t>iterate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C00000"/>
                </a:solidFill>
              </a:rPr>
              <a:t>list</a:t>
            </a:r>
            <a:r>
              <a:rPr lang="en-US" sz="2200" dirty="0" smtClean="0"/>
              <a:t> , then we can use </a:t>
            </a:r>
            <a:r>
              <a:rPr lang="en-US" sz="2200" b="1" dirty="0" smtClean="0">
                <a:solidFill>
                  <a:srgbClr val="C00000"/>
                </a:solidFill>
              </a:rPr>
              <a:t>for loop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num**2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for x in map(</a:t>
            </a:r>
            <a:r>
              <a:rPr lang="en-IN" sz="2200" b="1" dirty="0" err="1" smtClean="0">
                <a:solidFill>
                  <a:srgbClr val="C00000"/>
                </a:solidFill>
              </a:rPr>
              <a:t>square,mynums</a:t>
            </a:r>
            <a:r>
              <a:rPr lang="en-IN" sz="22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print(x)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423035" cy="120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inspect( ) </a:t>
            </a:r>
            <a:r>
              <a:rPr lang="en-US" sz="2400" b="1" dirty="0" smtClean="0"/>
              <a:t>that accepts a string as argument and returns the word 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even length </a:t>
            </a:r>
            <a:r>
              <a:rPr lang="en-US" sz="2400" b="1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odd length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call this function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inspect(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)%2==0: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"EVEN"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[0]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print(list(map(</a:t>
            </a:r>
            <a:r>
              <a:rPr lang="en-IN" sz="2400" b="1" dirty="0" err="1" smtClean="0">
                <a:solidFill>
                  <a:srgbClr val="C00000"/>
                </a:solidFill>
              </a:rPr>
              <a:t>inspect,months</a:t>
            </a:r>
            <a:r>
              <a:rPr lang="en-IN" sz="2400" b="1" dirty="0" smtClean="0">
                <a:solidFill>
                  <a:srgbClr val="C00000"/>
                </a:solidFill>
              </a:rPr>
              <a:t>)))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3010320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map( )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is also a function that is very commonly used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The function </a:t>
            </a:r>
            <a:r>
              <a:rPr lang="en-IN" sz="2400" b="1" dirty="0" smtClean="0">
                <a:solidFill>
                  <a:srgbClr val="C00000"/>
                </a:solidFill>
              </a:rPr>
              <a:t>filter ( ) </a:t>
            </a:r>
            <a:r>
              <a:rPr lang="en-IN" sz="2400" dirty="0" smtClean="0"/>
              <a:t>takes 2 arguments: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filter(function, sequence)</a:t>
            </a:r>
          </a:p>
          <a:p>
            <a:endParaRPr lang="en-IN" sz="2400" b="1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first argument </a:t>
            </a:r>
            <a:r>
              <a:rPr lang="en-IN" sz="1900" dirty="0" smtClean="0"/>
              <a:t>should be a </a:t>
            </a:r>
            <a:r>
              <a:rPr lang="en-IN" sz="1900" b="1" dirty="0" smtClean="0">
                <a:solidFill>
                  <a:srgbClr val="C00000"/>
                </a:solidFill>
              </a:rPr>
              <a:t>function</a:t>
            </a:r>
            <a:r>
              <a:rPr lang="en-IN" sz="1900" dirty="0" smtClean="0"/>
              <a:t> which must return a </a:t>
            </a:r>
            <a:r>
              <a:rPr lang="en-IN" sz="1900" b="1" dirty="0" err="1" smtClean="0">
                <a:solidFill>
                  <a:srgbClr val="C00000"/>
                </a:solidFill>
              </a:rPr>
              <a:t>boolean</a:t>
            </a:r>
            <a:r>
              <a:rPr lang="en-IN" sz="1900" b="1" dirty="0" smtClean="0">
                <a:solidFill>
                  <a:srgbClr val="C00000"/>
                </a:solidFill>
              </a:rPr>
              <a:t> value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second argument </a:t>
            </a:r>
            <a:r>
              <a:rPr lang="en-IN" sz="1900" dirty="0" smtClean="0"/>
              <a:t>should be a </a:t>
            </a:r>
            <a:r>
              <a:rPr lang="en-IN" sz="1900" b="1" dirty="0" smtClean="0">
                <a:solidFill>
                  <a:srgbClr val="C00000"/>
                </a:solidFill>
              </a:rPr>
              <a:t>sequence</a:t>
            </a:r>
            <a:r>
              <a:rPr lang="en-IN" sz="1900" dirty="0" smtClean="0"/>
              <a:t> of </a:t>
            </a:r>
            <a:r>
              <a:rPr lang="en-IN" sz="1900" b="1" dirty="0" smtClean="0">
                <a:solidFill>
                  <a:srgbClr val="C00000"/>
                </a:solidFill>
              </a:rPr>
              <a:t>items</a:t>
            </a:r>
            <a:r>
              <a:rPr lang="en-IN" sz="1900" dirty="0" smtClean="0"/>
              <a:t>.</a:t>
            </a:r>
          </a:p>
          <a:p>
            <a:endParaRPr lang="en-IN" sz="2400" b="1" dirty="0" smtClean="0"/>
          </a:p>
          <a:p>
            <a:endParaRPr lang="en-IN" sz="2400" dirty="0" smtClean="0"/>
          </a:p>
          <a:p>
            <a:r>
              <a:rPr lang="en-IN" sz="2400" dirty="0" smtClean="0"/>
              <a:t>Now the function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applies the function passed as argument to 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sequence </a:t>
            </a:r>
            <a:r>
              <a:rPr lang="en-IN" sz="2400" dirty="0" smtClean="0"/>
              <a:t>passed as second argument.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 function returned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for that item ,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returns that </a:t>
            </a:r>
            <a:r>
              <a:rPr lang="en-IN" sz="2400" b="1" dirty="0" smtClean="0">
                <a:solidFill>
                  <a:srgbClr val="C00000"/>
                </a:solidFill>
              </a:rPr>
              <a:t>item </a:t>
            </a:r>
            <a:r>
              <a:rPr lang="en-IN" sz="2400" dirty="0" smtClean="0"/>
              <a:t>as part of it’s return value otherwise the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not returned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this , let’s solve a problem.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Suppose we want to define a function called  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that can accept a </a:t>
            </a:r>
            <a:r>
              <a:rPr lang="en-US" sz="2400" b="1" dirty="0" smtClean="0">
                <a:solidFill>
                  <a:srgbClr val="7030A0"/>
                </a:solidFill>
              </a:rPr>
              <a:t>number</a:t>
            </a:r>
            <a:r>
              <a:rPr lang="en-US" sz="2400" dirty="0" smtClean="0"/>
              <a:t> as argument and return </a:t>
            </a: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  <a:r>
              <a:rPr lang="en-US" sz="2400" dirty="0" smtClean="0"/>
              <a:t> if it is even , otherwise it should return </a:t>
            </a: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endParaRPr lang="en-US" sz="2400" dirty="0" smtClean="0"/>
          </a:p>
          <a:p>
            <a:r>
              <a:rPr lang="pt-BR" sz="2400" dirty="0" smtClean="0"/>
              <a:t>The definition of this function would be 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check_even(num):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num%2==0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have a list of numbers and we want to extract only even numbers from this list</a:t>
            </a:r>
          </a:p>
          <a:p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=[1,2,3,4,5,6]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do this , will be to use a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loop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check_even</a:t>
            </a:r>
            <a:r>
              <a:rPr lang="en-IN" sz="2400" b="1" dirty="0" smtClean="0">
                <a:solidFill>
                  <a:srgbClr val="7030A0"/>
                </a:solidFill>
              </a:rPr>
              <a:t>(x):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print(x)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(x):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print(x)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6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filter(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Another way to solve the previous problem is to use the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function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C00000"/>
                </a:solidFill>
              </a:rPr>
              <a:t>flter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 will accept 2 arguments from us.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first</a:t>
            </a:r>
            <a:r>
              <a:rPr lang="en-US" sz="1900" dirty="0" smtClean="0"/>
              <a:t> argument will be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function </a:t>
            </a:r>
            <a:r>
              <a:rPr lang="en-US" sz="1900" b="1" dirty="0" err="1" smtClean="0">
                <a:solidFill>
                  <a:srgbClr val="7030A0"/>
                </a:solidFill>
              </a:rPr>
              <a:t>check_even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second</a:t>
            </a:r>
            <a:r>
              <a:rPr lang="en-US" sz="1900" dirty="0" smtClean="0"/>
              <a:t> argument will be </a:t>
            </a:r>
            <a:r>
              <a:rPr lang="en-US" sz="1900" b="1" dirty="0" smtClean="0">
                <a:solidFill>
                  <a:srgbClr val="C00000"/>
                </a:solidFill>
              </a:rPr>
              <a:t>the list </a:t>
            </a:r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then apply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dirty="0" smtClean="0"/>
              <a:t> on every element of </a:t>
            </a:r>
            <a:r>
              <a:rPr lang="en-US" sz="2400" b="1" dirty="0" err="1" smtClean="0">
                <a:solidFill>
                  <a:srgbClr val="C00000"/>
                </a:solidFill>
              </a:rPr>
              <a:t>mynum</a:t>
            </a:r>
            <a:r>
              <a:rPr lang="en-US" sz="2400" dirty="0" smtClean="0"/>
              <a:t> and if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dirty="0" smtClean="0"/>
              <a:t> returned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for that element then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will return that element as a part of it’s return value otherwise that element will not be returned</a:t>
            </a:r>
            <a:endParaRPr lang="pt-B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print(filter(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we can observe , the return value of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function is a  </a:t>
            </a:r>
            <a:r>
              <a:rPr lang="en-US" sz="2400" b="1" dirty="0" smtClean="0">
                <a:solidFill>
                  <a:srgbClr val="C00000"/>
                </a:solidFill>
              </a:rPr>
              <a:t>filter object </a:t>
            </a:r>
          </a:p>
          <a:p>
            <a:endParaRPr lang="en-US" sz="2400" dirty="0" smtClean="0"/>
          </a:p>
          <a:p>
            <a:r>
              <a:rPr lang="en-US" sz="2400" dirty="0" smtClean="0"/>
              <a:t>To convert it into actual numbers we can pass it to the </a:t>
            </a:r>
            <a:r>
              <a:rPr lang="en-US" sz="2400" b="1" dirty="0" smtClean="0">
                <a:solidFill>
                  <a:srgbClr val="C00000"/>
                </a:solidFill>
              </a:rPr>
              <a:t>function list(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55749"/>
            <a:ext cx="5839640" cy="26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 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map(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filter(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map( ) and filter( ) with Lambda Expressions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2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print(list(filter(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200" b="1" dirty="0" smtClean="0">
                <a:solidFill>
                  <a:srgbClr val="C00000"/>
                </a:solidFill>
              </a:rPr>
              <a:t>)))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1268111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In case we want to </a:t>
            </a:r>
            <a:r>
              <a:rPr lang="en-US" sz="2200" b="1" dirty="0" smtClean="0">
                <a:solidFill>
                  <a:srgbClr val="C00000"/>
                </a:solidFill>
              </a:rPr>
              <a:t>iterate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C00000"/>
                </a:solidFill>
              </a:rPr>
              <a:t>list</a:t>
            </a:r>
            <a:r>
              <a:rPr lang="en-US" sz="2200" dirty="0" smtClean="0"/>
              <a:t> , then we can use </a:t>
            </a:r>
            <a:r>
              <a:rPr lang="en-US" sz="2200" b="1" dirty="0" smtClean="0">
                <a:solidFill>
                  <a:srgbClr val="C00000"/>
                </a:solidFill>
              </a:rPr>
              <a:t>for loop </a:t>
            </a:r>
          </a:p>
          <a:p>
            <a:pPr>
              <a:buNone/>
            </a:pPr>
            <a:r>
              <a:rPr lang="en-US" sz="2200" dirty="0" smtClean="0"/>
              <a:t>as shown below: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2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for x in filter(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2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print(x)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57826"/>
            <a:ext cx="310552" cy="99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num*num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[1,2,3,4,5]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Ideally , the function passed to </a:t>
            </a:r>
            <a:r>
              <a:rPr lang="en-US" sz="1600" b="1" dirty="0" smtClean="0">
                <a:solidFill>
                  <a:srgbClr val="FFFF00"/>
                </a:solidFill>
              </a:rPr>
              <a:t>filter( ) </a:t>
            </a:r>
            <a:r>
              <a:rPr lang="en-US" sz="1600" b="1" dirty="0" smtClean="0">
                <a:solidFill>
                  <a:schemeClr val="bg1"/>
                </a:solidFill>
              </a:rPr>
              <a:t>should return a </a:t>
            </a:r>
            <a:r>
              <a:rPr lang="en-US" sz="1600" b="1" dirty="0" err="1" smtClean="0">
                <a:solidFill>
                  <a:srgbClr val="FFFF00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 value. But if it doesn’t return </a:t>
            </a:r>
            <a:r>
              <a:rPr lang="en-US" sz="1600" b="1" dirty="0" err="1" smtClean="0">
                <a:solidFill>
                  <a:schemeClr val="bg1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 value , then whatever value it returns </a:t>
            </a:r>
            <a:r>
              <a:rPr lang="en-US" sz="1600" b="1" dirty="0" smtClean="0">
                <a:solidFill>
                  <a:srgbClr val="FFFF00"/>
                </a:solidFill>
              </a:rPr>
              <a:t>Python converts it to </a:t>
            </a:r>
            <a:r>
              <a:rPr lang="en-US" sz="1600" b="1" dirty="0" err="1" smtClean="0">
                <a:solidFill>
                  <a:srgbClr val="FFFF00"/>
                </a:solidFill>
              </a:rPr>
              <a:t>boolean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. In our case for each value in </a:t>
            </a:r>
            <a:r>
              <a:rPr lang="en-US" sz="1600" b="1" dirty="0" err="1" smtClean="0">
                <a:solidFill>
                  <a:srgbClr val="FFFF00"/>
                </a:solidFill>
              </a:rPr>
              <a:t>mynums</a:t>
            </a:r>
            <a:r>
              <a:rPr lang="en-US" sz="1600" b="1" dirty="0" smtClean="0">
                <a:solidFill>
                  <a:schemeClr val="bg1"/>
                </a:solidFill>
              </a:rPr>
              <a:t> the return value will be it’s square which is a non-zero value and thus assumed to be </a:t>
            </a:r>
            <a:r>
              <a:rPr lang="en-US" sz="1600" b="1" dirty="0" smtClean="0">
                <a:solidFill>
                  <a:srgbClr val="FFFF00"/>
                </a:solidFill>
              </a:rPr>
              <a:t>True</a:t>
            </a:r>
            <a:r>
              <a:rPr lang="en-US" sz="1600" b="1" dirty="0" smtClean="0">
                <a:solidFill>
                  <a:schemeClr val="bg1"/>
                </a:solidFill>
              </a:rPr>
              <a:t>. So all the elements are returned by </a:t>
            </a:r>
            <a:r>
              <a:rPr lang="en-US" sz="1600" b="1" dirty="0" smtClean="0">
                <a:solidFill>
                  <a:srgbClr val="FFFF00"/>
                </a:solidFill>
              </a:rPr>
              <a:t>filter() 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num%2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[1,3,5]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every </a:t>
            </a:r>
            <a:r>
              <a:rPr lang="en-US" b="1" dirty="0" smtClean="0">
                <a:solidFill>
                  <a:srgbClr val="FFFF00"/>
                </a:solidFill>
              </a:rPr>
              <a:t>even number </a:t>
            </a:r>
            <a:r>
              <a:rPr lang="en-US" b="1" dirty="0" smtClean="0">
                <a:solidFill>
                  <a:schemeClr val="bg1"/>
                </a:solidFill>
              </a:rPr>
              <a:t>the return value of the function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will be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which is assumed to be </a:t>
            </a:r>
            <a:r>
              <a:rPr lang="en-US" b="1" dirty="0" smtClean="0">
                <a:solidFill>
                  <a:srgbClr val="FFFF00"/>
                </a:solidFill>
              </a:rPr>
              <a:t>False </a:t>
            </a:r>
            <a:r>
              <a:rPr lang="en-US" b="1" dirty="0" smtClean="0">
                <a:solidFill>
                  <a:schemeClr val="bg1"/>
                </a:solidFill>
              </a:rPr>
              <a:t>and for every </a:t>
            </a:r>
            <a:r>
              <a:rPr lang="en-US" b="1" dirty="0" smtClean="0">
                <a:solidFill>
                  <a:srgbClr val="FFFF00"/>
                </a:solidFill>
              </a:rPr>
              <a:t>odd number</a:t>
            </a:r>
            <a:r>
              <a:rPr lang="en-US" b="1" dirty="0" smtClean="0">
                <a:solidFill>
                  <a:schemeClr val="bg1"/>
                </a:solidFill>
              </a:rPr>
              <a:t> the return value will be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which is assumed to be </a:t>
            </a:r>
            <a:r>
              <a:rPr lang="en-US" b="1" dirty="0" smtClean="0">
                <a:solidFill>
                  <a:srgbClr val="FFFF00"/>
                </a:solidFill>
              </a:rPr>
              <a:t>True 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returns only those numbers for which </a:t>
            </a:r>
            <a:r>
              <a:rPr lang="en-US" b="1" dirty="0" smtClean="0">
                <a:solidFill>
                  <a:srgbClr val="FFFF00"/>
                </a:solidFill>
              </a:rPr>
              <a:t>f1( )</a:t>
            </a:r>
            <a:r>
              <a:rPr lang="en-US" b="1" dirty="0" smtClean="0">
                <a:solidFill>
                  <a:schemeClr val="bg1"/>
                </a:solidFill>
              </a:rPr>
              <a:t> has returned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print("Hello")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Hello</a:t>
            </a:r>
            <a:r>
              <a:rPr lang="en-US" b="1" dirty="0" smtClean="0">
                <a:solidFill>
                  <a:schemeClr val="bg1"/>
                </a:solidFill>
              </a:rPr>
              <a:t> is displayed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times because the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function has called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times. Now for each value in </a:t>
            </a:r>
            <a:r>
              <a:rPr lang="en-US" b="1" dirty="0" err="1" smtClean="0">
                <a:solidFill>
                  <a:srgbClr val="FFFF00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, since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has not returned any value , by default it’s return value is assumed to be </a:t>
            </a:r>
            <a:r>
              <a:rPr lang="en-US" b="1" dirty="0" smtClean="0">
                <a:solidFill>
                  <a:srgbClr val="FFFF00"/>
                </a:solidFill>
              </a:rPr>
              <a:t>None</a:t>
            </a:r>
            <a:r>
              <a:rPr lang="en-US" b="1" dirty="0" smtClean="0">
                <a:solidFill>
                  <a:schemeClr val="bg1"/>
                </a:solidFill>
              </a:rPr>
              <a:t> which is a representation of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returned an empty list.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each value in </a:t>
            </a:r>
            <a:r>
              <a:rPr lang="en-US" b="1" dirty="0" err="1" smtClean="0">
                <a:solidFill>
                  <a:srgbClr val="FFFF00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, since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has not returned any value , by default it’s return value is assumed to be </a:t>
            </a:r>
            <a:r>
              <a:rPr lang="en-US" b="1" dirty="0" smtClean="0">
                <a:solidFill>
                  <a:srgbClr val="FFFF00"/>
                </a:solidFill>
              </a:rPr>
              <a:t>None</a:t>
            </a:r>
            <a:r>
              <a:rPr lang="en-US" b="1" dirty="0" smtClean="0">
                <a:solidFill>
                  <a:schemeClr val="bg1"/>
                </a:solidFill>
              </a:rPr>
              <a:t> which is a representation of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returned an empty list.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2286016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function </a:t>
            </a:r>
            <a:r>
              <a:rPr lang="en-US" sz="1600" b="1" dirty="0" smtClean="0">
                <a:solidFill>
                  <a:srgbClr val="FFFF00"/>
                </a:solidFill>
              </a:rPr>
              <a:t>filter()</a:t>
            </a:r>
            <a:r>
              <a:rPr lang="en-US" sz="1600" b="1" dirty="0" smtClean="0">
                <a:solidFill>
                  <a:schemeClr val="bg1"/>
                </a:solidFill>
              </a:rPr>
              <a:t> is trying to call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for every value in the list </a:t>
            </a:r>
            <a:r>
              <a:rPr lang="en-US" sz="1600" b="1" dirty="0" err="1" smtClean="0">
                <a:solidFill>
                  <a:srgbClr val="FFFF00"/>
                </a:solidFill>
              </a:rPr>
              <a:t>mynums</a:t>
            </a:r>
            <a:r>
              <a:rPr lang="en-US" sz="1600" b="1" dirty="0" smtClean="0">
                <a:solidFill>
                  <a:schemeClr val="bg1"/>
                </a:solidFill>
              </a:rPr>
              <a:t>. But since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r>
              <a:rPr lang="en-US" sz="1600" b="1" dirty="0" smtClean="0">
                <a:solidFill>
                  <a:srgbClr val="FFFF00"/>
                </a:solidFill>
              </a:rPr>
              <a:t>non-</a:t>
            </a:r>
            <a:r>
              <a:rPr lang="en-US" sz="1600" b="1" dirty="0" err="1" smtClean="0">
                <a:solidFill>
                  <a:srgbClr val="FFFF00"/>
                </a:solidFill>
              </a:rPr>
              <a:t>parametrized</a:t>
            </a:r>
            <a:r>
              <a:rPr lang="en-US" sz="1600" b="1" dirty="0" smtClean="0">
                <a:solidFill>
                  <a:srgbClr val="FFFF00"/>
                </a:solidFill>
              </a:rPr>
              <a:t> function </a:t>
            </a:r>
            <a:r>
              <a:rPr lang="en-US" sz="1600" b="1" dirty="0" smtClean="0">
                <a:solidFill>
                  <a:schemeClr val="bg1"/>
                </a:solidFill>
              </a:rPr>
              <a:t>, this call generates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filter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57265"/>
            <a:ext cx="8001056" cy="37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num%2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[1,0,1,o,1]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every </a:t>
            </a:r>
            <a:r>
              <a:rPr lang="en-US" b="1" dirty="0" smtClean="0">
                <a:solidFill>
                  <a:srgbClr val="FFFF00"/>
                </a:solidFill>
              </a:rPr>
              <a:t>even number </a:t>
            </a:r>
            <a:r>
              <a:rPr lang="en-US" b="1" dirty="0" smtClean="0">
                <a:solidFill>
                  <a:schemeClr val="bg1"/>
                </a:solidFill>
              </a:rPr>
              <a:t>the return value of the function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will be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and for every </a:t>
            </a:r>
            <a:r>
              <a:rPr lang="en-US" b="1" dirty="0" smtClean="0">
                <a:solidFill>
                  <a:srgbClr val="FFFF00"/>
                </a:solidFill>
              </a:rPr>
              <a:t>odd number</a:t>
            </a:r>
            <a:r>
              <a:rPr lang="en-US" b="1" dirty="0" smtClean="0">
                <a:solidFill>
                  <a:schemeClr val="bg1"/>
                </a:solidFill>
              </a:rPr>
              <a:t> the return value will be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map( ) </a:t>
            </a:r>
            <a:r>
              <a:rPr lang="en-US" b="1" dirty="0" smtClean="0">
                <a:solidFill>
                  <a:schemeClr val="bg1"/>
                </a:solidFill>
              </a:rPr>
              <a:t>has returned a list containing 1 and 0 for each number in </a:t>
            </a:r>
            <a:r>
              <a:rPr lang="en-US" b="1" dirty="0" err="1" smtClean="0">
                <a:solidFill>
                  <a:schemeClr val="bg1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based upon even and odd.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</a:t>
            </a:r>
            <a:r>
              <a:rPr lang="en-US" sz="2400" b="1" dirty="0" err="1" smtClean="0">
                <a:solidFill>
                  <a:srgbClr val="0070C0"/>
                </a:solidFill>
              </a:rPr>
              <a:t>None,None,None,None</a:t>
            </a:r>
            <a:r>
              <a:rPr lang="en-US" sz="2400" b="1" dirty="0" smtClean="0">
                <a:solidFill>
                  <a:srgbClr val="0070C0"/>
                </a:solidFill>
              </a:rPr>
              <a:t> ,None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2643206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is not returning anything , so it’s return value by default is assumed to be </a:t>
            </a:r>
            <a:r>
              <a:rPr lang="en-US" sz="1600" b="1" dirty="0" smtClean="0">
                <a:solidFill>
                  <a:srgbClr val="FFFF00"/>
                </a:solidFill>
              </a:rPr>
              <a:t>None </a:t>
            </a:r>
            <a:r>
              <a:rPr lang="en-US" sz="1600" b="1" dirty="0" smtClean="0">
                <a:solidFill>
                  <a:schemeClr val="bg1"/>
                </a:solidFill>
              </a:rPr>
              <a:t> and because </a:t>
            </a:r>
            <a:r>
              <a:rPr lang="en-US" sz="1600" b="1" dirty="0" smtClean="0">
                <a:solidFill>
                  <a:srgbClr val="FFFF00"/>
                </a:solidFill>
              </a:rPr>
              <a:t>map( ) </a:t>
            </a:r>
            <a:r>
              <a:rPr lang="en-US" sz="1600" b="1" dirty="0" smtClean="0">
                <a:solidFill>
                  <a:schemeClr val="bg1"/>
                </a:solidFill>
              </a:rPr>
              <a:t>has internally called </a:t>
            </a:r>
            <a:r>
              <a:rPr lang="en-US" sz="1600" b="1" dirty="0" smtClean="0">
                <a:solidFill>
                  <a:srgbClr val="FFFF00"/>
                </a:solidFill>
              </a:rPr>
              <a:t>f1 () </a:t>
            </a:r>
            <a:r>
              <a:rPr lang="en-US" sz="1600" b="1" dirty="0" smtClean="0">
                <a:solidFill>
                  <a:schemeClr val="bg1"/>
                </a:solidFill>
              </a:rPr>
              <a:t>5 times , so the list returned contains </a:t>
            </a:r>
            <a:r>
              <a:rPr lang="en-US" sz="1600" b="1" dirty="0" smtClean="0">
                <a:solidFill>
                  <a:srgbClr val="FFFF00"/>
                </a:solidFill>
              </a:rPr>
              <a:t>None</a:t>
            </a:r>
            <a:r>
              <a:rPr lang="en-US" sz="1600" b="1" dirty="0" smtClean="0">
                <a:solidFill>
                  <a:schemeClr val="bg1"/>
                </a:solidFill>
              </a:rPr>
              <a:t> 5 times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As we have mentioned earlier, the advantage of the lambda operator can be seen when it is used in combination with the </a:t>
            </a:r>
            <a:r>
              <a:rPr lang="en-IN" sz="2400" b="1" dirty="0" smtClean="0">
                <a:solidFill>
                  <a:srgbClr val="C00000"/>
                </a:solidFill>
              </a:rPr>
              <a:t>map() </a:t>
            </a:r>
            <a:r>
              <a:rPr lang="en-IN" sz="2400" dirty="0" smtClean="0"/>
              <a:t>function.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map() </a:t>
            </a:r>
            <a:r>
              <a:rPr lang="en-IN" sz="2400" dirty="0" smtClean="0"/>
              <a:t>is a function which takes two arguments: </a:t>
            </a:r>
            <a:br>
              <a:rPr lang="en-IN" sz="2400" dirty="0" smtClean="0"/>
            </a:br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r = map(</a:t>
            </a:r>
            <a:r>
              <a:rPr lang="en-IN" sz="1900" b="1" dirty="0" err="1" smtClean="0">
                <a:solidFill>
                  <a:srgbClr val="7030A0"/>
                </a:solidFill>
              </a:rPr>
              <a:t>func</a:t>
            </a:r>
            <a:r>
              <a:rPr lang="en-IN" sz="1900" b="1" dirty="0" smtClean="0">
                <a:solidFill>
                  <a:srgbClr val="7030A0"/>
                </a:solidFill>
              </a:rPr>
              <a:t>, </a:t>
            </a:r>
            <a:r>
              <a:rPr lang="en-IN" sz="1900" b="1" dirty="0" err="1" smtClean="0">
                <a:solidFill>
                  <a:srgbClr val="7030A0"/>
                </a:solidFill>
              </a:rPr>
              <a:t>iterable</a:t>
            </a:r>
            <a:r>
              <a:rPr lang="en-IN" sz="1900" b="1" dirty="0" smtClean="0">
                <a:solidFill>
                  <a:srgbClr val="7030A0"/>
                </a:solidFill>
              </a:rPr>
              <a:t>)</a:t>
            </a:r>
            <a:r>
              <a:rPr lang="en-IN" sz="1900" dirty="0" smtClean="0"/>
              <a:t/>
            </a:r>
            <a:br>
              <a:rPr lang="en-IN" sz="1900" dirty="0" smtClean="0"/>
            </a:br>
            <a:endParaRPr lang="en-IN" sz="1900" dirty="0" smtClean="0"/>
          </a:p>
          <a:p>
            <a:r>
              <a:rPr lang="en-IN" sz="2400" dirty="0" smtClean="0"/>
              <a:t>The first argument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func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name of a function </a:t>
            </a:r>
            <a:r>
              <a:rPr lang="en-IN" sz="2400" dirty="0" smtClean="0"/>
              <a:t>and the second argument  ,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dirty="0" smtClean="0"/>
              <a:t>  ,should be a 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 (e.g. a list , </a:t>
            </a:r>
            <a:r>
              <a:rPr lang="en-IN" sz="2400" dirty="0" err="1" smtClean="0"/>
              <a:t>tuple</a:t>
            </a:r>
            <a:r>
              <a:rPr lang="en-IN" sz="2400" dirty="0" smtClean="0"/>
              <a:t> ,string etc) or anything that can be used with </a:t>
            </a:r>
            <a:r>
              <a:rPr lang="en-IN" sz="2400" b="1" i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/>
              <a:t> loop. </a:t>
            </a:r>
          </a:p>
          <a:p>
            <a:endParaRPr lang="en-IN" sz="2400" b="1" i="1" dirty="0" smtClean="0">
              <a:solidFill>
                <a:srgbClr val="C00000"/>
              </a:solidFill>
            </a:endParaRP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map()</a:t>
            </a:r>
            <a:r>
              <a:rPr lang="en-IN" sz="2400" dirty="0" smtClean="0"/>
              <a:t> applies the function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func</a:t>
            </a:r>
            <a:r>
              <a:rPr lang="en-IN" sz="2400" dirty="0" smtClean="0"/>
              <a:t> to all the elements of the sequence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 Expression </a:t>
            </a:r>
            <a:br>
              <a:rPr lang="en-US" sz="2800" b="1" dirty="0" smtClean="0"/>
            </a:br>
            <a:r>
              <a:rPr lang="en-US" sz="2800" b="1" dirty="0" smtClean="0"/>
              <a:t>With map( ) And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best use of </a:t>
            </a:r>
            <a:r>
              <a:rPr lang="en-IN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IN" sz="2400" dirty="0" smtClean="0"/>
              <a:t>is to use it with </a:t>
            </a:r>
            <a:r>
              <a:rPr lang="en-IN" sz="2400" b="1" dirty="0" smtClean="0">
                <a:solidFill>
                  <a:srgbClr val="C00000"/>
                </a:solidFill>
              </a:rPr>
              <a:t>map( )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functions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Recall that the keyword </a:t>
            </a:r>
            <a:r>
              <a:rPr lang="en-IN" sz="2400" b="1" dirty="0" smtClean="0">
                <a:solidFill>
                  <a:srgbClr val="C00000"/>
                </a:solidFill>
              </a:rPr>
              <a:t>lambda</a:t>
            </a:r>
            <a:r>
              <a:rPr lang="en-IN" sz="2400" dirty="0" smtClean="0"/>
              <a:t> creates an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 </a:t>
            </a:r>
            <a:r>
              <a:rPr lang="en-IN" sz="2400" dirty="0" smtClean="0"/>
              <a:t>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address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 Expression </a:t>
            </a:r>
            <a:br>
              <a:rPr lang="en-US" sz="2800" b="1" dirty="0" smtClean="0"/>
            </a:br>
            <a:r>
              <a:rPr lang="en-US" sz="2800" b="1" dirty="0" smtClean="0"/>
              <a:t>With map( ) And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, we can pass this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dirty="0" smtClean="0"/>
              <a:t>as first argument to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filter() </a:t>
            </a:r>
            <a:r>
              <a:rPr lang="en-US" sz="2400" dirty="0" smtClean="0"/>
              <a:t>functions , since their first argument is the a </a:t>
            </a:r>
            <a:r>
              <a:rPr lang="en-US" sz="2400" b="1" dirty="0" smtClean="0">
                <a:solidFill>
                  <a:srgbClr val="C00000"/>
                </a:solidFill>
              </a:rPr>
              <a:t>function object reference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way , we wouldn’t be required to specially create a separate function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def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Lambdas With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428736"/>
            <a:ext cx="4429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mynums</a:t>
            </a:r>
            <a:r>
              <a:rPr lang="en-US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1700" b="1" dirty="0" err="1" smtClean="0">
                <a:solidFill>
                  <a:srgbClr val="C00000"/>
                </a:solidFill>
              </a:rPr>
              <a:t>sqrnum</a:t>
            </a:r>
            <a:r>
              <a:rPr lang="en-US" sz="1700" b="1" dirty="0" smtClean="0">
                <a:solidFill>
                  <a:srgbClr val="C00000"/>
                </a:solidFill>
              </a:rPr>
              <a:t>=list(map(</a:t>
            </a:r>
            <a:r>
              <a:rPr lang="en-US" sz="17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17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</a:t>
            </a:r>
            <a:r>
              <a:rPr lang="en-US" b="1" dirty="0" err="1" smtClean="0">
                <a:solidFill>
                  <a:srgbClr val="C00000"/>
                </a:solidFill>
              </a:rPr>
              <a:t>squrnum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4429132"/>
            <a:ext cx="74295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Following will be the resultant code: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mynums</a:t>
            </a:r>
            <a:r>
              <a:rPr lang="en-US" sz="20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sqrnum</a:t>
            </a:r>
            <a:r>
              <a:rPr lang="en-US" sz="2000" b="1" dirty="0" smtClean="0">
                <a:solidFill>
                  <a:srgbClr val="C00000"/>
                </a:solidFill>
              </a:rPr>
              <a:t>=list(map(</a:t>
            </a:r>
            <a:r>
              <a:rPr lang="en-US" sz="2000" b="1" dirty="0" smtClean="0">
                <a:solidFill>
                  <a:srgbClr val="7030A0"/>
                </a:solidFill>
              </a:rPr>
              <a:t>lambda num: num*</a:t>
            </a:r>
            <a:r>
              <a:rPr lang="en-US" sz="2000" b="1" dirty="0" err="1" smtClean="0">
                <a:solidFill>
                  <a:srgbClr val="7030A0"/>
                </a:solidFill>
              </a:rPr>
              <a:t>num</a:t>
            </a:r>
            <a:r>
              <a:rPr lang="en-US" sz="2000" b="1" dirty="0" err="1" smtClean="0">
                <a:solidFill>
                  <a:srgbClr val="C00000"/>
                </a:solidFill>
              </a:rPr>
              <a:t>,mynums</a:t>
            </a:r>
            <a:r>
              <a:rPr lang="en-US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sqrnum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7686" y="14287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To convert the above code using </a:t>
            </a:r>
            <a:r>
              <a:rPr lang="en-US" b="1" dirty="0" smtClean="0">
                <a:solidFill>
                  <a:srgbClr val="C00000"/>
                </a:solidFill>
              </a:rPr>
              <a:t>lambda</a:t>
            </a:r>
            <a:r>
              <a:rPr lang="en-US" dirty="0" smtClean="0"/>
              <a:t> ,we have to do 2 changes: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Remove the function </a:t>
            </a:r>
            <a:r>
              <a:rPr lang="en-US" b="1" dirty="0" smtClean="0">
                <a:solidFill>
                  <a:srgbClr val="C00000"/>
                </a:solidFill>
              </a:rPr>
              <a:t>square( )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Rewrite this function as </a:t>
            </a:r>
            <a:r>
              <a:rPr lang="en-US" b="1" dirty="0" smtClean="0">
                <a:solidFill>
                  <a:srgbClr val="C00000"/>
                </a:solidFill>
              </a:rPr>
              <a:t>lambda</a:t>
            </a:r>
            <a:r>
              <a:rPr lang="en-US" dirty="0" smtClean="0"/>
              <a:t> in place of </a:t>
            </a:r>
            <a:r>
              <a:rPr lang="en-US" b="1" dirty="0" smtClean="0">
                <a:solidFill>
                  <a:srgbClr val="C00000"/>
                </a:solidFill>
              </a:rPr>
              <a:t>first argument </a:t>
            </a:r>
            <a:r>
              <a:rPr lang="en-US" dirty="0" smtClean="0"/>
              <a:t>while calling the function </a:t>
            </a:r>
            <a:r>
              <a:rPr lang="en-US" b="1" dirty="0" smtClean="0">
                <a:solidFill>
                  <a:srgbClr val="C00000"/>
                </a:solidFill>
              </a:rPr>
              <a:t>map( 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b="1" dirty="0" smtClean="0"/>
              <a:t>that accepts a string as argument 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use this lambda expression in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b="1" dirty="0" smtClean="0"/>
              <a:t>function </a:t>
            </a:r>
          </a:p>
          <a:p>
            <a:pPr>
              <a:buNone/>
            </a:pPr>
            <a:r>
              <a:rPr lang="en-US" sz="2400" b="1" dirty="0" smtClean="0"/>
              <a:t>to work 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months=["</a:t>
            </a:r>
            <a:r>
              <a:rPr lang="en-IN" sz="20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print(list(map(</a:t>
            </a:r>
            <a:r>
              <a:rPr lang="en-IN" sz="2000" b="1" dirty="0" smtClean="0">
                <a:solidFill>
                  <a:srgbClr val="7030A0"/>
                </a:solidFill>
              </a:rPr>
              <a:t>lambda </a:t>
            </a:r>
            <a:r>
              <a:rPr lang="en-IN" sz="2000" b="1" dirty="0" err="1" smtClean="0">
                <a:solidFill>
                  <a:srgbClr val="7030A0"/>
                </a:solidFill>
              </a:rPr>
              <a:t>mystring</a:t>
            </a:r>
            <a:r>
              <a:rPr lang="en-IN" sz="2000" b="1" dirty="0" smtClean="0">
                <a:solidFill>
                  <a:srgbClr val="7030A0"/>
                </a:solidFill>
              </a:rPr>
              <a:t>: </a:t>
            </a:r>
            <a:r>
              <a:rPr lang="en-IN" sz="2000" b="1" dirty="0" err="1" smtClean="0">
                <a:solidFill>
                  <a:srgbClr val="7030A0"/>
                </a:solidFill>
              </a:rPr>
              <a:t>mystring</a:t>
            </a:r>
            <a:r>
              <a:rPr lang="en-IN" sz="2000" b="1" dirty="0" smtClean="0">
                <a:solidFill>
                  <a:srgbClr val="7030A0"/>
                </a:solidFill>
              </a:rPr>
              <a:t>[0]</a:t>
            </a:r>
            <a:r>
              <a:rPr lang="en-IN" sz="2000" b="1" dirty="0" smtClean="0">
                <a:solidFill>
                  <a:srgbClr val="C00000"/>
                </a:solidFill>
              </a:rPr>
              <a:t>,months)))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14884"/>
            <a:ext cx="2619741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b="1" dirty="0" smtClean="0"/>
              <a:t>that accepts a string as argument and returns the word 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even length </a:t>
            </a:r>
            <a:r>
              <a:rPr lang="en-US" sz="2400" b="1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odd length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use this lambda expression in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b="1" dirty="0" smtClean="0"/>
              <a:t>function </a:t>
            </a:r>
          </a:p>
          <a:p>
            <a:pPr>
              <a:buNone/>
            </a:pPr>
            <a:r>
              <a:rPr lang="en-US" sz="2400" b="1" dirty="0" smtClean="0"/>
              <a:t>to work 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months=["</a:t>
            </a:r>
            <a:r>
              <a:rPr lang="en-IN" sz="20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print(list(map(</a:t>
            </a:r>
            <a:r>
              <a:rPr lang="en-IN" sz="1800" b="1" dirty="0" smtClean="0">
                <a:solidFill>
                  <a:srgbClr val="7030A0"/>
                </a:solidFill>
              </a:rPr>
              <a:t>lambda </a:t>
            </a:r>
            <a:r>
              <a:rPr lang="en-IN" sz="1800" b="1" dirty="0" err="1" smtClean="0">
                <a:solidFill>
                  <a:srgbClr val="7030A0"/>
                </a:solidFill>
              </a:rPr>
              <a:t>mystring</a:t>
            </a:r>
            <a:r>
              <a:rPr lang="en-IN" sz="1800" b="1" dirty="0" smtClean="0">
                <a:solidFill>
                  <a:srgbClr val="7030A0"/>
                </a:solidFill>
              </a:rPr>
              <a:t>: "EVEN" if </a:t>
            </a:r>
            <a:r>
              <a:rPr lang="en-IN" sz="1800" b="1" dirty="0" err="1" smtClean="0">
                <a:solidFill>
                  <a:srgbClr val="7030A0"/>
                </a:solidFill>
              </a:rPr>
              <a:t>len</a:t>
            </a:r>
            <a:r>
              <a:rPr lang="en-IN" sz="1800" b="1" dirty="0" smtClean="0">
                <a:solidFill>
                  <a:srgbClr val="7030A0"/>
                </a:solidFill>
              </a:rPr>
              <a:t>(</a:t>
            </a:r>
            <a:r>
              <a:rPr lang="en-IN" sz="1800" b="1" dirty="0" err="1" smtClean="0">
                <a:solidFill>
                  <a:srgbClr val="7030A0"/>
                </a:solidFill>
              </a:rPr>
              <a:t>mystring</a:t>
            </a:r>
            <a:r>
              <a:rPr lang="en-IN" sz="1800" b="1" dirty="0" smtClean="0">
                <a:solidFill>
                  <a:srgbClr val="7030A0"/>
                </a:solidFill>
              </a:rPr>
              <a:t>)%2==0 else 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mystring</a:t>
            </a:r>
            <a:r>
              <a:rPr lang="en-IN" sz="1800" b="1" dirty="0" smtClean="0">
                <a:solidFill>
                  <a:srgbClr val="7030A0"/>
                </a:solidFill>
              </a:rPr>
              <a:t>[0]</a:t>
            </a:r>
            <a:r>
              <a:rPr lang="en-IN" sz="1800" b="1" dirty="0" smtClean="0">
                <a:solidFill>
                  <a:srgbClr val="C00000"/>
                </a:solidFill>
              </a:rPr>
              <a:t>,months)))</a:t>
            </a:r>
            <a:endParaRPr lang="en-US" sz="18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14818"/>
            <a:ext cx="2619741" cy="29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Lambdas With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428736"/>
            <a:ext cx="65008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0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mynums</a:t>
            </a:r>
            <a:r>
              <a:rPr lang="en-IN" sz="20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print(list(filter(</a:t>
            </a:r>
            <a:r>
              <a:rPr lang="en-IN" sz="20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000" b="1" dirty="0" smtClean="0">
                <a:solidFill>
                  <a:srgbClr val="C00000"/>
                </a:solidFill>
              </a:rPr>
              <a:t>)))</a:t>
            </a:r>
            <a:endParaRPr lang="en-US" sz="2000" b="1" u="sng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4643446"/>
            <a:ext cx="7429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Following will be the resultant code: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mynums=[1,2,3,4,5,6]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print(list(filter(lambda num:num%2==0 ,mynums)))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3286124"/>
            <a:ext cx="8715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To convert the above code using </a:t>
            </a:r>
            <a:r>
              <a:rPr lang="en-US" sz="2400" b="1" dirty="0" smtClean="0">
                <a:solidFill>
                  <a:srgbClr val="C00000"/>
                </a:solidFill>
              </a:rPr>
              <a:t>lambda</a:t>
            </a:r>
            <a:r>
              <a:rPr lang="en-US" sz="2400" dirty="0" smtClean="0"/>
              <a:t> ,we have to same 2 steps as before.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expression that accepts a </a:t>
            </a:r>
            <a:r>
              <a:rPr lang="en-US" sz="2400" b="1" dirty="0" smtClean="0">
                <a:solidFill>
                  <a:srgbClr val="C00000"/>
                </a:solidFill>
              </a:rPr>
              <a:t>character</a:t>
            </a:r>
            <a:r>
              <a:rPr lang="en-US" sz="2400" b="1" dirty="0" smtClean="0"/>
              <a:t> as argument and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b="1" dirty="0" smtClean="0"/>
              <a:t> if it is a vowel otherwise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ask the user to input his/her name and display </a:t>
            </a:r>
          </a:p>
          <a:p>
            <a:pPr>
              <a:buNone/>
            </a:pPr>
            <a:r>
              <a:rPr lang="en-US" sz="2400" b="1" dirty="0" smtClean="0"/>
              <a:t>only the vowels in the name . In case the name does </a:t>
            </a:r>
          </a:p>
          <a:p>
            <a:pPr>
              <a:buNone/>
            </a:pPr>
            <a:r>
              <a:rPr lang="en-US" sz="2400" b="1" dirty="0" smtClean="0"/>
              <a:t>not contain any vowel display the message </a:t>
            </a:r>
            <a:r>
              <a:rPr lang="en-US" sz="2400" b="1" dirty="0" smtClean="0">
                <a:solidFill>
                  <a:srgbClr val="C00000"/>
                </a:solidFill>
              </a:rPr>
              <a:t>No vowels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 your name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this , let’s solve a problem.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Suppose we want to define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square( ) </a:t>
            </a:r>
            <a:r>
              <a:rPr lang="en-US" sz="2400" dirty="0" smtClean="0"/>
              <a:t>that can accept a number as argument and returns it’s square.</a:t>
            </a:r>
          </a:p>
          <a:p>
            <a:endParaRPr lang="en-US" sz="2400" dirty="0" smtClean="0"/>
          </a:p>
          <a:p>
            <a:r>
              <a:rPr lang="pt-BR" sz="2400" dirty="0" smtClean="0"/>
              <a:t>The definition of this function would be 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square(num):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num**2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name=input("Enter your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vowels=list(filter(</a:t>
            </a:r>
            <a:r>
              <a:rPr lang="en-IN" sz="2000" b="1" dirty="0" smtClean="0">
                <a:solidFill>
                  <a:srgbClr val="7030A0"/>
                </a:solidFill>
              </a:rPr>
              <a:t>lambda </a:t>
            </a:r>
            <a:r>
              <a:rPr lang="en-IN" sz="2000" b="1" dirty="0" err="1" smtClean="0">
                <a:solidFill>
                  <a:srgbClr val="7030A0"/>
                </a:solidFill>
              </a:rPr>
              <a:t>ch</a:t>
            </a:r>
            <a:r>
              <a:rPr lang="en-IN" sz="2000" b="1" dirty="0" smtClean="0">
                <a:solidFill>
                  <a:srgbClr val="7030A0"/>
                </a:solidFill>
              </a:rPr>
              <a:t>: </a:t>
            </a:r>
            <a:r>
              <a:rPr lang="en-IN" sz="2000" b="1" dirty="0" err="1" smtClean="0">
                <a:solidFill>
                  <a:srgbClr val="7030A0"/>
                </a:solidFill>
              </a:rPr>
              <a:t>ch</a:t>
            </a:r>
            <a:r>
              <a:rPr lang="en-IN" sz="2000" b="1" dirty="0" smtClean="0">
                <a:solidFill>
                  <a:srgbClr val="7030A0"/>
                </a:solidFill>
              </a:rPr>
              <a:t> in "</a:t>
            </a:r>
            <a:r>
              <a:rPr lang="en-IN" sz="2000" b="1" dirty="0" err="1" smtClean="0">
                <a:solidFill>
                  <a:srgbClr val="7030A0"/>
                </a:solidFill>
              </a:rPr>
              <a:t>aeiou</a:t>
            </a:r>
            <a:r>
              <a:rPr lang="en-IN" sz="2000" b="1" dirty="0" smtClean="0">
                <a:solidFill>
                  <a:srgbClr val="7030A0"/>
                </a:solidFill>
              </a:rPr>
              <a:t>" </a:t>
            </a:r>
            <a:r>
              <a:rPr lang="en-IN" sz="2000" b="1" dirty="0" smtClean="0">
                <a:solidFill>
                  <a:srgbClr val="C00000"/>
                </a:solidFill>
              </a:rPr>
              <a:t>,name))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if </a:t>
            </a:r>
            <a:r>
              <a:rPr lang="en-IN" sz="2000" b="1" dirty="0" err="1" smtClean="0">
                <a:solidFill>
                  <a:srgbClr val="C00000"/>
                </a:solidFill>
              </a:rPr>
              <a:t>len</a:t>
            </a:r>
            <a:r>
              <a:rPr lang="en-IN" sz="2000" b="1" dirty="0" smtClean="0">
                <a:solidFill>
                  <a:srgbClr val="C00000"/>
                </a:solidFill>
              </a:rPr>
              <a:t>(vowels)==0: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print("No vowels in your name")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print("Vowels in your name are:",vowels)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5357850" cy="5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want to call this function for the following list of numbers:</a:t>
            </a:r>
          </a:p>
          <a:p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=[1,2,3,4,5]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do this , will be to use a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loop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=[1,2,3,4,5]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print(square(x))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num**2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print(square(x))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25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map(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Another way to solve the previous problem is to use the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will accept 2 arguments from us.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first</a:t>
            </a:r>
            <a:r>
              <a:rPr lang="en-US" sz="1900" dirty="0" smtClean="0"/>
              <a:t> argument will be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function </a:t>
            </a:r>
            <a:r>
              <a:rPr lang="en-US" sz="1900" b="1" dirty="0" smtClean="0">
                <a:solidFill>
                  <a:srgbClr val="7030A0"/>
                </a:solidFill>
              </a:rPr>
              <a:t>square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second</a:t>
            </a:r>
            <a:r>
              <a:rPr lang="en-US" sz="1900" dirty="0" smtClean="0"/>
              <a:t> argument will be </a:t>
            </a:r>
            <a:r>
              <a:rPr lang="en-US" sz="1900" b="1" dirty="0" smtClean="0">
                <a:solidFill>
                  <a:srgbClr val="C00000"/>
                </a:solidFill>
              </a:rPr>
              <a:t>the list </a:t>
            </a:r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then apply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dirty="0" smtClean="0"/>
              <a:t> on every element of </a:t>
            </a:r>
            <a:r>
              <a:rPr lang="en-US" sz="2400" b="1" dirty="0" err="1" smtClean="0">
                <a:solidFill>
                  <a:srgbClr val="C00000"/>
                </a:solidFill>
              </a:rPr>
              <a:t>mynum</a:t>
            </a:r>
            <a:r>
              <a:rPr lang="en-US" sz="2400" dirty="0" smtClean="0"/>
              <a:t> and return the corresponding result as </a:t>
            </a:r>
            <a:r>
              <a:rPr lang="en-US" sz="2400" b="1" dirty="0" smtClean="0">
                <a:solidFill>
                  <a:srgbClr val="C00000"/>
                </a:solidFill>
              </a:rPr>
              <a:t>map</a:t>
            </a:r>
            <a:r>
              <a:rPr lang="en-US" sz="2400" dirty="0" smtClean="0"/>
              <a:t> object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result=map(</a:t>
            </a:r>
            <a:r>
              <a:rPr lang="en-US" sz="24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print(result)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we can observe , the return value of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is a </a:t>
            </a:r>
            <a:r>
              <a:rPr lang="en-US" sz="2400" b="1" dirty="0" smtClean="0">
                <a:solidFill>
                  <a:srgbClr val="C00000"/>
                </a:solidFill>
              </a:rPr>
              <a:t>map object </a:t>
            </a:r>
          </a:p>
          <a:p>
            <a:endParaRPr lang="en-US" sz="2400" dirty="0" smtClean="0"/>
          </a:p>
          <a:p>
            <a:r>
              <a:rPr lang="en-US" sz="2400" dirty="0" smtClean="0"/>
              <a:t>To convert it into actual numbers we can pass it to the </a:t>
            </a:r>
            <a:r>
              <a:rPr lang="en-US" sz="2400" b="1" dirty="0" smtClean="0">
                <a:solidFill>
                  <a:srgbClr val="C00000"/>
                </a:solidFill>
              </a:rPr>
              <a:t>function list(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14818"/>
            <a:ext cx="5839640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mynums</a:t>
            </a:r>
            <a:r>
              <a:rPr lang="en-US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result=map(</a:t>
            </a:r>
            <a:r>
              <a:rPr lang="en-US" sz="22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sqrnum</a:t>
            </a:r>
            <a:r>
              <a:rPr lang="en-US" sz="2200" b="1" dirty="0" smtClean="0">
                <a:solidFill>
                  <a:srgbClr val="C00000"/>
                </a:solidFill>
              </a:rPr>
              <a:t>=list(result)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</a:t>
            </a:r>
            <a:r>
              <a:rPr lang="en-US" sz="2200" b="1" dirty="0" err="1" smtClean="0">
                <a:solidFill>
                  <a:srgbClr val="C00000"/>
                </a:solidFill>
              </a:rPr>
              <a:t>squrnum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2891887" cy="342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1500174"/>
            <a:ext cx="442912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=[1,2,3,4,5]</a:t>
            </a:r>
          </a:p>
          <a:p>
            <a:r>
              <a:rPr lang="en-US" sz="1700" b="1" dirty="0" smtClean="0">
                <a:solidFill>
                  <a:srgbClr val="7030A0"/>
                </a:solidFill>
              </a:rPr>
              <a:t># we can club the 2 lines in 1 line</a:t>
            </a:r>
          </a:p>
          <a:p>
            <a:endParaRPr lang="en-US" sz="1700" b="1" dirty="0" smtClean="0">
              <a:solidFill>
                <a:srgbClr val="002060"/>
              </a:solidFill>
            </a:endParaRPr>
          </a:p>
          <a:p>
            <a:r>
              <a:rPr lang="en-US" sz="1700" b="1" dirty="0" err="1" smtClean="0">
                <a:solidFill>
                  <a:srgbClr val="002060"/>
                </a:solidFill>
              </a:rPr>
              <a:t>sqrnum</a:t>
            </a:r>
            <a:r>
              <a:rPr lang="en-US" sz="1700" b="1" dirty="0" smtClean="0">
                <a:solidFill>
                  <a:srgbClr val="002060"/>
                </a:solidFill>
              </a:rPr>
              <a:t>=list(map(</a:t>
            </a:r>
            <a:r>
              <a:rPr lang="en-US" sz="1700" b="1" dirty="0" err="1" smtClean="0">
                <a:solidFill>
                  <a:srgbClr val="002060"/>
                </a:solidFill>
              </a:rPr>
              <a:t>square,mynums</a:t>
            </a:r>
            <a:r>
              <a:rPr lang="en-US" sz="1700" b="1" dirty="0" smtClean="0">
                <a:solidFill>
                  <a:srgbClr val="002060"/>
                </a:solidFill>
              </a:rPr>
              <a:t>))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sqrnum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7939</TotalTime>
  <Words>1479</Words>
  <Application>Microsoft Office PowerPoint</Application>
  <PresentationFormat>On-screen Show (4:3)</PresentationFormat>
  <Paragraphs>430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What Is map( ) Function?</vt:lpstr>
      <vt:lpstr>What Is map( ) Function?</vt:lpstr>
      <vt:lpstr>What Is map( ) Function?</vt:lpstr>
      <vt:lpstr>Complete Code</vt:lpstr>
      <vt:lpstr>Using map( ) Function</vt:lpstr>
      <vt:lpstr>Previous Code Using map( )</vt:lpstr>
      <vt:lpstr>Previous Code Using map( )</vt:lpstr>
      <vt:lpstr>Previous Code Using map( )</vt:lpstr>
      <vt:lpstr>Previous Code Using map( )</vt:lpstr>
      <vt:lpstr>Exercise</vt:lpstr>
      <vt:lpstr>Solution</vt:lpstr>
      <vt:lpstr>What Is filter( ) Function?</vt:lpstr>
      <vt:lpstr>What Is filter( ) Function?</vt:lpstr>
      <vt:lpstr>What Is filter( ) Function?</vt:lpstr>
      <vt:lpstr>Complete Code</vt:lpstr>
      <vt:lpstr>Using filter( ) Function</vt:lpstr>
      <vt:lpstr>Previous Code Using filter( )</vt:lpstr>
      <vt:lpstr>Previous Code Using filter( )</vt:lpstr>
      <vt:lpstr>Previous Code Using filter( )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Using Lambda Expression  With map( ) And filter( )</vt:lpstr>
      <vt:lpstr>Using Lambda Expression  With map( ) And filter( )</vt:lpstr>
      <vt:lpstr>Using Lambdas With map( )</vt:lpstr>
      <vt:lpstr>Exercise</vt:lpstr>
      <vt:lpstr>Solution</vt:lpstr>
      <vt:lpstr>Exercise</vt:lpstr>
      <vt:lpstr>Solution</vt:lpstr>
      <vt:lpstr>Using Lambdas With filter( )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722</cp:revision>
  <dcterms:created xsi:type="dcterms:W3CDTF">2015-12-21T13:46:48Z</dcterms:created>
  <dcterms:modified xsi:type="dcterms:W3CDTF">2018-10-10T19:25:24Z</dcterms:modified>
</cp:coreProperties>
</file>