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418" r:id="rId4"/>
    <p:sldId id="557" r:id="rId5"/>
    <p:sldId id="553" r:id="rId6"/>
    <p:sldId id="554" r:id="rId7"/>
    <p:sldId id="555" r:id="rId8"/>
    <p:sldId id="556" r:id="rId9"/>
    <p:sldId id="539" r:id="rId10"/>
    <p:sldId id="558" r:id="rId11"/>
    <p:sldId id="559" r:id="rId12"/>
    <p:sldId id="543" r:id="rId13"/>
    <p:sldId id="560" r:id="rId14"/>
    <p:sldId id="546" r:id="rId15"/>
    <p:sldId id="561" r:id="rId16"/>
    <p:sldId id="542" r:id="rId17"/>
    <p:sldId id="562" r:id="rId18"/>
    <p:sldId id="563" r:id="rId19"/>
    <p:sldId id="564" r:id="rId20"/>
    <p:sldId id="514" r:id="rId21"/>
    <p:sldId id="565" r:id="rId22"/>
    <p:sldId id="566" r:id="rId23"/>
    <p:sldId id="567" r:id="rId24"/>
    <p:sldId id="568" r:id="rId25"/>
    <p:sldId id="569" r:id="rId26"/>
    <p:sldId id="578" r:id="rId27"/>
    <p:sldId id="579" r:id="rId28"/>
    <p:sldId id="580" r:id="rId29"/>
    <p:sldId id="570" r:id="rId30"/>
    <p:sldId id="571" r:id="rId31"/>
    <p:sldId id="581" r:id="rId32"/>
    <p:sldId id="572" r:id="rId33"/>
    <p:sldId id="573" r:id="rId34"/>
    <p:sldId id="574" r:id="rId35"/>
    <p:sldId id="575" r:id="rId36"/>
    <p:sldId id="576" r:id="rId37"/>
    <p:sldId id="577" r:id="rId38"/>
    <p:sldId id="582" r:id="rId39"/>
    <p:sldId id="583" r:id="rId40"/>
    <p:sldId id="58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25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214554"/>
            <a:ext cx="8173591" cy="350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mynums=[10,20,30,40,50]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print(mynums[0])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print(mynums[1])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print(mynums[-3])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print(mynums[-2])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List Elements Using </a:t>
            </a:r>
            <a:br>
              <a:rPr lang="en-US" sz="2800" b="1" dirty="0" smtClean="0"/>
            </a:br>
            <a:r>
              <a:rPr lang="en-US" sz="2800" b="1" dirty="0" smtClean="0"/>
              <a:t>While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&lt;n: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[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Just like </a:t>
            </a:r>
            <a:r>
              <a:rPr lang="en-US" b="1" dirty="0" err="1" smtClean="0">
                <a:solidFill>
                  <a:srgbClr val="FFFF00"/>
                </a:solidFill>
              </a:rPr>
              <a:t>len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works with </a:t>
            </a:r>
            <a:r>
              <a:rPr lang="en-US" b="1" dirty="0" smtClean="0">
                <a:solidFill>
                  <a:srgbClr val="FFFF00"/>
                </a:solidFill>
              </a:rPr>
              <a:t>strings </a:t>
            </a:r>
            <a:r>
              <a:rPr lang="en-US" b="1" dirty="0" smtClean="0"/>
              <a:t>, similarly it also works with </a:t>
            </a:r>
            <a:r>
              <a:rPr lang="en-US" b="1" dirty="0" smtClean="0">
                <a:solidFill>
                  <a:srgbClr val="FFFF00"/>
                </a:solidFill>
              </a:rPr>
              <a:t>list </a:t>
            </a:r>
            <a:r>
              <a:rPr lang="en-US" b="1" dirty="0" smtClean="0"/>
              <a:t>also and returns </a:t>
            </a:r>
            <a:r>
              <a:rPr lang="en-US" b="1" dirty="0" smtClean="0">
                <a:solidFill>
                  <a:srgbClr val="FFFF00"/>
                </a:solidFill>
              </a:rPr>
              <a:t>number of elements </a:t>
            </a:r>
            <a:r>
              <a:rPr lang="en-US" b="1" dirty="0" smtClean="0"/>
              <a:t>in the list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List Elements Using </a:t>
            </a:r>
            <a:br>
              <a:rPr lang="en-US" sz="2800" b="1" dirty="0" smtClean="0"/>
            </a:br>
            <a:r>
              <a:rPr lang="en-US" sz="2800" b="1" dirty="0" smtClean="0"/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print(x)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list is a sequence type , so for loop can iterate over individual elements of the list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Redesign the previous code using for loop only to traverse the list in reverse order. Don’t use slice operator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n=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in range(n-1,-1,-1):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New Data In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most common way of adding a new element to an existing list is by calling the </a:t>
            </a:r>
            <a:r>
              <a:rPr lang="en-US" sz="2400" b="1" dirty="0" smtClean="0">
                <a:solidFill>
                  <a:srgbClr val="C00000"/>
                </a:solidFill>
              </a:rPr>
              <a:t>append( ) </a:t>
            </a:r>
            <a:r>
              <a:rPr lang="en-US" sz="2400" dirty="0" smtClean="0"/>
              <a:t>method.</a:t>
            </a:r>
          </a:p>
          <a:p>
            <a:endParaRPr lang="en-US" sz="2400" dirty="0" smtClean="0"/>
          </a:p>
          <a:p>
            <a:r>
              <a:rPr lang="en-US" sz="2400" dirty="0" smtClean="0"/>
              <a:t>This method takes one argument and adds it at the end of the list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mynums.append</a:t>
            </a:r>
            <a:r>
              <a:rPr lang="en-US" sz="2400" b="1" dirty="0" smtClean="0">
                <a:solidFill>
                  <a:srgbClr val="C00000"/>
                </a:solidFill>
              </a:rPr>
              <a:t>(60)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[10,20,30,40,50]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[10,20,30,40,50,60]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3929066"/>
            <a:ext cx="4929222" cy="242889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Remember , lists are </a:t>
            </a:r>
            <a:r>
              <a:rPr lang="en-US" b="1" dirty="0" smtClean="0">
                <a:solidFill>
                  <a:srgbClr val="FFFF00"/>
                </a:solidFill>
              </a:rPr>
              <a:t>mutable</a:t>
            </a:r>
            <a:r>
              <a:rPr lang="en-US" b="1" dirty="0" smtClean="0">
                <a:solidFill>
                  <a:schemeClr val="bg1"/>
                </a:solidFill>
              </a:rPr>
              <a:t> . So </a:t>
            </a:r>
            <a:r>
              <a:rPr lang="en-US" b="1" dirty="0" smtClean="0">
                <a:solidFill>
                  <a:srgbClr val="FFFF00"/>
                </a:solidFill>
              </a:rPr>
              <a:t>append( ) </a:t>
            </a:r>
            <a:r>
              <a:rPr lang="en-US" b="1" dirty="0" smtClean="0">
                <a:solidFill>
                  <a:schemeClr val="bg1"/>
                </a:solidFill>
              </a:rPr>
              <a:t>method doesn’t create a new list , rather it simply adds a new element to the existing list.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CAN YOU PROVE THIS ?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print(id(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mynums.append</a:t>
            </a:r>
            <a:r>
              <a:rPr lang="en-US" sz="2400" b="1" dirty="0" smtClean="0">
                <a:solidFill>
                  <a:srgbClr val="C00000"/>
                </a:solidFill>
              </a:rPr>
              <a:t>(60)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print(id(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	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2285992"/>
            <a:ext cx="4929222" cy="242889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we can see in the both the cases the </a:t>
            </a:r>
            <a:r>
              <a:rPr lang="en-US" b="1" dirty="0" smtClean="0">
                <a:solidFill>
                  <a:srgbClr val="FFFF00"/>
                </a:solidFill>
              </a:rPr>
              <a:t>id( ) </a:t>
            </a:r>
            <a:r>
              <a:rPr lang="en-US" b="1" dirty="0" smtClean="0">
                <a:solidFill>
                  <a:schemeClr val="bg1"/>
                </a:solidFill>
              </a:rPr>
              <a:t>function is returning the </a:t>
            </a:r>
            <a:r>
              <a:rPr lang="en-US" b="1" dirty="0" smtClean="0">
                <a:solidFill>
                  <a:srgbClr val="FFFF00"/>
                </a:solidFill>
              </a:rPr>
              <a:t>same address </a:t>
            </a:r>
            <a:r>
              <a:rPr lang="en-US" b="1" dirty="0" smtClean="0">
                <a:solidFill>
                  <a:schemeClr val="bg1"/>
                </a:solidFill>
              </a:rPr>
              <a:t>. This means that no new list was created.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list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86322"/>
            <a:ext cx="4163006" cy="111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five integers from the user , store them in a list . Display these integers and also display their sum</a:t>
            </a:r>
          </a:p>
          <a:p>
            <a:pPr fontAlgn="base"/>
            <a:endParaRPr lang="en-US" sz="2400" b="1" dirty="0" smtClean="0"/>
          </a:p>
          <a:p>
            <a:pPr fontAlgn="base"/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666679"/>
            <a:ext cx="3153215" cy="2691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=1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while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&lt;=5: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x=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(input("Enter "+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)+" element:"))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mynums.append</a:t>
            </a:r>
            <a:r>
              <a:rPr lang="en-US" sz="2400" b="1" dirty="0" smtClean="0">
                <a:solidFill>
                  <a:srgbClr val="C00000"/>
                </a:solidFill>
              </a:rPr>
              <a:t>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=i+1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print("The list is:")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sum=0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x in 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sum+=x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print("Sum </a:t>
            </a:r>
            <a:r>
              <a:rPr lang="en-US" sz="2400" b="1" dirty="0" err="1" smtClean="0">
                <a:solidFill>
                  <a:srgbClr val="C00000"/>
                </a:solidFill>
              </a:rPr>
              <a:t>is",sum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A List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The List Elements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Adding New Data In The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Slice Operator With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Slice Operator With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can apply slice operator with strings , similarly Python allows us to apply slice operator with lists also.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list_var</a:t>
            </a:r>
            <a:r>
              <a:rPr lang="en-US" sz="2400" b="1" dirty="0" smtClean="0">
                <a:solidFill>
                  <a:srgbClr val="7030A0"/>
                </a:solidFill>
              </a:rPr>
              <a:t>[x:y</a:t>
            </a:r>
            <a:r>
              <a:rPr lang="en-US" sz="2400" b="1" dirty="0" smtClean="0">
                <a:solidFill>
                  <a:srgbClr val="7030A0"/>
                </a:solidFill>
              </a:rPr>
              <a:t>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/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/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/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/>
              <a:t> index.</a:t>
            </a:r>
            <a:endParaRPr lang="en-US" sz="21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[20,30,40]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[3:5])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[40,50]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[10,20,30,40]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[10,20,3040,50]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[2:2])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[6:10])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[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 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[20,30,40,50 ]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[:3])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[10,20,30 ]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 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[10, 20,30 ]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[40,50]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[-2:-2])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[-2:4])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[40]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[-4:2])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[20 ]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[1:-2])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[20,30]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 -1])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[-1:-2])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[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List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Unlike </a:t>
            </a:r>
            <a:r>
              <a:rPr lang="en-IN" sz="2400" b="1" dirty="0" smtClean="0">
                <a:solidFill>
                  <a:srgbClr val="C00000"/>
                </a:solidFill>
              </a:rPr>
              <a:t>C++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doesn’t has </a:t>
            </a:r>
            <a:r>
              <a:rPr lang="en-IN" sz="2400" b="1" dirty="0" smtClean="0">
                <a:solidFill>
                  <a:srgbClr val="C00000"/>
                </a:solidFill>
              </a:rPr>
              <a:t>arrays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, to hold a </a:t>
            </a:r>
            <a:r>
              <a:rPr lang="en-IN" sz="2400" b="1" dirty="0" smtClean="0">
                <a:solidFill>
                  <a:srgbClr val="C00000"/>
                </a:solidFill>
              </a:rPr>
              <a:t>sequence of values</a:t>
            </a:r>
            <a:r>
              <a:rPr lang="en-IN" sz="2400" dirty="0" smtClean="0"/>
              <a:t>, Python provides us a special built in class called ‘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’ 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Thus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defined as </a:t>
            </a:r>
            <a:r>
              <a:rPr lang="en-IN" sz="2400" b="1" i="1" dirty="0" smtClean="0">
                <a:solidFill>
                  <a:srgbClr val="C00000"/>
                </a:solidFill>
              </a:rPr>
              <a:t>a collection of values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 slicing can accept a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complete syntax of slicing operator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s[</a:t>
            </a:r>
            <a:r>
              <a:rPr lang="en-US" b="1" dirty="0" err="1" smtClean="0">
                <a:solidFill>
                  <a:srgbClr val="C00000"/>
                </a:solidFill>
              </a:rPr>
              <a:t>begin:end:step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 value indicates </a:t>
            </a:r>
            <a:r>
              <a:rPr lang="en-IN" sz="2400" i="1" dirty="0" smtClean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</a:rPr>
              <a:t> from the string and it’s default value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, but can be changed 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Another point to understand is that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positive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not mentioned </a:t>
            </a:r>
            <a:r>
              <a:rPr lang="en-US" sz="2400" dirty="0" smtClean="0">
                <a:solidFill>
                  <a:schemeClr val="tx1"/>
                </a:solidFill>
              </a:rPr>
              <a:t>then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forward direction ( L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R)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 </a:t>
            </a:r>
            <a:r>
              <a:rPr lang="en-US" b="1" dirty="0" smtClean="0">
                <a:solidFill>
                  <a:srgbClr val="7030A0"/>
                </a:solidFill>
              </a:rPr>
              <a:t>is </a:t>
            </a:r>
            <a:r>
              <a:rPr lang="en-US" b="1" dirty="0" err="1" smtClean="0">
                <a:solidFill>
                  <a:srgbClr val="00B050"/>
                </a:solidFill>
              </a:rPr>
              <a:t>len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r>
              <a:rPr lang="en-US" sz="2400" dirty="0" smtClean="0">
                <a:solidFill>
                  <a:schemeClr val="tx1"/>
                </a:solidFill>
              </a:rPr>
              <a:t> , then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backward direction (R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L)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-1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–(len+1)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[20,40]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Slice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 cannot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[4:1:1])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[4:1:-1])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[50,40,30]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[10,20,30,40,50 ]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[50,40,30,20,10]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[50,30,10 ]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[::2])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[10,30,50]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[-1:-4:])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[-1:-4:-1])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[50,40,30]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[-4:-1:])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[20,30,40]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[-4:-1:-1])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 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[50,30,10]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[-1::2])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[-1:4 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[-3::-1])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[30,20,10]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Important Characteristics </a:t>
            </a:r>
            <a:br>
              <a:rPr lang="en-US" sz="2800" b="1" dirty="0" smtClean="0"/>
            </a:br>
            <a:r>
              <a:rPr lang="en-US" sz="2800" b="1" dirty="0" smtClean="0"/>
              <a:t>Of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important characteristics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lists </a:t>
            </a:r>
            <a:r>
              <a:rPr lang="en-IN" sz="2400" dirty="0" smtClean="0"/>
              <a:t>are as follows: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are </a:t>
            </a:r>
            <a:r>
              <a:rPr lang="en-IN" sz="1900" b="1" dirty="0" smtClean="0">
                <a:solidFill>
                  <a:srgbClr val="C00000"/>
                </a:solidFill>
              </a:rPr>
              <a:t>ordered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can contain any </a:t>
            </a:r>
            <a:r>
              <a:rPr lang="en-IN" sz="1900" b="1" dirty="0" smtClean="0">
                <a:solidFill>
                  <a:srgbClr val="C00000"/>
                </a:solidFill>
              </a:rPr>
              <a:t>arbitrary objects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 elements can be accessed by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can be nested to </a:t>
            </a:r>
            <a:r>
              <a:rPr lang="en-IN" sz="1900" b="1" dirty="0" smtClean="0">
                <a:solidFill>
                  <a:srgbClr val="C00000"/>
                </a:solidFill>
              </a:rPr>
              <a:t>arbitrary depth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are </a:t>
            </a:r>
            <a:r>
              <a:rPr lang="en-IN" sz="1900" b="1" dirty="0" smtClean="0">
                <a:solidFill>
                  <a:srgbClr val="C00000"/>
                </a:solidFill>
              </a:rPr>
              <a:t>mutable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are </a:t>
            </a:r>
            <a:r>
              <a:rPr lang="en-IN" sz="1900" b="1" dirty="0" smtClean="0">
                <a:solidFill>
                  <a:srgbClr val="C00000"/>
                </a:solidFill>
              </a:rPr>
              <a:t>dynamic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[:-3:-1])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[50,40]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[-1:-1:-1])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List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a list is created by placing all the items (elements) inside a square bracket </a:t>
            </a:r>
            <a:r>
              <a:rPr lang="en-IN" sz="2400" b="1" dirty="0" smtClean="0">
                <a:solidFill>
                  <a:srgbClr val="C00000"/>
                </a:solidFill>
              </a:rPr>
              <a:t>[ ]</a:t>
            </a:r>
            <a:r>
              <a:rPr lang="en-IN" sz="2400" dirty="0" smtClean="0"/>
              <a:t>, separated by </a:t>
            </a:r>
            <a:r>
              <a:rPr lang="en-IN" sz="2400" b="1" dirty="0" smtClean="0">
                <a:solidFill>
                  <a:srgbClr val="C00000"/>
                </a:solidFill>
              </a:rPr>
              <a:t>commas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can contain </a:t>
            </a:r>
            <a:r>
              <a:rPr lang="en-US" sz="2400" b="1" dirty="0" smtClean="0">
                <a:solidFill>
                  <a:srgbClr val="C00000"/>
                </a:solidFill>
              </a:rPr>
              <a:t>heterogeneous</a:t>
            </a:r>
            <a:r>
              <a:rPr lang="en-US" sz="2400" dirty="0" smtClean="0"/>
              <a:t> elements also.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list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my_list</a:t>
            </a:r>
            <a:r>
              <a:rPr lang="en-IN" sz="2400" b="1" dirty="0" smtClean="0">
                <a:solidFill>
                  <a:srgbClr val="C00000"/>
                </a:solidFill>
              </a:rPr>
              <a:t> = []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list of integers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my_list</a:t>
            </a:r>
            <a:r>
              <a:rPr lang="en-IN" sz="2400" b="1" dirty="0" smtClean="0">
                <a:solidFill>
                  <a:srgbClr val="C00000"/>
                </a:solidFill>
              </a:rPr>
              <a:t> = [1, 2, 3]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list with mixed </a:t>
            </a:r>
            <a:r>
              <a:rPr lang="en-IN" sz="2400" dirty="0" err="1" smtClean="0">
                <a:solidFill>
                  <a:srgbClr val="7030A0"/>
                </a:solidFill>
              </a:rPr>
              <a:t>datatypes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my_list</a:t>
            </a:r>
            <a:r>
              <a:rPr lang="en-IN" sz="2400" b="1" dirty="0" smtClean="0">
                <a:solidFill>
                  <a:srgbClr val="C00000"/>
                </a:solidFill>
              </a:rPr>
              <a:t> = [1, "Hello", 3.4]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Other Ways Of Creating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also can create a list by using the </a:t>
            </a:r>
            <a:r>
              <a:rPr lang="en-IN" sz="2400" b="1" dirty="0" smtClean="0">
                <a:solidFill>
                  <a:srgbClr val="C00000"/>
                </a:solidFill>
              </a:rPr>
              <a:t>list( ) </a:t>
            </a:r>
            <a:r>
              <a:rPr lang="en-IN" sz="2400" dirty="0" smtClean="0"/>
              <a:t>function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an empty list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list()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list with elements 22, 31, 61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list2 = list([22, 31, 61])</a:t>
            </a: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list with strings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list3 = list(["tom", "jerry", "</a:t>
            </a:r>
            <a:r>
              <a:rPr lang="en-IN" sz="2400" b="1" dirty="0" err="1" smtClean="0">
                <a:solidFill>
                  <a:srgbClr val="C00000"/>
                </a:solidFill>
              </a:rPr>
              <a:t>spyke</a:t>
            </a:r>
            <a:r>
              <a:rPr lang="en-IN" sz="2400" b="1" dirty="0" smtClean="0">
                <a:solidFill>
                  <a:srgbClr val="C00000"/>
                </a:solidFill>
              </a:rPr>
              <a:t>"])</a:t>
            </a: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list with characters p, y, t, h, o, n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list4 = list("python")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print a list in </a:t>
            </a:r>
            <a:r>
              <a:rPr lang="en-IN" sz="2400" b="1" dirty="0" smtClean="0">
                <a:solidFill>
                  <a:srgbClr val="C00000"/>
                </a:solidFill>
              </a:rPr>
              <a:t>three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multiple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slice operator [ : ]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/>
              <a:t>[10,20,30,40,50]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list in Python has indexes running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size-1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mynums</a:t>
            </a:r>
            <a:r>
              <a:rPr lang="en-US" sz="1900" b="1" dirty="0" smtClean="0">
                <a:solidFill>
                  <a:srgbClr val="002060"/>
                </a:solidFill>
              </a:rPr>
              <a:t>=[10,20,30,40,50]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above code will create a logical diagram in memory, where positive indexing will go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and negative indexing from </a:t>
            </a:r>
            <a:r>
              <a:rPr lang="en-US" sz="2400" b="1" dirty="0" smtClean="0">
                <a:solidFill>
                  <a:srgbClr val="C00000"/>
                </a:solidFill>
              </a:rPr>
              <a:t>-1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-5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7820</TotalTime>
  <Words>1248</Words>
  <Application>Microsoft Office PowerPoint</Application>
  <PresentationFormat>On-screen Show (4:3)</PresentationFormat>
  <Paragraphs>487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What Is A List ?</vt:lpstr>
      <vt:lpstr>Important Characteristics  Of A List</vt:lpstr>
      <vt:lpstr>How To Create A List ?</vt:lpstr>
      <vt:lpstr>Other Ways Of Creating List</vt:lpstr>
      <vt:lpstr>Printing The List</vt:lpstr>
      <vt:lpstr>Printing The List</vt:lpstr>
      <vt:lpstr>Accessing Individual Elements</vt:lpstr>
      <vt:lpstr>Accessing Individual Elements</vt:lpstr>
      <vt:lpstr>Accessing Individual Elements</vt:lpstr>
      <vt:lpstr>Accessing List Elements Using  While Loop</vt:lpstr>
      <vt:lpstr>Accessing List Elements Using  For Loop</vt:lpstr>
      <vt:lpstr>Exercise</vt:lpstr>
      <vt:lpstr>Solution</vt:lpstr>
      <vt:lpstr>Adding New Data In The List</vt:lpstr>
      <vt:lpstr>Solution</vt:lpstr>
      <vt:lpstr>Exercise</vt:lpstr>
      <vt:lpstr>Solution</vt:lpstr>
      <vt:lpstr>Slice Operator With List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Using Step Value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727</cp:revision>
  <dcterms:created xsi:type="dcterms:W3CDTF">2015-12-21T13:46:48Z</dcterms:created>
  <dcterms:modified xsi:type="dcterms:W3CDTF">2018-09-08T20:45:16Z</dcterms:modified>
</cp:coreProperties>
</file>