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418" r:id="rId4"/>
    <p:sldId id="585" r:id="rId5"/>
    <p:sldId id="586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4" r:id="rId14"/>
    <p:sldId id="596" r:id="rId15"/>
    <p:sldId id="597" r:id="rId16"/>
    <p:sldId id="598" r:id="rId17"/>
    <p:sldId id="599" r:id="rId18"/>
    <p:sldId id="600" r:id="rId19"/>
    <p:sldId id="602" r:id="rId20"/>
    <p:sldId id="601" r:id="rId21"/>
    <p:sldId id="603" r:id="rId22"/>
    <p:sldId id="604" r:id="rId23"/>
    <p:sldId id="605" r:id="rId24"/>
    <p:sldId id="606" r:id="rId25"/>
    <p:sldId id="607" r:id="rId26"/>
    <p:sldId id="608" r:id="rId27"/>
    <p:sldId id="609" r:id="rId28"/>
    <p:sldId id="610" r:id="rId29"/>
    <p:sldId id="611" r:id="rId30"/>
    <p:sldId id="612" r:id="rId31"/>
    <p:sldId id="613" r:id="rId32"/>
    <p:sldId id="614" r:id="rId33"/>
    <p:sldId id="615" r:id="rId34"/>
    <p:sldId id="616" r:id="rId35"/>
    <p:sldId id="619" r:id="rId36"/>
    <p:sldId id="620" r:id="rId37"/>
    <p:sldId id="617" r:id="rId38"/>
    <p:sldId id="61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330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15-10-2018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15-10-2018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15-10-2018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15-10-2018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15-10-2018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15-10-2018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sports[1:-1]=["</a:t>
            </a:r>
            <a:r>
              <a:rPr lang="en-IN" sz="2400" b="1" dirty="0" err="1" smtClean="0">
                <a:solidFill>
                  <a:srgbClr val="7030A0"/>
                </a:solidFill>
              </a:rPr>
              <a:t>badminton","tennis</a:t>
            </a:r>
            <a:r>
              <a:rPr lang="en-IN" sz="2400" b="1" dirty="0" smtClean="0">
                <a:solidFill>
                  <a:srgbClr val="7030A0"/>
                </a:solidFill>
              </a:rPr>
              <a:t>"]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345642"/>
            <a:ext cx="8715436" cy="677867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286116" y="2928934"/>
            <a:ext cx="5572164" cy="1785950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Since</a:t>
            </a:r>
            <a:r>
              <a:rPr lang="en-IN" sz="1500" b="1" dirty="0" smtClean="0">
                <a:solidFill>
                  <a:srgbClr val="FFFF00"/>
                </a:solidFill>
              </a:rPr>
              <a:t> -1</a:t>
            </a:r>
            <a:r>
              <a:rPr lang="en-IN" sz="1500" b="1" dirty="0" smtClean="0"/>
              <a:t> is </a:t>
            </a:r>
            <a:r>
              <a:rPr lang="en-IN" sz="1500" b="1" dirty="0" smtClean="0">
                <a:solidFill>
                  <a:srgbClr val="FFFF00"/>
                </a:solidFill>
              </a:rPr>
              <a:t>present in the list </a:t>
            </a:r>
            <a:r>
              <a:rPr lang="en-IN" sz="1500" b="1" dirty="0" smtClean="0"/>
              <a:t>, Python </a:t>
            </a:r>
            <a:r>
              <a:rPr lang="en-IN" sz="1500" b="1" dirty="0" smtClean="0">
                <a:solidFill>
                  <a:srgbClr val="FFFF00"/>
                </a:solidFill>
              </a:rPr>
              <a:t>removed items</a:t>
            </a:r>
            <a:r>
              <a:rPr lang="en-IN" sz="1500" b="1" dirty="0" smtClean="0"/>
              <a:t> from </a:t>
            </a:r>
            <a:r>
              <a:rPr lang="en-IN" sz="1500" b="1" dirty="0" smtClean="0">
                <a:solidFill>
                  <a:srgbClr val="FFFF00"/>
                </a:solidFill>
              </a:rPr>
              <a:t>1</a:t>
            </a:r>
            <a:r>
              <a:rPr lang="en-IN" sz="1500" b="1" dirty="0" smtClean="0"/>
              <a:t> to </a:t>
            </a:r>
            <a:r>
              <a:rPr lang="en-IN" sz="1500" b="1" dirty="0" smtClean="0">
                <a:solidFill>
                  <a:srgbClr val="FFFF00"/>
                </a:solidFill>
              </a:rPr>
              <a:t>second last item </a:t>
            </a:r>
            <a:r>
              <a:rPr lang="en-IN" sz="1500" b="1" dirty="0" smtClean="0"/>
              <a:t>of the list and inserted new items there</a:t>
            </a:r>
            <a:endParaRPr lang="en-IN" sz="15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sports[1:-2]=["</a:t>
            </a:r>
            <a:r>
              <a:rPr lang="en-IN" sz="2400" b="1" dirty="0" err="1" smtClean="0">
                <a:solidFill>
                  <a:srgbClr val="7030A0"/>
                </a:solidFill>
              </a:rPr>
              <a:t>badminton","tennis</a:t>
            </a:r>
            <a:r>
              <a:rPr lang="en-IN" sz="2400" b="1" dirty="0" smtClean="0">
                <a:solidFill>
                  <a:srgbClr val="7030A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339537"/>
            <a:ext cx="8715436" cy="690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Deleting Item From The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allows us to delete an item from the list by calling the </a:t>
            </a:r>
            <a:r>
              <a:rPr lang="en-IN" sz="2400" b="1" dirty="0" smtClean="0">
                <a:solidFill>
                  <a:srgbClr val="C00000"/>
                </a:solidFill>
              </a:rPr>
              <a:t>operator/keyword</a:t>
            </a:r>
            <a:r>
              <a:rPr lang="en-IN" sz="2400" dirty="0" smtClean="0"/>
              <a:t> called </a:t>
            </a:r>
            <a:r>
              <a:rPr lang="en-IN" sz="2400" b="1" dirty="0" smtClean="0">
                <a:solidFill>
                  <a:srgbClr val="C00000"/>
                </a:solidFill>
              </a:rPr>
              <a:t>del</a:t>
            </a:r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del </a:t>
            </a:r>
            <a:r>
              <a:rPr lang="en-US" sz="2000" b="1" dirty="0" err="1" smtClean="0">
                <a:solidFill>
                  <a:srgbClr val="0070C0"/>
                </a:solidFill>
              </a:rPr>
              <a:t>list_var</a:t>
            </a:r>
            <a:r>
              <a:rPr lang="en-US" sz="2000" b="1" dirty="0" smtClean="0">
                <a:solidFill>
                  <a:srgbClr val="0070C0"/>
                </a:solidFill>
              </a:rPr>
              <a:t>[</a:t>
            </a:r>
            <a:r>
              <a:rPr lang="en-US" sz="2000" b="1" dirty="0" err="1" smtClean="0">
                <a:solidFill>
                  <a:srgbClr val="0070C0"/>
                </a:solidFill>
              </a:rPr>
              <a:t>index_no</a:t>
            </a:r>
            <a:r>
              <a:rPr lang="en-US" sz="2000" b="1" dirty="0" smtClean="0">
                <a:solidFill>
                  <a:srgbClr val="0070C0"/>
                </a:solidFill>
              </a:rPr>
              <a:t>]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sports=["</a:t>
            </a:r>
            <a:r>
              <a:rPr lang="en-IN" sz="20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del sports[3]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86454"/>
            <a:ext cx="5982600" cy="481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del sports[4]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9" y="4857760"/>
            <a:ext cx="6121756" cy="1171855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286116" y="2928934"/>
            <a:ext cx="5572164" cy="1785950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>
                <a:solidFill>
                  <a:srgbClr val="FFFF00"/>
                </a:solidFill>
              </a:rPr>
              <a:t>Subscript operator </a:t>
            </a:r>
            <a:r>
              <a:rPr lang="en-IN" sz="1500" b="1" dirty="0" smtClean="0"/>
              <a:t>will generate </a:t>
            </a:r>
            <a:r>
              <a:rPr lang="en-IN" sz="1500" b="1" dirty="0" err="1" smtClean="0">
                <a:solidFill>
                  <a:srgbClr val="FFFF00"/>
                </a:solidFill>
              </a:rPr>
              <a:t>IndexError</a:t>
            </a:r>
            <a:r>
              <a:rPr lang="en-IN" sz="1500" b="1" dirty="0" smtClean="0"/>
              <a:t> whenever we pass </a:t>
            </a:r>
            <a:r>
              <a:rPr lang="en-IN" sz="1500" b="1" dirty="0" smtClean="0">
                <a:solidFill>
                  <a:srgbClr val="FFFF00"/>
                </a:solidFill>
              </a:rPr>
              <a:t>invalid index</a:t>
            </a:r>
            <a:endParaRPr lang="en-IN" sz="15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Deleting Multiple Items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allows us to </a:t>
            </a:r>
            <a:r>
              <a:rPr lang="en-IN" sz="2400" b="1" dirty="0" smtClean="0">
                <a:solidFill>
                  <a:srgbClr val="C00000"/>
                </a:solidFill>
              </a:rPr>
              <a:t>delete</a:t>
            </a:r>
            <a:r>
              <a:rPr lang="en-IN" sz="2400" dirty="0" smtClean="0"/>
              <a:t> multiple items from the list in </a:t>
            </a:r>
            <a:r>
              <a:rPr lang="en-IN" sz="2400" b="1" dirty="0" smtClean="0">
                <a:solidFill>
                  <a:srgbClr val="C00000"/>
                </a:solidFill>
              </a:rPr>
              <a:t>2 ways: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By assigning empty list to the appropriate slice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/>
              <a:t>OR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By passing slice to the del operator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Assigning Empty List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sports[1:3]=[]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00702"/>
            <a:ext cx="7535327" cy="590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sports[1:5]=[]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9" y="5195920"/>
            <a:ext cx="6121756" cy="495534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286116" y="2928934"/>
            <a:ext cx="5572164" cy="1785950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rgbClr val="FFFF00"/>
                </a:solidFill>
              </a:rPr>
              <a:t>Slice operator </a:t>
            </a:r>
            <a:r>
              <a:rPr lang="en-US" sz="1500" b="1" dirty="0" smtClean="0">
                <a:solidFill>
                  <a:schemeClr val="bg1"/>
                </a:solidFill>
              </a:rPr>
              <a:t>never generates </a:t>
            </a:r>
            <a:r>
              <a:rPr lang="en-US" sz="1500" b="1" dirty="0" err="1" smtClean="0">
                <a:solidFill>
                  <a:srgbClr val="FFFF00"/>
                </a:solidFill>
              </a:rPr>
              <a:t>IndexError</a:t>
            </a:r>
            <a:r>
              <a:rPr lang="en-US" sz="1500" b="1" dirty="0" smtClean="0">
                <a:solidFill>
                  <a:schemeClr val="bg1"/>
                </a:solidFill>
              </a:rPr>
              <a:t> , so the code will work fine and remove all the items from given </a:t>
            </a:r>
            <a:r>
              <a:rPr lang="en-US" sz="1500" b="1" dirty="0" smtClean="0">
                <a:solidFill>
                  <a:srgbClr val="FFFF00"/>
                </a:solidFill>
              </a:rPr>
              <a:t>start index </a:t>
            </a:r>
            <a:r>
              <a:rPr lang="en-US" sz="1500" b="1" dirty="0" smtClean="0">
                <a:solidFill>
                  <a:schemeClr val="bg1"/>
                </a:solidFill>
              </a:rPr>
              <a:t>to the </a:t>
            </a:r>
            <a:r>
              <a:rPr lang="en-US" sz="1500" b="1" dirty="0" smtClean="0">
                <a:solidFill>
                  <a:srgbClr val="FFFF00"/>
                </a:solidFill>
              </a:rPr>
              <a:t>end of the list</a:t>
            </a:r>
            <a:endParaRPr lang="en-IN" sz="15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Passing slice to del operator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del sports[1:3]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00702"/>
            <a:ext cx="7535327" cy="590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del sports[1:5]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786322"/>
            <a:ext cx="6121756" cy="495534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286116" y="2928934"/>
            <a:ext cx="5572164" cy="1785950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Here also , since we have used the </a:t>
            </a:r>
            <a:r>
              <a:rPr lang="en-US" sz="1500" b="1" dirty="0" smtClean="0">
                <a:solidFill>
                  <a:srgbClr val="FFFF00"/>
                </a:solidFill>
              </a:rPr>
              <a:t>slice operator </a:t>
            </a:r>
            <a:r>
              <a:rPr lang="en-US" sz="1500" b="1" dirty="0" smtClean="0">
                <a:solidFill>
                  <a:schemeClr val="bg1"/>
                </a:solidFill>
              </a:rPr>
              <a:t>, no exception will arise</a:t>
            </a:r>
            <a:endParaRPr lang="en-IN" sz="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del sports[0:4]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643446"/>
            <a:ext cx="5879845" cy="495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List 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Modifying A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Deletion In A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Appending / </a:t>
            </a:r>
            <a:r>
              <a:rPr lang="en-US" dirty="0" err="1" smtClean="0"/>
              <a:t>Prepending</a:t>
            </a:r>
            <a:r>
              <a:rPr lang="en-US" dirty="0" smtClean="0"/>
              <a:t> Items In A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err="1" smtClean="0"/>
              <a:t>Multiplyng</a:t>
            </a:r>
            <a:r>
              <a:rPr lang="en-US" dirty="0" smtClean="0"/>
              <a:t> A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Membership Operators On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Deleting Entire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delete or remove the </a:t>
            </a:r>
            <a:r>
              <a:rPr lang="en-US" sz="2400" b="1" dirty="0" smtClean="0">
                <a:solidFill>
                  <a:srgbClr val="C00000"/>
                </a:solidFill>
              </a:rPr>
              <a:t>entire list object </a:t>
            </a:r>
            <a:r>
              <a:rPr lang="en-US" sz="2400" dirty="0" smtClean="0"/>
              <a:t>as well as it’s </a:t>
            </a:r>
            <a:r>
              <a:rPr lang="en-US" sz="2400" b="1" dirty="0" smtClean="0">
                <a:solidFill>
                  <a:srgbClr val="C00000"/>
                </a:solidFill>
              </a:rPr>
              <a:t>reference</a:t>
            </a:r>
            <a:r>
              <a:rPr lang="en-US" sz="2400" dirty="0" smtClean="0"/>
              <a:t> from the memory by passing the </a:t>
            </a:r>
            <a:r>
              <a:rPr lang="en-US" sz="2400" b="1" dirty="0" smtClean="0">
                <a:solidFill>
                  <a:srgbClr val="C00000"/>
                </a:solidFill>
              </a:rPr>
              <a:t>list object reference</a:t>
            </a:r>
            <a:r>
              <a:rPr lang="en-US" sz="2400" dirty="0" smtClean="0"/>
              <a:t> to the </a:t>
            </a:r>
            <a:r>
              <a:rPr lang="en-US" sz="2400" b="1" dirty="0" smtClean="0">
                <a:solidFill>
                  <a:srgbClr val="C00000"/>
                </a:solidFill>
              </a:rPr>
              <a:t>del</a:t>
            </a:r>
            <a:r>
              <a:rPr lang="en-US" sz="2400" dirty="0" smtClean="0"/>
              <a:t> operator</a:t>
            </a:r>
          </a:p>
          <a:p>
            <a:pPr>
              <a:buNone/>
            </a:pPr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del </a:t>
            </a:r>
            <a:r>
              <a:rPr lang="en-US" sz="2000" b="1" dirty="0" err="1" smtClean="0">
                <a:solidFill>
                  <a:srgbClr val="0070C0"/>
                </a:solidFill>
              </a:rPr>
              <a:t>list_var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sports=["</a:t>
            </a:r>
            <a:r>
              <a:rPr lang="en-IN" sz="20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del sports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857892"/>
            <a:ext cx="8715436" cy="819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Appending Or </a:t>
            </a:r>
            <a:r>
              <a:rPr lang="en-US" sz="2800" b="1" dirty="0" err="1" smtClean="0"/>
              <a:t>Prepending</a:t>
            </a:r>
            <a:r>
              <a:rPr lang="en-US" sz="2800" b="1" dirty="0" smtClean="0"/>
              <a:t> </a:t>
            </a:r>
            <a:br>
              <a:rPr lang="en-US" sz="2800" b="1" dirty="0" smtClean="0"/>
            </a:br>
            <a:r>
              <a:rPr lang="en-US" sz="2800" b="1" dirty="0" smtClean="0"/>
              <a:t>Items To A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Additional items </a:t>
            </a:r>
            <a:r>
              <a:rPr lang="en-IN" sz="2400" dirty="0" smtClean="0"/>
              <a:t>can be added to the </a:t>
            </a:r>
            <a:r>
              <a:rPr lang="en-IN" sz="2400" b="1" dirty="0" smtClean="0">
                <a:solidFill>
                  <a:srgbClr val="C00000"/>
                </a:solidFill>
              </a:rPr>
              <a:t>start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end</a:t>
            </a:r>
            <a:r>
              <a:rPr lang="en-IN" sz="2400" dirty="0" smtClean="0"/>
              <a:t> of a list using the </a:t>
            </a:r>
            <a:r>
              <a:rPr lang="en-IN" sz="2400" b="1" dirty="0" smtClean="0">
                <a:solidFill>
                  <a:srgbClr val="C00000"/>
                </a:solidFill>
              </a:rPr>
              <a:t>+</a:t>
            </a:r>
            <a:r>
              <a:rPr lang="en-IN" sz="2400" dirty="0" smtClean="0"/>
              <a:t> concatenation operator or the </a:t>
            </a:r>
            <a:r>
              <a:rPr lang="en-IN" sz="2400" b="1" dirty="0" smtClean="0">
                <a:solidFill>
                  <a:srgbClr val="C00000"/>
                </a:solidFill>
              </a:rPr>
              <a:t>+= </a:t>
            </a:r>
            <a:r>
              <a:rPr lang="en-IN" sz="2400" dirty="0" smtClean="0"/>
              <a:t>compound assignment operator</a:t>
            </a:r>
          </a:p>
          <a:p>
            <a:endParaRPr lang="en-US" sz="2400" dirty="0" smtClean="0"/>
          </a:p>
          <a:p>
            <a:r>
              <a:rPr lang="en-US" sz="2400" dirty="0" smtClean="0"/>
              <a:t>The only condition is that the item to be concatenated must be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outdoor=["</a:t>
            </a:r>
            <a:r>
              <a:rPr lang="en-IN" sz="20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indoor=["</a:t>
            </a:r>
            <a:r>
              <a:rPr lang="en-IN" sz="2000" b="1" dirty="0" err="1" smtClean="0">
                <a:solidFill>
                  <a:srgbClr val="C00000"/>
                </a:solidFill>
              </a:rPr>
              <a:t>carrom","chess","table</a:t>
            </a:r>
            <a:r>
              <a:rPr lang="en-IN" sz="2000" b="1" dirty="0" smtClean="0">
                <a:solidFill>
                  <a:srgbClr val="C00000"/>
                </a:solidFill>
              </a:rPr>
              <a:t>-tennis"]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allsports</a:t>
            </a:r>
            <a:r>
              <a:rPr lang="en-IN" sz="2000" b="1" dirty="0" smtClean="0">
                <a:solidFill>
                  <a:srgbClr val="7030A0"/>
                </a:solidFill>
              </a:rPr>
              <a:t>=</a:t>
            </a:r>
            <a:r>
              <a:rPr lang="en-IN" sz="2000" b="1" dirty="0" err="1" smtClean="0">
                <a:solidFill>
                  <a:srgbClr val="7030A0"/>
                </a:solidFill>
              </a:rPr>
              <a:t>outdoor+indoor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err="1" smtClean="0">
                <a:solidFill>
                  <a:srgbClr val="C00000"/>
                </a:solidFill>
              </a:rPr>
              <a:t>allsports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643578"/>
            <a:ext cx="8715436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sports=["</a:t>
            </a:r>
            <a:r>
              <a:rPr lang="en-IN" sz="2400" b="1" dirty="0" err="1" smtClean="0">
                <a:solidFill>
                  <a:srgbClr val="7030A0"/>
                </a:solidFill>
              </a:rPr>
              <a:t>carrom","chess","table</a:t>
            </a:r>
            <a:r>
              <a:rPr lang="en-IN" sz="2400" b="1" dirty="0" smtClean="0">
                <a:solidFill>
                  <a:srgbClr val="7030A0"/>
                </a:solidFill>
              </a:rPr>
              <a:t>-tennis"]+sports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29132"/>
            <a:ext cx="7572428" cy="553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evens=[4,6,8]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evens=2+evens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print(evens)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500570"/>
            <a:ext cx="7572428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evens=[4,6,8]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evens=list(2)+evens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print(evens)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482242"/>
            <a:ext cx="8001056" cy="589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evens=[4,6,8]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evens=[2]+evens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print(evens)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29132"/>
            <a:ext cx="5431529" cy="428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sports=sports+"boxing"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71943"/>
            <a:ext cx="5431529" cy="710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sports=</a:t>
            </a:r>
            <a:r>
              <a:rPr lang="en-IN" sz="2400" b="1" dirty="0" err="1" smtClean="0">
                <a:solidFill>
                  <a:srgbClr val="7030A0"/>
                </a:solidFill>
              </a:rPr>
              <a:t>sports+list</a:t>
            </a:r>
            <a:r>
              <a:rPr lang="en-IN" sz="2400" b="1" dirty="0" smtClean="0">
                <a:solidFill>
                  <a:srgbClr val="7030A0"/>
                </a:solidFill>
              </a:rPr>
              <a:t>("boxing")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29132"/>
            <a:ext cx="8286808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sports=sports+["boxing"]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623971"/>
            <a:ext cx="8286808" cy="396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Multiplying A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allows us to </a:t>
            </a:r>
            <a:r>
              <a:rPr lang="en-IN" sz="2400" b="1" dirty="0" smtClean="0">
                <a:solidFill>
                  <a:srgbClr val="C00000"/>
                </a:solidFill>
              </a:rPr>
              <a:t>multiply a list by an integer </a:t>
            </a:r>
            <a:r>
              <a:rPr lang="en-IN" sz="2400" dirty="0" smtClean="0"/>
              <a:t>and when we do so it makes copies of list items that many number of times, while preserving the order.</a:t>
            </a: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list_var</a:t>
            </a:r>
            <a:r>
              <a:rPr lang="en-US" sz="2400" b="1" dirty="0" smtClean="0">
                <a:solidFill>
                  <a:srgbClr val="C00000"/>
                </a:solidFill>
              </a:rPr>
              <a:t> * n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sports=["</a:t>
            </a:r>
            <a:r>
              <a:rPr lang="en-IN" sz="20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sports=sports*3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731673"/>
            <a:ext cx="8715436" cy="626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Modifying A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allows us to </a:t>
            </a:r>
            <a:r>
              <a:rPr lang="en-IN" sz="2400" b="1" dirty="0" smtClean="0">
                <a:solidFill>
                  <a:srgbClr val="C00000"/>
                </a:solidFill>
              </a:rPr>
              <a:t>edit</a:t>
            </a:r>
            <a:r>
              <a:rPr lang="en-IN" sz="2400" dirty="0" smtClean="0"/>
              <a:t>/</a:t>
            </a:r>
            <a:r>
              <a:rPr lang="en-IN" sz="2400" b="1" dirty="0" smtClean="0">
                <a:solidFill>
                  <a:srgbClr val="C00000"/>
                </a:solidFill>
              </a:rPr>
              <a:t>change</a:t>
            </a:r>
            <a:r>
              <a:rPr lang="en-IN" sz="2400" dirty="0" smtClean="0"/>
              <a:t>/</a:t>
            </a:r>
            <a:r>
              <a:rPr lang="en-IN" sz="2400" b="1" dirty="0" smtClean="0">
                <a:solidFill>
                  <a:srgbClr val="C00000"/>
                </a:solidFill>
              </a:rPr>
              <a:t>modify</a:t>
            </a:r>
            <a:r>
              <a:rPr lang="en-IN" sz="2400" dirty="0" smtClean="0"/>
              <a:t> an element in a list by simply using it’s </a:t>
            </a:r>
            <a:r>
              <a:rPr lang="en-IN" sz="2400" b="1" dirty="0" smtClean="0">
                <a:solidFill>
                  <a:srgbClr val="C00000"/>
                </a:solidFill>
              </a:rPr>
              <a:t>index</a:t>
            </a:r>
            <a:r>
              <a:rPr lang="en-IN" sz="2400" dirty="0" smtClean="0"/>
              <a:t> and assigning a </a:t>
            </a:r>
            <a:r>
              <a:rPr lang="en-IN" sz="2400" b="1" dirty="0" smtClean="0">
                <a:solidFill>
                  <a:srgbClr val="C00000"/>
                </a:solidFill>
              </a:rPr>
              <a:t>new value </a:t>
            </a:r>
            <a:r>
              <a:rPr lang="en-IN" sz="2400" dirty="0" smtClean="0"/>
              <a:t>to it</a:t>
            </a:r>
          </a:p>
          <a:p>
            <a:pPr>
              <a:buNone/>
            </a:pPr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	</a:t>
            </a:r>
            <a:r>
              <a:rPr lang="en-US" sz="2000" b="1" dirty="0" err="1" smtClean="0">
                <a:solidFill>
                  <a:srgbClr val="0070C0"/>
                </a:solidFill>
              </a:rPr>
              <a:t>list_var</a:t>
            </a:r>
            <a:r>
              <a:rPr lang="en-US" sz="2000" b="1" dirty="0" smtClean="0">
                <a:solidFill>
                  <a:srgbClr val="0070C0"/>
                </a:solidFill>
              </a:rPr>
              <a:t>[</a:t>
            </a:r>
            <a:r>
              <a:rPr lang="en-US" sz="2000" b="1" dirty="0" err="1" smtClean="0">
                <a:solidFill>
                  <a:srgbClr val="0070C0"/>
                </a:solidFill>
              </a:rPr>
              <a:t>index_no</a:t>
            </a:r>
            <a:r>
              <a:rPr lang="en-US" sz="2000" b="1" dirty="0" smtClean="0">
                <a:solidFill>
                  <a:srgbClr val="0070C0"/>
                </a:solidFill>
              </a:rPr>
              <a:t>]=</a:t>
            </a:r>
            <a:r>
              <a:rPr lang="en-US" sz="2000" b="1" dirty="0" err="1" smtClean="0">
                <a:solidFill>
                  <a:srgbClr val="0070C0"/>
                </a:solidFill>
              </a:rPr>
              <a:t>new_value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Example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sports=["</a:t>
            </a:r>
            <a:r>
              <a:rPr lang="en-IN" sz="20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sports[1]="badminton"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US" sz="2400" b="1" u="sng" dirty="0" smtClean="0"/>
              <a:t>Output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857892"/>
            <a:ext cx="5786478" cy="55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sports=sports*3.0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000504"/>
            <a:ext cx="8286808" cy="491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sports=sports*["boxing"]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00504"/>
            <a:ext cx="8072494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Membership Operator On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apply </a:t>
            </a:r>
            <a:r>
              <a:rPr lang="en-IN" sz="2400" b="1" dirty="0" smtClean="0">
                <a:solidFill>
                  <a:srgbClr val="C00000"/>
                </a:solidFill>
              </a:rPr>
              <a:t>membership operators </a:t>
            </a:r>
            <a:r>
              <a:rPr lang="en-IN" sz="2400" b="1" dirty="0" smtClean="0">
                <a:solidFill>
                  <a:srgbClr val="7030A0"/>
                </a:solidFill>
              </a:rPr>
              <a:t>in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not in </a:t>
            </a:r>
            <a:r>
              <a:rPr lang="en-IN" sz="2400" dirty="0" smtClean="0"/>
              <a:t>on the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search</a:t>
            </a:r>
            <a:r>
              <a:rPr lang="en-IN" sz="2400" dirty="0" smtClean="0"/>
              <a:t> for a particular </a:t>
            </a:r>
            <a:r>
              <a:rPr lang="en-IN" sz="2400" b="1" dirty="0" smtClean="0">
                <a:solidFill>
                  <a:srgbClr val="C00000"/>
                </a:solidFill>
              </a:rPr>
              <a:t>item</a:t>
            </a:r>
          </a:p>
          <a:p>
            <a:pPr>
              <a:buNone/>
            </a:pPr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element in </a:t>
            </a:r>
            <a:r>
              <a:rPr lang="en-US" sz="2400" b="1" dirty="0" err="1" smtClean="0">
                <a:solidFill>
                  <a:srgbClr val="C00000"/>
                </a:solidFill>
              </a:rPr>
              <a:t>list_var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sports=["</a:t>
            </a:r>
            <a:r>
              <a:rPr lang="en-IN" sz="20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smtClean="0">
                <a:solidFill>
                  <a:srgbClr val="7030A0"/>
                </a:solidFill>
              </a:rPr>
              <a:t>"cricket" in sports</a:t>
            </a:r>
            <a:r>
              <a:rPr lang="en-IN" sz="2000" b="1" dirty="0" smtClean="0">
                <a:solidFill>
                  <a:srgbClr val="C00000"/>
                </a:solidFill>
              </a:rPr>
              <a:t>) </a:t>
            </a:r>
          </a:p>
          <a:p>
            <a:pPr>
              <a:buNone/>
            </a:pPr>
            <a:endParaRPr lang="en-IN" sz="20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715016"/>
            <a:ext cx="1357626" cy="285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</a:t>
            </a:r>
            <a:r>
              <a:rPr lang="en-US" sz="2400" b="1" dirty="0" smtClean="0">
                <a:solidFill>
                  <a:srgbClr val="C00000"/>
                </a:solidFill>
              </a:rPr>
              <a:t>5 unique integers </a:t>
            </a:r>
            <a:r>
              <a:rPr lang="en-US" sz="2400" b="1" dirty="0" smtClean="0"/>
              <a:t>from the user. Make sure if the integer being entered is </a:t>
            </a:r>
            <a:r>
              <a:rPr lang="en-US" sz="2400" b="1" dirty="0" smtClean="0">
                <a:solidFill>
                  <a:srgbClr val="C00000"/>
                </a:solidFill>
              </a:rPr>
              <a:t>already present </a:t>
            </a:r>
            <a:r>
              <a:rPr lang="en-US" sz="2400" b="1" dirty="0" smtClean="0"/>
              <a:t>in the list your code displays the message “</a:t>
            </a:r>
            <a:r>
              <a:rPr lang="en-US" sz="2400" b="1" dirty="0" smtClean="0">
                <a:solidFill>
                  <a:srgbClr val="C00000"/>
                </a:solidFill>
              </a:rPr>
              <a:t>Item already present</a:t>
            </a:r>
            <a:r>
              <a:rPr lang="en-US" sz="2400" b="1" dirty="0" smtClean="0"/>
              <a:t>” and ask the user to reenter the integer. </a:t>
            </a: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929066"/>
            <a:ext cx="8786874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myints</a:t>
            </a:r>
            <a:r>
              <a:rPr lang="en-IN" sz="2400" b="1" dirty="0" smtClean="0">
                <a:solidFill>
                  <a:srgbClr val="C00000"/>
                </a:solidFill>
              </a:rPr>
              <a:t>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print("Enter 5 unique integers:")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=0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while 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&lt;=4: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item=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(input("Enter element:"))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if item in </a:t>
            </a:r>
            <a:r>
              <a:rPr lang="en-IN" sz="2400" b="1" dirty="0" err="1" smtClean="0">
                <a:solidFill>
                  <a:srgbClr val="C00000"/>
                </a:solidFill>
              </a:rPr>
              <a:t>myints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print("Item already present!")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continue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C00000"/>
                </a:solidFill>
              </a:rPr>
              <a:t>myints.append</a:t>
            </a:r>
            <a:r>
              <a:rPr lang="en-IN" sz="2400" b="1" dirty="0" smtClean="0">
                <a:solidFill>
                  <a:srgbClr val="C00000"/>
                </a:solidFill>
              </a:rPr>
              <a:t>(item)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=i+1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print("integers inputted by you are:")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x in </a:t>
            </a:r>
            <a:r>
              <a:rPr lang="en-IN" sz="2400" b="1" dirty="0" err="1" smtClean="0">
                <a:solidFill>
                  <a:srgbClr val="C00000"/>
                </a:solidFill>
              </a:rPr>
              <a:t>myints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print(x)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2 lists from the user of 5 </a:t>
            </a:r>
            <a:r>
              <a:rPr lang="en-US" sz="2400" b="1" dirty="0" err="1" smtClean="0"/>
              <a:t>nos</a:t>
            </a:r>
            <a:r>
              <a:rPr lang="en-US" sz="2400" b="1" dirty="0" smtClean="0"/>
              <a:t> each . Assume each list will have unique </a:t>
            </a:r>
            <a:r>
              <a:rPr lang="en-US" sz="2400" b="1" dirty="0" err="1" smtClean="0"/>
              <a:t>nos</a:t>
            </a:r>
            <a:r>
              <a:rPr lang="en-US" sz="2400" b="1" dirty="0" smtClean="0"/>
              <a:t> Now find out how many items in these lists are common .</a:t>
            </a: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643314"/>
            <a:ext cx="4143404" cy="2862748"/>
          </a:xfrm>
          <a:prstGeom prst="rect">
            <a:avLst/>
          </a:prstGeom>
        </p:spPr>
      </p:pic>
      <p:pic>
        <p:nvPicPr>
          <p:cNvPr id="7" name="Picture 6" descr="listdemo3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535" y="3643314"/>
            <a:ext cx="4277183" cy="2846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list1=[]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list2=[]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print("Enter 5 unique </a:t>
            </a:r>
            <a:r>
              <a:rPr lang="en-IN" sz="2400" b="1" dirty="0" err="1" smtClean="0">
                <a:solidFill>
                  <a:srgbClr val="C00000"/>
                </a:solidFill>
              </a:rPr>
              <a:t>nos</a:t>
            </a:r>
            <a:r>
              <a:rPr lang="en-IN" sz="2400" b="1" dirty="0" smtClean="0">
                <a:solidFill>
                  <a:srgbClr val="C00000"/>
                </a:solidFill>
              </a:rPr>
              <a:t> for first list:")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 in range(1,6):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item=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(input("Enter element:"))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list1.append(item)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print("Enter 5 unique </a:t>
            </a:r>
            <a:r>
              <a:rPr lang="en-IN" sz="2400" b="1" dirty="0" err="1" smtClean="0">
                <a:solidFill>
                  <a:srgbClr val="C00000"/>
                </a:solidFill>
              </a:rPr>
              <a:t>nos</a:t>
            </a:r>
            <a:r>
              <a:rPr lang="en-IN" sz="2400" b="1" dirty="0" smtClean="0">
                <a:solidFill>
                  <a:srgbClr val="C00000"/>
                </a:solidFill>
              </a:rPr>
              <a:t> for second list:")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 in range(1,6):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item=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(input("Enter element:"))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list2.append(item)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count=0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x in list1: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for y in list2: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if x==y: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	count=count+1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if(count==0):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print("These lists have no common items")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else: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print("These lists </a:t>
            </a:r>
            <a:r>
              <a:rPr lang="en-IN" sz="2400" b="1" dirty="0" err="1" smtClean="0">
                <a:solidFill>
                  <a:srgbClr val="C00000"/>
                </a:solidFill>
              </a:rPr>
              <a:t>have",count</a:t>
            </a:r>
            <a:r>
              <a:rPr lang="en-IN" sz="2400" b="1" dirty="0" smtClean="0">
                <a:solidFill>
                  <a:srgbClr val="C00000"/>
                </a:solidFill>
              </a:rPr>
              <a:t>," items common")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Rewrite the previous code so that your code </a:t>
            </a:r>
            <a:r>
              <a:rPr lang="en-US" sz="2400" b="1" dirty="0" err="1" smtClean="0"/>
              <a:t>alos</a:t>
            </a:r>
            <a:r>
              <a:rPr lang="en-US" sz="2400" b="1" dirty="0" smtClean="0"/>
              <a:t> displays the items which are common in both the lists</a:t>
            </a:r>
          </a:p>
          <a:p>
            <a:pPr fontAlgn="base"/>
            <a:endParaRPr lang="en-US" sz="2400" b="1" dirty="0" smtClean="0"/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757231"/>
            <a:ext cx="4143404" cy="2634914"/>
          </a:xfrm>
          <a:prstGeom prst="rect">
            <a:avLst/>
          </a:prstGeom>
        </p:spPr>
      </p:pic>
      <p:pic>
        <p:nvPicPr>
          <p:cNvPr id="7" name="Picture 6" descr="listdemo3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535" y="3714752"/>
            <a:ext cx="4277183" cy="2714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list1=[]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list2=[]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list3=[]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print("Enter 5 unique </a:t>
            </a:r>
            <a:r>
              <a:rPr lang="en-IN" sz="2400" b="1" dirty="0" err="1" smtClean="0">
                <a:solidFill>
                  <a:srgbClr val="C00000"/>
                </a:solidFill>
              </a:rPr>
              <a:t>nos</a:t>
            </a:r>
            <a:r>
              <a:rPr lang="en-IN" sz="2400" b="1" dirty="0" smtClean="0">
                <a:solidFill>
                  <a:srgbClr val="C00000"/>
                </a:solidFill>
              </a:rPr>
              <a:t> for first list:")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 in range(1,6):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item=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(input("Enter element:"))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list1.append(item)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print("Enter 5 unique </a:t>
            </a:r>
            <a:r>
              <a:rPr lang="en-IN" sz="2400" b="1" dirty="0" err="1" smtClean="0">
                <a:solidFill>
                  <a:srgbClr val="C00000"/>
                </a:solidFill>
              </a:rPr>
              <a:t>nos</a:t>
            </a:r>
            <a:r>
              <a:rPr lang="en-IN" sz="2400" b="1" dirty="0" smtClean="0">
                <a:solidFill>
                  <a:srgbClr val="C00000"/>
                </a:solidFill>
              </a:rPr>
              <a:t> for second list:")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 in range(1,6):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item=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(input("Enter element:"))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list2.append(item)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x in list1: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for y in list2: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if x==y: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   list3.append(x)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if(</a:t>
            </a:r>
            <a:r>
              <a:rPr lang="en-IN" sz="2400" b="1" dirty="0" err="1" smtClean="0">
                <a:solidFill>
                  <a:srgbClr val="C00000"/>
                </a:solidFill>
              </a:rPr>
              <a:t>len</a:t>
            </a:r>
            <a:r>
              <a:rPr lang="en-IN" sz="2400" b="1" dirty="0" smtClean="0">
                <a:solidFill>
                  <a:srgbClr val="C00000"/>
                </a:solidFill>
              </a:rPr>
              <a:t>(list3)==0):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print("These lists have no common items")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else: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print("These lists </a:t>
            </a:r>
            <a:r>
              <a:rPr lang="en-IN" sz="2400" b="1" dirty="0" err="1" smtClean="0">
                <a:solidFill>
                  <a:srgbClr val="C00000"/>
                </a:solidFill>
              </a:rPr>
              <a:t>have",len</a:t>
            </a:r>
            <a:r>
              <a:rPr lang="en-IN" sz="2400" b="1" dirty="0" smtClean="0">
                <a:solidFill>
                  <a:srgbClr val="C00000"/>
                </a:solidFill>
              </a:rPr>
              <a:t>(list3)," items common")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print("These items are:",list3)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sports[3]="badminton"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18" y="4857760"/>
            <a:ext cx="6849611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Modifying Multiple Values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allows us to modify </a:t>
            </a:r>
            <a:r>
              <a:rPr lang="en-IN" sz="2400" b="1" dirty="0" smtClean="0">
                <a:solidFill>
                  <a:srgbClr val="7030A0"/>
                </a:solidFill>
              </a:rPr>
              <a:t>multiple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continuous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list values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7030A0"/>
                </a:solidFill>
              </a:rPr>
              <a:t>a single statement </a:t>
            </a:r>
            <a:r>
              <a:rPr lang="en-IN" sz="2400" dirty="0" smtClean="0"/>
              <a:t>, which is done using the regular </a:t>
            </a:r>
            <a:r>
              <a:rPr lang="en-IN" sz="2400" b="1" dirty="0" smtClean="0">
                <a:solidFill>
                  <a:srgbClr val="C00000"/>
                </a:solidFill>
              </a:rPr>
              <a:t>slice operator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</a:t>
            </a:r>
            <a:r>
              <a:rPr lang="en-US" sz="2000" b="1" dirty="0" smtClean="0">
                <a:solidFill>
                  <a:srgbClr val="0070C0"/>
                </a:solidFill>
              </a:rPr>
              <a:t>[m:n]=[list of new value ]</a:t>
            </a:r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sports=["</a:t>
            </a:r>
            <a:r>
              <a:rPr lang="en-IN" sz="20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sports[1:3]=["</a:t>
            </a:r>
            <a:r>
              <a:rPr lang="en-IN" sz="2000" b="1" dirty="0" err="1" smtClean="0">
                <a:solidFill>
                  <a:srgbClr val="7030A0"/>
                </a:solidFill>
              </a:rPr>
              <a:t>badminton","tennis</a:t>
            </a:r>
            <a:r>
              <a:rPr lang="en-IN" sz="2000" b="1" dirty="0" smtClean="0">
                <a:solidFill>
                  <a:srgbClr val="7030A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 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17138"/>
            <a:ext cx="6154009" cy="481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sports[1:3]=["</a:t>
            </a:r>
            <a:r>
              <a:rPr lang="en-IN" sz="2400" b="1" dirty="0" err="1" smtClean="0">
                <a:solidFill>
                  <a:srgbClr val="7030A0"/>
                </a:solidFill>
              </a:rPr>
              <a:t>badminton","tennis","rugby","table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tennis"]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857760"/>
            <a:ext cx="8501122" cy="1357322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929058" y="2928934"/>
            <a:ext cx="4929222" cy="1785950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The number of elements inserted </a:t>
            </a:r>
            <a:r>
              <a:rPr lang="en-IN" sz="1500" b="1" dirty="0" smtClean="0">
                <a:solidFill>
                  <a:srgbClr val="FFFF00"/>
                </a:solidFill>
              </a:rPr>
              <a:t>need not be equal </a:t>
            </a:r>
            <a:r>
              <a:rPr lang="en-IN" sz="1500" b="1" dirty="0" smtClean="0"/>
              <a:t>to the </a:t>
            </a:r>
            <a:r>
              <a:rPr lang="en-IN" sz="1500" b="1" dirty="0" smtClean="0">
                <a:solidFill>
                  <a:srgbClr val="FFFF00"/>
                </a:solidFill>
              </a:rPr>
              <a:t>number replaced</a:t>
            </a:r>
            <a:r>
              <a:rPr lang="en-IN" sz="1500" b="1" dirty="0" smtClean="0"/>
              <a:t>. Python just grows or shrinks the list as needed.</a:t>
            </a:r>
            <a:endParaRPr lang="en-IN" sz="15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sports[1:2]=["</a:t>
            </a:r>
            <a:r>
              <a:rPr lang="en-IN" sz="2400" b="1" dirty="0" err="1" smtClean="0">
                <a:solidFill>
                  <a:srgbClr val="7030A0"/>
                </a:solidFill>
              </a:rPr>
              <a:t>badminton","tennis","rugby","table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tennis"]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00636"/>
            <a:ext cx="8715436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sports[1:1]=["</a:t>
            </a:r>
            <a:r>
              <a:rPr lang="en-IN" sz="2400" b="1" dirty="0" err="1" smtClean="0">
                <a:solidFill>
                  <a:srgbClr val="7030A0"/>
                </a:solidFill>
              </a:rPr>
              <a:t>badminton","tennis</a:t>
            </a:r>
            <a:r>
              <a:rPr lang="en-IN" sz="2400" b="1" dirty="0" smtClean="0">
                <a:solidFill>
                  <a:srgbClr val="7030A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82632"/>
            <a:ext cx="8715436" cy="1203888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286116" y="2928934"/>
            <a:ext cx="5572164" cy="1785950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If we have </a:t>
            </a:r>
            <a:r>
              <a:rPr lang="en-IN" sz="1500" b="1" dirty="0" smtClean="0">
                <a:solidFill>
                  <a:srgbClr val="FFFF00"/>
                </a:solidFill>
              </a:rPr>
              <a:t>end index same or less than start index</a:t>
            </a:r>
            <a:r>
              <a:rPr lang="en-IN" sz="1500" b="1" dirty="0" smtClean="0"/>
              <a:t> , then Python </a:t>
            </a:r>
            <a:r>
              <a:rPr lang="en-IN" sz="1500" b="1" dirty="0" smtClean="0">
                <a:solidFill>
                  <a:srgbClr val="FFFF00"/>
                </a:solidFill>
              </a:rPr>
              <a:t>doesn’t remove anything </a:t>
            </a:r>
            <a:r>
              <a:rPr lang="en-IN" sz="1500" b="1" dirty="0" smtClean="0"/>
              <a:t>. Rather it simply </a:t>
            </a:r>
            <a:r>
              <a:rPr lang="en-IN" sz="1500" b="1" dirty="0" smtClean="0">
                <a:solidFill>
                  <a:srgbClr val="FFFF00"/>
                </a:solidFill>
              </a:rPr>
              <a:t>inserts new elements </a:t>
            </a:r>
            <a:r>
              <a:rPr lang="en-IN" sz="1500" b="1" dirty="0" smtClean="0"/>
              <a:t>at the given index and </a:t>
            </a:r>
            <a:r>
              <a:rPr lang="en-IN" sz="1500" b="1" dirty="0" smtClean="0">
                <a:solidFill>
                  <a:srgbClr val="FFFF00"/>
                </a:solidFill>
              </a:rPr>
              <a:t>shifts the existing element</a:t>
            </a:r>
            <a:endParaRPr lang="en-IN" sz="15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sports[1:0]=["</a:t>
            </a:r>
            <a:r>
              <a:rPr lang="en-IN" sz="2400" b="1" dirty="0" err="1" smtClean="0">
                <a:solidFill>
                  <a:srgbClr val="7030A0"/>
                </a:solidFill>
              </a:rPr>
              <a:t>badminton","tennis</a:t>
            </a:r>
            <a:r>
              <a:rPr lang="en-IN" sz="2400" b="1" dirty="0" smtClean="0">
                <a:solidFill>
                  <a:srgbClr val="7030A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82632"/>
            <a:ext cx="8715436" cy="1203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7874</TotalTime>
  <Words>1164</Words>
  <Application>Microsoft Office PowerPoint</Application>
  <PresentationFormat>On-screen Show (4:3)</PresentationFormat>
  <Paragraphs>349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Civic</vt:lpstr>
      <vt:lpstr>Slide 1</vt:lpstr>
      <vt:lpstr>Today’s Agenda</vt:lpstr>
      <vt:lpstr>Modifying A List</vt:lpstr>
      <vt:lpstr>Guess The Output ?</vt:lpstr>
      <vt:lpstr>Modifying Multiple Values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Deleting Item From The List</vt:lpstr>
      <vt:lpstr>Guess The Output ?</vt:lpstr>
      <vt:lpstr>Deleting Multiple Items</vt:lpstr>
      <vt:lpstr>Example</vt:lpstr>
      <vt:lpstr>Guess The Output ?</vt:lpstr>
      <vt:lpstr>Example</vt:lpstr>
      <vt:lpstr>Guess The Output ?</vt:lpstr>
      <vt:lpstr>Guess The Output ?</vt:lpstr>
      <vt:lpstr>Deleting Entire List</vt:lpstr>
      <vt:lpstr>Appending Or Prepending  Items To A List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Multiplying A List</vt:lpstr>
      <vt:lpstr>Guess The Output ?</vt:lpstr>
      <vt:lpstr>Guess The Output ?</vt:lpstr>
      <vt:lpstr>Membership Operator On List</vt:lpstr>
      <vt:lpstr>Exercise</vt:lpstr>
      <vt:lpstr>Solution</vt:lpstr>
      <vt:lpstr>Exercise</vt:lpstr>
      <vt:lpstr>Solution</vt:lpstr>
      <vt:lpstr>Exercise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772</cp:revision>
  <dcterms:created xsi:type="dcterms:W3CDTF">2015-12-21T13:46:48Z</dcterms:created>
  <dcterms:modified xsi:type="dcterms:W3CDTF">2018-10-15T16:19:12Z</dcterms:modified>
</cp:coreProperties>
</file>