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57" r:id="rId3"/>
    <p:sldId id="654" r:id="rId4"/>
    <p:sldId id="655" r:id="rId5"/>
    <p:sldId id="656" r:id="rId6"/>
    <p:sldId id="657" r:id="rId7"/>
    <p:sldId id="666" r:id="rId8"/>
    <p:sldId id="667" r:id="rId9"/>
    <p:sldId id="658" r:id="rId10"/>
    <p:sldId id="659" r:id="rId11"/>
    <p:sldId id="664" r:id="rId12"/>
    <p:sldId id="663" r:id="rId13"/>
    <p:sldId id="660" r:id="rId14"/>
    <p:sldId id="661" r:id="rId15"/>
    <p:sldId id="662" r:id="rId16"/>
    <p:sldId id="665" r:id="rId17"/>
    <p:sldId id="668" r:id="rId18"/>
    <p:sldId id="672" r:id="rId19"/>
    <p:sldId id="673" r:id="rId20"/>
    <p:sldId id="674" r:id="rId21"/>
    <p:sldId id="670" r:id="rId22"/>
    <p:sldId id="671" r:id="rId23"/>
    <p:sldId id="675" r:id="rId24"/>
    <p:sldId id="676" r:id="rId25"/>
    <p:sldId id="684" r:id="rId26"/>
    <p:sldId id="677" r:id="rId27"/>
    <p:sldId id="678" r:id="rId28"/>
    <p:sldId id="679" r:id="rId29"/>
    <p:sldId id="680" r:id="rId30"/>
    <p:sldId id="681" r:id="rId31"/>
    <p:sldId id="682" r:id="rId32"/>
    <p:sldId id="683" r:id="rId33"/>
    <p:sldId id="685" r:id="rId34"/>
    <p:sldId id="686" r:id="rId35"/>
    <p:sldId id="687" r:id="rId36"/>
    <p:sldId id="688" r:id="rId37"/>
    <p:sldId id="689" r:id="rId38"/>
    <p:sldId id="690" r:id="rId39"/>
    <p:sldId id="691" r:id="rId40"/>
    <p:sldId id="692" r:id="rId41"/>
    <p:sldId id="693" r:id="rId42"/>
    <p:sldId id="695" r:id="rId43"/>
    <p:sldId id="694" r:id="rId44"/>
    <p:sldId id="696" r:id="rId45"/>
    <p:sldId id="697" r:id="rId46"/>
    <p:sldId id="698" r:id="rId47"/>
    <p:sldId id="699" r:id="rId48"/>
    <p:sldId id="700" r:id="rId49"/>
    <p:sldId id="701" r:id="rId50"/>
    <p:sldId id="702" r:id="rId51"/>
    <p:sldId id="703" r:id="rId52"/>
    <p:sldId id="705" r:id="rId53"/>
    <p:sldId id="706" r:id="rId54"/>
    <p:sldId id="707" r:id="rId55"/>
    <p:sldId id="708" r:id="rId56"/>
    <p:sldId id="704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330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primes=[2,3,5,7]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primes.extend</a:t>
            </a:r>
            <a:r>
              <a:rPr lang="en-IN" sz="2400" b="1" dirty="0" smtClean="0">
                <a:solidFill>
                  <a:srgbClr val="7030A0"/>
                </a:solidFill>
              </a:rPr>
              <a:t>(11)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print(primes)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429132"/>
            <a:ext cx="6717068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primes=[2,3,5,7]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primes.extend</a:t>
            </a:r>
            <a:r>
              <a:rPr lang="en-IN" sz="2400" b="1" dirty="0" smtClean="0">
                <a:solidFill>
                  <a:srgbClr val="7030A0"/>
                </a:solidFill>
              </a:rPr>
              <a:t>([11])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print(primes)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429132"/>
            <a:ext cx="3390257" cy="408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animal = ['cat', 'dog', 'rabbit']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wild_animal</a:t>
            </a:r>
            <a:r>
              <a:rPr lang="en-IN" sz="2200" b="1" dirty="0" smtClean="0">
                <a:solidFill>
                  <a:srgbClr val="C00000"/>
                </a:solidFill>
              </a:rPr>
              <a:t> = ['tiger', 'fox']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7030A0"/>
                </a:solidFill>
              </a:rPr>
              <a:t>animal.extend</a:t>
            </a:r>
            <a:r>
              <a:rPr lang="en-IN" sz="2200" b="1" dirty="0" smtClean="0">
                <a:solidFill>
                  <a:srgbClr val="7030A0"/>
                </a:solidFill>
              </a:rPr>
              <a:t>(</a:t>
            </a:r>
            <a:r>
              <a:rPr lang="en-IN" sz="2200" b="1" dirty="0" err="1" smtClean="0">
                <a:solidFill>
                  <a:srgbClr val="7030A0"/>
                </a:solidFill>
              </a:rPr>
              <a:t>wild_animal</a:t>
            </a:r>
            <a:r>
              <a:rPr lang="en-IN" sz="22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print(animal)</a:t>
            </a:r>
            <a:endParaRPr lang="en-US" sz="22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30918"/>
            <a:ext cx="6500858" cy="327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animal = ['cat', 'dog', 'rabbit']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wild_animal</a:t>
            </a:r>
            <a:r>
              <a:rPr lang="en-IN" sz="2200" b="1" dirty="0" smtClean="0">
                <a:solidFill>
                  <a:srgbClr val="C00000"/>
                </a:solidFill>
              </a:rPr>
              <a:t> = ['tiger', 'fox']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7030A0"/>
                </a:solidFill>
              </a:rPr>
              <a:t>animal.extend</a:t>
            </a:r>
            <a:r>
              <a:rPr lang="en-IN" sz="2200" b="1" dirty="0" smtClean="0">
                <a:solidFill>
                  <a:srgbClr val="7030A0"/>
                </a:solidFill>
              </a:rPr>
              <a:t>(</a:t>
            </a:r>
            <a:r>
              <a:rPr lang="en-IN" sz="2200" b="1" dirty="0" err="1" smtClean="0">
                <a:solidFill>
                  <a:srgbClr val="7030A0"/>
                </a:solidFill>
              </a:rPr>
              <a:t>wild_animal</a:t>
            </a:r>
            <a:r>
              <a:rPr lang="en-IN" sz="22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print(animal[3])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print(animal[3][0])</a:t>
            </a:r>
            <a:endParaRPr lang="en-US" sz="2200" b="1" dirty="0" smtClean="0"/>
          </a:p>
          <a:p>
            <a:pPr>
              <a:buNone/>
            </a:pPr>
            <a:r>
              <a:rPr lang="fr-FR" sz="2400" b="1" dirty="0" err="1" smtClean="0">
                <a:solidFill>
                  <a:srgbClr val="C00000"/>
                </a:solidFill>
              </a:rPr>
              <a:t>print</a:t>
            </a:r>
            <a:r>
              <a:rPr lang="fr-FR" sz="2400" b="1" dirty="0" smtClean="0">
                <a:solidFill>
                  <a:srgbClr val="C00000"/>
                </a:solidFill>
              </a:rPr>
              <a:t>(animal[3][1])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81" y="5000636"/>
            <a:ext cx="1370390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colors</a:t>
            </a:r>
            <a:r>
              <a:rPr lang="en-IN" sz="2200" b="1" dirty="0" smtClean="0">
                <a:solidFill>
                  <a:srgbClr val="C00000"/>
                </a:solidFill>
              </a:rPr>
              <a:t>=["</a:t>
            </a:r>
            <a:r>
              <a:rPr lang="en-IN" sz="2200" b="1" dirty="0" err="1" smtClean="0">
                <a:solidFill>
                  <a:srgbClr val="C00000"/>
                </a:solidFill>
              </a:rPr>
              <a:t>red","green</a:t>
            </a:r>
            <a:r>
              <a:rPr lang="en-IN" sz="22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7030A0"/>
                </a:solidFill>
              </a:rPr>
              <a:t>colors.extend</a:t>
            </a:r>
            <a:r>
              <a:rPr lang="en-IN" sz="2200" b="1" dirty="0" smtClean="0">
                <a:solidFill>
                  <a:srgbClr val="7030A0"/>
                </a:solidFill>
              </a:rPr>
              <a:t>("blue")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</a:t>
            </a:r>
            <a:r>
              <a:rPr lang="en-IN" sz="2200" b="1" dirty="0" err="1" smtClean="0">
                <a:solidFill>
                  <a:srgbClr val="C00000"/>
                </a:solidFill>
              </a:rPr>
              <a:t>colors</a:t>
            </a:r>
            <a:r>
              <a:rPr lang="en-IN" sz="2200" b="1" dirty="0" smtClean="0">
                <a:solidFill>
                  <a:srgbClr val="C00000"/>
                </a:solidFill>
              </a:rPr>
              <a:t>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786322"/>
            <a:ext cx="5757293" cy="502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colors</a:t>
            </a:r>
            <a:r>
              <a:rPr lang="en-IN" sz="2200" b="1" dirty="0" smtClean="0">
                <a:solidFill>
                  <a:srgbClr val="C00000"/>
                </a:solidFill>
              </a:rPr>
              <a:t>=["</a:t>
            </a:r>
            <a:r>
              <a:rPr lang="en-IN" sz="2200" b="1" dirty="0" err="1" smtClean="0">
                <a:solidFill>
                  <a:srgbClr val="C00000"/>
                </a:solidFill>
              </a:rPr>
              <a:t>red","green</a:t>
            </a:r>
            <a:r>
              <a:rPr lang="en-IN" sz="22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7030A0"/>
                </a:solidFill>
              </a:rPr>
              <a:t>colors.extend</a:t>
            </a:r>
            <a:r>
              <a:rPr lang="en-IN" sz="2200" b="1" dirty="0" smtClean="0">
                <a:solidFill>
                  <a:srgbClr val="7030A0"/>
                </a:solidFill>
              </a:rPr>
              <a:t>(["blue"])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</a:t>
            </a:r>
            <a:r>
              <a:rPr lang="en-IN" sz="2200" b="1" dirty="0" err="1" smtClean="0">
                <a:solidFill>
                  <a:srgbClr val="C00000"/>
                </a:solidFill>
              </a:rPr>
              <a:t>colors</a:t>
            </a:r>
            <a:r>
              <a:rPr lang="en-IN" sz="2200" b="1" dirty="0" smtClean="0">
                <a:solidFill>
                  <a:srgbClr val="C00000"/>
                </a:solidFill>
              </a:rPr>
              <a:t>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789283"/>
            <a:ext cx="5757293" cy="496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a = [1, 2, 3]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b = [4, 5, 6].extend(a)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print(b)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286256"/>
            <a:ext cx="1089648" cy="496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insert(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insert() </a:t>
            </a:r>
            <a:r>
              <a:rPr lang="en-IN" sz="2400" dirty="0" smtClean="0"/>
              <a:t>method inserts the element to the list at the given index. </a:t>
            </a:r>
          </a:p>
          <a:p>
            <a:r>
              <a:rPr lang="en-IN" sz="2400" dirty="0" smtClean="0"/>
              <a:t>Modifies the list in place but </a:t>
            </a:r>
            <a:r>
              <a:rPr lang="en-IN" sz="2400" b="1" dirty="0" smtClean="0">
                <a:solidFill>
                  <a:srgbClr val="C00000"/>
                </a:solidFill>
              </a:rPr>
              <a:t>doesn’t return anything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list_var.insert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index,item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primes=[2,3,7,9]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primes.insert</a:t>
            </a:r>
            <a:r>
              <a:rPr lang="en-IN" sz="2000" b="1" dirty="0" smtClean="0">
                <a:solidFill>
                  <a:srgbClr val="7030A0"/>
                </a:solidFill>
              </a:rPr>
              <a:t>(2,5)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print(primes)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86446" y="4357694"/>
            <a:ext cx="278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IN" b="1" u="sng" dirty="0"/>
          </a:p>
        </p:txBody>
      </p:sp>
      <p:pic>
        <p:nvPicPr>
          <p:cNvPr id="10" name="Picture 9" descr="listdemo6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84" y="5072074"/>
            <a:ext cx="2543530" cy="362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primes=[2,3,7,9]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primes.insert</a:t>
            </a:r>
            <a:r>
              <a:rPr lang="en-IN" sz="2400" b="1" dirty="0" smtClean="0">
                <a:solidFill>
                  <a:srgbClr val="7030A0"/>
                </a:solidFill>
              </a:rPr>
              <a:t>(-2,5)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print(primes)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286256"/>
            <a:ext cx="3554525" cy="357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primes=[2,3,5,7]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primes.insert</a:t>
            </a:r>
            <a:r>
              <a:rPr lang="en-IN" sz="2400" b="1" dirty="0" smtClean="0">
                <a:solidFill>
                  <a:srgbClr val="7030A0"/>
                </a:solidFill>
              </a:rPr>
              <a:t>(5,9)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print(primes)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286256"/>
            <a:ext cx="3554525" cy="357190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357554" y="2500306"/>
            <a:ext cx="5572164" cy="1785950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The method </a:t>
            </a:r>
            <a:r>
              <a:rPr lang="en-IN" sz="1500" b="1" dirty="0" smtClean="0">
                <a:solidFill>
                  <a:srgbClr val="FFFF00"/>
                </a:solidFill>
              </a:rPr>
              <a:t>insert( ) </a:t>
            </a:r>
            <a:r>
              <a:rPr lang="en-IN" sz="1500" b="1" dirty="0" smtClean="0"/>
              <a:t>works like slicing operator . So even if the index given is beyond range , it will </a:t>
            </a:r>
            <a:r>
              <a:rPr lang="en-IN" sz="1500" b="1" dirty="0" smtClean="0">
                <a:solidFill>
                  <a:srgbClr val="FFFF00"/>
                </a:solidFill>
              </a:rPr>
              <a:t>add the element at the end.</a:t>
            </a:r>
            <a:endParaRPr lang="en-IN" sz="15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List -IV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Methods Of List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primes=[2,3,5,7]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primes.insert</a:t>
            </a:r>
            <a:r>
              <a:rPr lang="en-IN" sz="2400" b="1" dirty="0" smtClean="0">
                <a:solidFill>
                  <a:srgbClr val="7030A0"/>
                </a:solidFill>
              </a:rPr>
              <a:t>(-5,9)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print(primes)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143380"/>
            <a:ext cx="2639236" cy="357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accept any 5 random integers from the user and add them in a list in such a way that list always remains sorted. </a:t>
            </a:r>
            <a:r>
              <a:rPr lang="en-US" sz="2400" b="1" dirty="0" smtClean="0">
                <a:solidFill>
                  <a:srgbClr val="0070C0"/>
                </a:solidFill>
              </a:rPr>
              <a:t>DO NOT USE THE FUNCTION sort( )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500570"/>
            <a:ext cx="5072098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=1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sortednums</a:t>
            </a:r>
            <a:r>
              <a:rPr lang="en-IN" sz="2400" b="1" dirty="0" smtClean="0">
                <a:solidFill>
                  <a:srgbClr val="C00000"/>
                </a:solidFill>
              </a:rPr>
              <a:t>=[]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print("Enter any 5 random integers:")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while 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&lt;=5: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n=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b="1" dirty="0" smtClean="0">
                <a:solidFill>
                  <a:srgbClr val="C00000"/>
                </a:solidFill>
              </a:rPr>
              <a:t>(input())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pos=0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for x in </a:t>
            </a:r>
            <a:r>
              <a:rPr lang="en-IN" sz="2400" b="1" dirty="0" err="1" smtClean="0">
                <a:solidFill>
                  <a:srgbClr val="C00000"/>
                </a:solidFill>
              </a:rPr>
              <a:t>sortednums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if x&gt;n: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   break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pos=pos+1   	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err="1" smtClean="0">
                <a:solidFill>
                  <a:srgbClr val="C00000"/>
                </a:solidFill>
              </a:rPr>
              <a:t>sortednums.insert</a:t>
            </a:r>
            <a:r>
              <a:rPr lang="en-IN" sz="2400" b="1" dirty="0" smtClean="0">
                <a:solidFill>
                  <a:srgbClr val="C00000"/>
                </a:solidFill>
              </a:rPr>
              <a:t>(</a:t>
            </a:r>
            <a:r>
              <a:rPr lang="en-IN" sz="2400" b="1" dirty="0" err="1" smtClean="0">
                <a:solidFill>
                  <a:srgbClr val="C00000"/>
                </a:solidFill>
              </a:rPr>
              <a:t>pos,n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=i+1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print("Sorted list is:")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sortednums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index(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index() </a:t>
            </a:r>
            <a:r>
              <a:rPr lang="en-IN" sz="2400" dirty="0" smtClean="0"/>
              <a:t>method searches an element in the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and returns it’s </a:t>
            </a:r>
            <a:r>
              <a:rPr lang="en-IN" sz="2400" b="1" dirty="0" smtClean="0">
                <a:solidFill>
                  <a:srgbClr val="C00000"/>
                </a:solidFill>
              </a:rPr>
              <a:t>index</a:t>
            </a:r>
            <a:r>
              <a:rPr lang="en-IN" sz="2400" dirty="0" smtClean="0"/>
              <a:t>. </a:t>
            </a:r>
          </a:p>
          <a:p>
            <a:r>
              <a:rPr lang="en-IN" sz="2400" dirty="0" smtClean="0"/>
              <a:t>If the element occurs </a:t>
            </a:r>
            <a:r>
              <a:rPr lang="en-IN" sz="2400" b="1" dirty="0" smtClean="0">
                <a:solidFill>
                  <a:srgbClr val="C00000"/>
                </a:solidFill>
              </a:rPr>
              <a:t>more than once </a:t>
            </a:r>
            <a:r>
              <a:rPr lang="en-IN" sz="2400" dirty="0" smtClean="0"/>
              <a:t>it returns it’s </a:t>
            </a:r>
            <a:r>
              <a:rPr lang="en-IN" sz="2400" b="1" dirty="0" smtClean="0">
                <a:solidFill>
                  <a:srgbClr val="C00000"/>
                </a:solidFill>
              </a:rPr>
              <a:t>smallest/first position</a:t>
            </a:r>
            <a:r>
              <a:rPr lang="en-IN" sz="2400" dirty="0" smtClean="0"/>
              <a:t>. </a:t>
            </a:r>
          </a:p>
          <a:p>
            <a:r>
              <a:rPr lang="en-IN" sz="2400" dirty="0" smtClean="0"/>
              <a:t>If element is </a:t>
            </a:r>
            <a:r>
              <a:rPr lang="en-IN" sz="2400" b="1" dirty="0" smtClean="0">
                <a:solidFill>
                  <a:srgbClr val="C00000"/>
                </a:solidFill>
              </a:rPr>
              <a:t>not found</a:t>
            </a:r>
            <a:r>
              <a:rPr lang="en-IN" sz="2400" dirty="0" smtClean="0"/>
              <a:t>, it raises a </a:t>
            </a:r>
            <a:r>
              <a:rPr lang="en-IN" sz="2400" b="1" dirty="0" err="1" smtClean="0">
                <a:solidFill>
                  <a:srgbClr val="C00000"/>
                </a:solidFill>
              </a:rPr>
              <a:t>ValueError</a:t>
            </a:r>
            <a:r>
              <a:rPr lang="en-IN" sz="2400" dirty="0" smtClean="0"/>
              <a:t> exception </a:t>
            </a: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list_var.index</a:t>
            </a:r>
            <a:r>
              <a:rPr lang="en-US" sz="2000" b="1" dirty="0" smtClean="0">
                <a:solidFill>
                  <a:srgbClr val="0070C0"/>
                </a:solidFill>
              </a:rPr>
              <a:t>(item)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primes=[2,3,5,7]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pos=</a:t>
            </a:r>
            <a:r>
              <a:rPr lang="en-IN" sz="2000" b="1" dirty="0" err="1" smtClean="0">
                <a:solidFill>
                  <a:srgbClr val="7030A0"/>
                </a:solidFill>
              </a:rPr>
              <a:t>primes.index</a:t>
            </a:r>
            <a:r>
              <a:rPr lang="en-IN" sz="2000" b="1" dirty="0" smtClean="0">
                <a:solidFill>
                  <a:srgbClr val="7030A0"/>
                </a:solidFill>
              </a:rPr>
              <a:t>(5)</a:t>
            </a: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print("position of 5 </a:t>
            </a:r>
            <a:r>
              <a:rPr lang="en-IN" sz="2000" b="1" dirty="0" err="1" smtClean="0">
                <a:solidFill>
                  <a:srgbClr val="C00000"/>
                </a:solidFill>
              </a:rPr>
              <a:t>is",pos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4842054"/>
            <a:ext cx="3214710" cy="4443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72066" y="4286256"/>
            <a:ext cx="3786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vowels = ['a', 'e', '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', 'o', '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', 'u']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pos = </a:t>
            </a:r>
            <a:r>
              <a:rPr lang="en-IN" sz="2400" b="1" dirty="0" err="1" smtClean="0">
                <a:solidFill>
                  <a:srgbClr val="7030A0"/>
                </a:solidFill>
              </a:rPr>
              <a:t>vowels.index</a:t>
            </a:r>
            <a:r>
              <a:rPr lang="en-IN" sz="2400" b="1" dirty="0" smtClean="0">
                <a:solidFill>
                  <a:srgbClr val="7030A0"/>
                </a:solidFill>
              </a:rPr>
              <a:t>('e')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print('The index of e:',pos)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pos = </a:t>
            </a:r>
            <a:r>
              <a:rPr lang="en-IN" sz="2400" b="1" dirty="0" err="1" smtClean="0">
                <a:solidFill>
                  <a:srgbClr val="7030A0"/>
                </a:solidFill>
              </a:rPr>
              <a:t>vowels.index</a:t>
            </a:r>
            <a:r>
              <a:rPr lang="en-IN" sz="2400" b="1" dirty="0" smtClean="0">
                <a:solidFill>
                  <a:srgbClr val="7030A0"/>
                </a:solidFill>
              </a:rPr>
              <a:t>('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print('The index of i:',pos)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29198"/>
            <a:ext cx="3655242" cy="500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 = [10,20,30,40,50]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 = </a:t>
            </a:r>
            <a:r>
              <a:rPr lang="en-IN" sz="2400" b="1" dirty="0" err="1" smtClean="0">
                <a:solidFill>
                  <a:srgbClr val="7030A0"/>
                </a:solidFill>
              </a:rPr>
              <a:t>mynums.index</a:t>
            </a:r>
            <a:r>
              <a:rPr lang="en-IN" sz="2400" b="1" dirty="0" smtClean="0">
                <a:solidFill>
                  <a:srgbClr val="7030A0"/>
                </a:solidFill>
              </a:rPr>
              <a:t>(20)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print("20 occurs </a:t>
            </a:r>
            <a:r>
              <a:rPr lang="en-IN" sz="2400" b="1" dirty="0" err="1" smtClean="0">
                <a:solidFill>
                  <a:srgbClr val="C00000"/>
                </a:solidFill>
              </a:rPr>
              <a:t>at",x,"position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 = </a:t>
            </a:r>
            <a:r>
              <a:rPr lang="en-IN" sz="2400" b="1" dirty="0" err="1" smtClean="0">
                <a:solidFill>
                  <a:srgbClr val="7030A0"/>
                </a:solidFill>
              </a:rPr>
              <a:t>mynums.index</a:t>
            </a:r>
            <a:r>
              <a:rPr lang="en-IN" sz="2400" b="1" dirty="0" smtClean="0">
                <a:solidFill>
                  <a:srgbClr val="7030A0"/>
                </a:solidFill>
              </a:rPr>
              <a:t>(60)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print("60 occurs </a:t>
            </a:r>
            <a:r>
              <a:rPr lang="en-IN" sz="2400" b="1" dirty="0" err="1" smtClean="0">
                <a:solidFill>
                  <a:srgbClr val="C00000"/>
                </a:solidFill>
              </a:rPr>
              <a:t>at",x,"position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 = </a:t>
            </a:r>
            <a:r>
              <a:rPr lang="en-IN" sz="2400" b="1" dirty="0" err="1" smtClean="0">
                <a:solidFill>
                  <a:srgbClr val="7030A0"/>
                </a:solidFill>
              </a:rPr>
              <a:t>mynums.index</a:t>
            </a:r>
            <a:r>
              <a:rPr lang="en-IN" sz="2400" b="1" dirty="0" smtClean="0">
                <a:solidFill>
                  <a:srgbClr val="7030A0"/>
                </a:solidFill>
              </a:rPr>
              <a:t>(10)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print("10 occurs </a:t>
            </a:r>
            <a:r>
              <a:rPr lang="en-IN" sz="2400" b="1" dirty="0" err="1" smtClean="0">
                <a:solidFill>
                  <a:srgbClr val="C00000"/>
                </a:solidFill>
              </a:rPr>
              <a:t>at",x,"position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1" y="5286388"/>
            <a:ext cx="8001056" cy="1000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vowels = ['a', 'e', '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', 'o', '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', 'u']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pos = </a:t>
            </a:r>
            <a:r>
              <a:rPr lang="en-IN" sz="2400" b="1" dirty="0" err="1" smtClean="0">
                <a:solidFill>
                  <a:srgbClr val="7030A0"/>
                </a:solidFill>
              </a:rPr>
              <a:t>vowels.index</a:t>
            </a:r>
            <a:r>
              <a:rPr lang="en-IN" sz="2400" b="1" dirty="0" smtClean="0">
                <a:solidFill>
                  <a:srgbClr val="7030A0"/>
                </a:solidFill>
              </a:rPr>
              <a:t>('f')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print('The index of e:',pos)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pos = </a:t>
            </a:r>
            <a:r>
              <a:rPr lang="en-IN" sz="2400" b="1" dirty="0" err="1" smtClean="0">
                <a:solidFill>
                  <a:srgbClr val="7030A0"/>
                </a:solidFill>
              </a:rPr>
              <a:t>vowels.index</a:t>
            </a:r>
            <a:r>
              <a:rPr lang="en-IN" sz="2400" b="1" dirty="0" smtClean="0">
                <a:solidFill>
                  <a:srgbClr val="7030A0"/>
                </a:solidFill>
              </a:rPr>
              <a:t>('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print('The index of i:',pos)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50" y="4929198"/>
            <a:ext cx="652573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count(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count() </a:t>
            </a:r>
            <a:r>
              <a:rPr lang="en-IN" sz="2400" dirty="0" smtClean="0"/>
              <a:t>method returns the </a:t>
            </a:r>
            <a:r>
              <a:rPr lang="en-IN" sz="2400" b="1" dirty="0" smtClean="0">
                <a:solidFill>
                  <a:srgbClr val="C00000"/>
                </a:solidFill>
              </a:rPr>
              <a:t>number of occurrences </a:t>
            </a:r>
            <a:r>
              <a:rPr lang="en-IN" sz="2400" dirty="0" smtClean="0"/>
              <a:t>of an element in a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</a:p>
          <a:p>
            <a:endParaRPr lang="en-IN" sz="2400" dirty="0" smtClean="0"/>
          </a:p>
          <a:p>
            <a:r>
              <a:rPr lang="en-IN" sz="2400" dirty="0" smtClean="0"/>
              <a:t>In simple terms, it </a:t>
            </a:r>
            <a:r>
              <a:rPr lang="en-IN" sz="2400" b="1" dirty="0" smtClean="0">
                <a:solidFill>
                  <a:srgbClr val="C00000"/>
                </a:solidFill>
              </a:rPr>
              <a:t>counts</a:t>
            </a:r>
            <a:r>
              <a:rPr lang="en-IN" sz="2400" dirty="0" smtClean="0"/>
              <a:t> how many times an element has occurred in a 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and returns it.</a:t>
            </a: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list_var.count</a:t>
            </a:r>
            <a:r>
              <a:rPr lang="en-US" sz="2000" b="1" dirty="0" smtClean="0">
                <a:solidFill>
                  <a:srgbClr val="0070C0"/>
                </a:solidFill>
              </a:rPr>
              <a:t>(item)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country=['</a:t>
            </a:r>
            <a:r>
              <a:rPr lang="en-IN" sz="2000" b="1" dirty="0" err="1" smtClean="0">
                <a:solidFill>
                  <a:srgbClr val="C00000"/>
                </a:solidFill>
              </a:rPr>
              <a:t>i','n','d','i','a</a:t>
            </a:r>
            <a:r>
              <a:rPr lang="en-IN" sz="2000" b="1" dirty="0" smtClean="0">
                <a:solidFill>
                  <a:srgbClr val="C00000"/>
                </a:solidFill>
              </a:rPr>
              <a:t>']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x=</a:t>
            </a:r>
            <a:r>
              <a:rPr lang="en-IN" sz="2000" b="1" dirty="0" err="1" smtClean="0">
                <a:solidFill>
                  <a:srgbClr val="7030A0"/>
                </a:solidFill>
              </a:rPr>
              <a:t>country.count</a:t>
            </a:r>
            <a:r>
              <a:rPr lang="en-IN" sz="2000" b="1" dirty="0" smtClean="0">
                <a:solidFill>
                  <a:srgbClr val="7030A0"/>
                </a:solidFill>
              </a:rPr>
              <a:t>('</a:t>
            </a:r>
            <a:r>
              <a:rPr lang="en-IN" sz="2000" b="1" dirty="0" err="1" smtClean="0">
                <a:solidFill>
                  <a:srgbClr val="7030A0"/>
                </a:solidFill>
              </a:rPr>
              <a:t>i</a:t>
            </a:r>
            <a:r>
              <a:rPr lang="en-IN" sz="2000" b="1" dirty="0" smtClean="0">
                <a:solidFill>
                  <a:srgbClr val="7030A0"/>
                </a:solidFill>
              </a:rPr>
              <a:t>')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</a:t>
            </a:r>
            <a:r>
              <a:rPr lang="en-IN" sz="2000" b="1" dirty="0" err="1" smtClean="0">
                <a:solidFill>
                  <a:srgbClr val="C00000"/>
                </a:solidFill>
              </a:rPr>
              <a:t>i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occurs",x,"times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in",country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86446" y="4357694"/>
            <a:ext cx="278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IN" b="1" u="sng" dirty="0"/>
          </a:p>
        </p:txBody>
      </p:sp>
      <p:pic>
        <p:nvPicPr>
          <p:cNvPr id="10" name="Picture 9" descr="listdemo6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686" y="5000636"/>
            <a:ext cx="4572032" cy="428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vowels = ['a', 'e', '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', 'o', '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', 'u']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 = </a:t>
            </a:r>
            <a:r>
              <a:rPr lang="en-IN" sz="2400" b="1" dirty="0" err="1" smtClean="0">
                <a:solidFill>
                  <a:srgbClr val="7030A0"/>
                </a:solidFill>
              </a:rPr>
              <a:t>vowels.count</a:t>
            </a:r>
            <a:r>
              <a:rPr lang="en-IN" sz="2400" b="1" dirty="0" smtClean="0">
                <a:solidFill>
                  <a:srgbClr val="7030A0"/>
                </a:solidFill>
              </a:rPr>
              <a:t>('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b="1" dirty="0" err="1" smtClean="0">
                <a:solidFill>
                  <a:srgbClr val="C00000"/>
                </a:solidFill>
              </a:rPr>
              <a:t>occurs",x,"times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 = </a:t>
            </a:r>
            <a:r>
              <a:rPr lang="en-IN" sz="2400" b="1" dirty="0" err="1" smtClean="0">
                <a:solidFill>
                  <a:srgbClr val="7030A0"/>
                </a:solidFill>
              </a:rPr>
              <a:t>vowels.count</a:t>
            </a:r>
            <a:r>
              <a:rPr lang="en-IN" sz="2400" b="1" dirty="0" smtClean="0">
                <a:solidFill>
                  <a:srgbClr val="7030A0"/>
                </a:solidFill>
              </a:rPr>
              <a:t>('e')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print("e </a:t>
            </a:r>
            <a:r>
              <a:rPr lang="en-IN" sz="2400" b="1" dirty="0" err="1" smtClean="0">
                <a:solidFill>
                  <a:srgbClr val="C00000"/>
                </a:solidFill>
              </a:rPr>
              <a:t>occurs",x,"times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 = </a:t>
            </a:r>
            <a:r>
              <a:rPr lang="en-IN" sz="2400" b="1" dirty="0" err="1" smtClean="0">
                <a:solidFill>
                  <a:srgbClr val="7030A0"/>
                </a:solidFill>
              </a:rPr>
              <a:t>vowels.count</a:t>
            </a:r>
            <a:r>
              <a:rPr lang="en-IN" sz="2400" b="1" dirty="0" smtClean="0">
                <a:solidFill>
                  <a:srgbClr val="7030A0"/>
                </a:solidFill>
              </a:rPr>
              <a:t>('j')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print("j </a:t>
            </a:r>
            <a:r>
              <a:rPr lang="en-IN" sz="2400" b="1" dirty="0" err="1" smtClean="0">
                <a:solidFill>
                  <a:srgbClr val="C00000"/>
                </a:solidFill>
              </a:rPr>
              <a:t>occurs",x,"times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500702"/>
            <a:ext cx="4071966" cy="78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points = [1, 4, 2, 9, 7, 8, 9, 3, 1]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 = </a:t>
            </a:r>
            <a:r>
              <a:rPr lang="en-IN" sz="2400" b="1" dirty="0" err="1" smtClean="0">
                <a:solidFill>
                  <a:srgbClr val="7030A0"/>
                </a:solidFill>
              </a:rPr>
              <a:t>points.count</a:t>
            </a:r>
            <a:r>
              <a:rPr lang="en-IN" sz="2400" b="1" dirty="0" smtClean="0">
                <a:solidFill>
                  <a:srgbClr val="7030A0"/>
                </a:solidFill>
              </a:rPr>
              <a:t>(9)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print("9 </a:t>
            </a:r>
            <a:r>
              <a:rPr lang="en-IN" sz="2400" b="1" dirty="0" err="1" smtClean="0">
                <a:solidFill>
                  <a:srgbClr val="C00000"/>
                </a:solidFill>
              </a:rPr>
              <a:t>occurs",x,"times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357694"/>
            <a:ext cx="3286148" cy="310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List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There are some </a:t>
            </a:r>
            <a:r>
              <a:rPr lang="en-IN" sz="2400" b="1" dirty="0" smtClean="0">
                <a:solidFill>
                  <a:srgbClr val="C00000"/>
                </a:solidFill>
              </a:rPr>
              <a:t>methods </a:t>
            </a:r>
            <a:r>
              <a:rPr lang="en-IN" sz="2400" dirty="0" smtClean="0"/>
              <a:t>also in 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that we can use on </a:t>
            </a:r>
            <a:r>
              <a:rPr lang="en-IN" sz="2400" b="1" dirty="0" smtClean="0">
                <a:solidFill>
                  <a:srgbClr val="C00000"/>
                </a:solidFill>
              </a:rPr>
              <a:t>lists</a:t>
            </a:r>
            <a:r>
              <a:rPr lang="en-IN" sz="2400" dirty="0" smtClean="0"/>
              <a:t>.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These are: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append()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extend()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insert()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index()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count()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remove()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pop()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clear()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sort()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reverse()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strings = ['Cat', 'Bat', 'Sat', 'Cat', 'cat', 'Mat']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x=</a:t>
            </a:r>
            <a:r>
              <a:rPr lang="en-IN" sz="2400" b="1" dirty="0" err="1" smtClean="0">
                <a:solidFill>
                  <a:srgbClr val="7030A0"/>
                </a:solidFill>
              </a:rPr>
              <a:t>strings.count</a:t>
            </a:r>
            <a:r>
              <a:rPr lang="en-IN" sz="2400" b="1" dirty="0" smtClean="0">
                <a:solidFill>
                  <a:srgbClr val="7030A0"/>
                </a:solidFill>
              </a:rPr>
              <a:t>("Cat")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print("Cat </a:t>
            </a:r>
            <a:r>
              <a:rPr lang="en-IN" sz="2400" b="1" dirty="0" err="1" smtClean="0">
                <a:solidFill>
                  <a:srgbClr val="C00000"/>
                </a:solidFill>
              </a:rPr>
              <a:t>occurs",x,"times</a:t>
            </a:r>
            <a:r>
              <a:rPr lang="en-IN" sz="2400" b="1" dirty="0" smtClean="0">
                <a:solidFill>
                  <a:srgbClr val="C00000"/>
                </a:solidFill>
              </a:rPr>
              <a:t>") 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286256"/>
            <a:ext cx="2901275" cy="310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remove(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remove() </a:t>
            </a:r>
            <a:r>
              <a:rPr lang="en-IN" sz="2400" dirty="0" smtClean="0"/>
              <a:t>method </a:t>
            </a:r>
            <a:r>
              <a:rPr lang="en-IN" sz="2400" b="1" dirty="0" smtClean="0">
                <a:solidFill>
                  <a:srgbClr val="C00000"/>
                </a:solidFill>
              </a:rPr>
              <a:t>searches</a:t>
            </a:r>
            <a:r>
              <a:rPr lang="en-IN" sz="2400" dirty="0" smtClean="0"/>
              <a:t> for the given element in the list and </a:t>
            </a:r>
            <a:r>
              <a:rPr lang="en-IN" sz="2400" b="1" dirty="0" smtClean="0">
                <a:solidFill>
                  <a:srgbClr val="C00000"/>
                </a:solidFill>
              </a:rPr>
              <a:t>removes the first matching element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If the </a:t>
            </a:r>
            <a:r>
              <a:rPr lang="en-IN" sz="2400" b="1" dirty="0" smtClean="0">
                <a:solidFill>
                  <a:srgbClr val="C00000"/>
                </a:solidFill>
              </a:rPr>
              <a:t>element</a:t>
            </a:r>
            <a:r>
              <a:rPr lang="en-IN" sz="2400" dirty="0" smtClean="0"/>
              <a:t>(argument) passed to the </a:t>
            </a:r>
            <a:r>
              <a:rPr lang="en-IN" sz="2400" b="1" dirty="0" smtClean="0">
                <a:solidFill>
                  <a:srgbClr val="7030A0"/>
                </a:solidFill>
              </a:rPr>
              <a:t>remove() </a:t>
            </a:r>
            <a:r>
              <a:rPr lang="en-IN" sz="2400" dirty="0" smtClean="0"/>
              <a:t>method doesn't exist, </a:t>
            </a:r>
            <a:r>
              <a:rPr lang="en-IN" sz="2400" b="1" dirty="0" err="1" smtClean="0">
                <a:solidFill>
                  <a:srgbClr val="C00000"/>
                </a:solidFill>
              </a:rPr>
              <a:t>ValueError</a:t>
            </a:r>
            <a:r>
              <a:rPr lang="en-IN" sz="2400" dirty="0" smtClean="0"/>
              <a:t> exception is thrown.</a:t>
            </a:r>
          </a:p>
          <a:p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list_var.remove</a:t>
            </a:r>
            <a:r>
              <a:rPr lang="en-US" sz="2000" b="1" dirty="0" smtClean="0">
                <a:solidFill>
                  <a:srgbClr val="0070C0"/>
                </a:solidFill>
              </a:rPr>
              <a:t>(item)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vowels=['</a:t>
            </a:r>
            <a:r>
              <a:rPr lang="en-IN" sz="2000" b="1" dirty="0" err="1" smtClean="0">
                <a:solidFill>
                  <a:srgbClr val="C00000"/>
                </a:solidFill>
              </a:rPr>
              <a:t>a','e','i','o','u</a:t>
            </a:r>
            <a:r>
              <a:rPr lang="en-IN" sz="2000" b="1" dirty="0" smtClean="0">
                <a:solidFill>
                  <a:srgbClr val="C00000"/>
                </a:solidFill>
              </a:rPr>
              <a:t>']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vowels.remove</a:t>
            </a:r>
            <a:r>
              <a:rPr lang="en-IN" sz="2000" b="1" dirty="0" smtClean="0">
                <a:solidFill>
                  <a:srgbClr val="7030A0"/>
                </a:solidFill>
              </a:rPr>
              <a:t>('a')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print(vowels)</a:t>
            </a: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86446" y="4357694"/>
            <a:ext cx="278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IN" b="1" u="sng" dirty="0"/>
          </a:p>
        </p:txBody>
      </p:sp>
      <p:pic>
        <p:nvPicPr>
          <p:cNvPr id="10" name="Picture 9" descr="listdemo6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460" y="5000636"/>
            <a:ext cx="4396483" cy="428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subjects=["</a:t>
            </a:r>
            <a:r>
              <a:rPr lang="en-IN" sz="2400" b="1" dirty="0" err="1" smtClean="0">
                <a:solidFill>
                  <a:srgbClr val="C00000"/>
                </a:solidFill>
              </a:rPr>
              <a:t>phy","chem","maths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subjects.remove</a:t>
            </a:r>
            <a:r>
              <a:rPr lang="en-IN" sz="2400" b="1" dirty="0" smtClean="0">
                <a:solidFill>
                  <a:srgbClr val="7030A0"/>
                </a:solidFill>
              </a:rPr>
              <a:t>("</a:t>
            </a:r>
            <a:r>
              <a:rPr lang="en-IN" sz="2400" b="1" dirty="0" err="1" smtClean="0">
                <a:solidFill>
                  <a:srgbClr val="7030A0"/>
                </a:solidFill>
              </a:rPr>
              <a:t>chem</a:t>
            </a:r>
            <a:r>
              <a:rPr lang="en-IN" sz="2400" b="1" dirty="0" smtClean="0">
                <a:solidFill>
                  <a:srgbClr val="7030A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print(subjects)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929066"/>
            <a:ext cx="4071966" cy="373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subjects=["</a:t>
            </a:r>
            <a:r>
              <a:rPr lang="en-IN" sz="2400" b="1" dirty="0" err="1" smtClean="0">
                <a:solidFill>
                  <a:srgbClr val="C00000"/>
                </a:solidFill>
              </a:rPr>
              <a:t>phy","chem","maths","chem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subjects.remove</a:t>
            </a:r>
            <a:r>
              <a:rPr lang="en-IN" sz="2400" b="1" dirty="0" smtClean="0">
                <a:solidFill>
                  <a:srgbClr val="7030A0"/>
                </a:solidFill>
              </a:rPr>
              <a:t>("</a:t>
            </a:r>
            <a:r>
              <a:rPr lang="en-IN" sz="2400" b="1" dirty="0" err="1" smtClean="0">
                <a:solidFill>
                  <a:srgbClr val="7030A0"/>
                </a:solidFill>
              </a:rPr>
              <a:t>chem</a:t>
            </a:r>
            <a:r>
              <a:rPr lang="en-IN" sz="2400" b="1" dirty="0" smtClean="0">
                <a:solidFill>
                  <a:srgbClr val="7030A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print(subjects)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subjects.remove</a:t>
            </a:r>
            <a:r>
              <a:rPr lang="en-IN" sz="2400" b="1" dirty="0" smtClean="0">
                <a:solidFill>
                  <a:srgbClr val="7030A0"/>
                </a:solidFill>
              </a:rPr>
              <a:t>("</a:t>
            </a:r>
            <a:r>
              <a:rPr lang="en-IN" sz="2400" b="1" dirty="0" err="1" smtClean="0">
                <a:solidFill>
                  <a:srgbClr val="7030A0"/>
                </a:solidFill>
              </a:rPr>
              <a:t>chem</a:t>
            </a:r>
            <a:r>
              <a:rPr lang="en-IN" sz="2400" b="1" dirty="0" smtClean="0">
                <a:solidFill>
                  <a:srgbClr val="7030A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print(subjects)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subjects.remove</a:t>
            </a:r>
            <a:r>
              <a:rPr lang="en-IN" sz="2400" b="1" dirty="0" smtClean="0">
                <a:solidFill>
                  <a:srgbClr val="7030A0"/>
                </a:solidFill>
              </a:rPr>
              <a:t>("</a:t>
            </a:r>
            <a:r>
              <a:rPr lang="en-IN" sz="2400" b="1" dirty="0" err="1" smtClean="0">
                <a:solidFill>
                  <a:srgbClr val="7030A0"/>
                </a:solidFill>
              </a:rPr>
              <a:t>chem</a:t>
            </a:r>
            <a:r>
              <a:rPr lang="en-IN" sz="2400" b="1" dirty="0" smtClean="0">
                <a:solidFill>
                  <a:srgbClr val="7030A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print(subjects)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072074"/>
            <a:ext cx="7858180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pop(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pop() </a:t>
            </a:r>
            <a:r>
              <a:rPr lang="en-IN" sz="2400" dirty="0" smtClean="0"/>
              <a:t>method </a:t>
            </a:r>
            <a:r>
              <a:rPr lang="en-IN" sz="2400" b="1" dirty="0" smtClean="0">
                <a:solidFill>
                  <a:srgbClr val="C00000"/>
                </a:solidFill>
              </a:rPr>
              <a:t>removes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returns</a:t>
            </a:r>
            <a:r>
              <a:rPr lang="en-IN" sz="2400" dirty="0" smtClean="0"/>
              <a:t> the element at the given index (passed as an argument) from the list.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list_var.pop(index)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Important points about </a:t>
            </a:r>
            <a:r>
              <a:rPr lang="en-US" sz="2400" b="1" dirty="0" smtClean="0">
                <a:solidFill>
                  <a:srgbClr val="7030A0"/>
                </a:solidFill>
              </a:rPr>
              <a:t>pop( ) </a:t>
            </a:r>
            <a:r>
              <a:rPr lang="en-US" sz="2400" dirty="0" smtClean="0"/>
              <a:t>method: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If the </a:t>
            </a:r>
            <a:r>
              <a:rPr lang="en-IN" sz="1900" b="1" dirty="0" smtClean="0">
                <a:solidFill>
                  <a:srgbClr val="C00000"/>
                </a:solidFill>
              </a:rPr>
              <a:t>index</a:t>
            </a:r>
            <a:r>
              <a:rPr lang="en-IN" sz="1900" dirty="0" smtClean="0"/>
              <a:t> passed to the </a:t>
            </a:r>
            <a:r>
              <a:rPr lang="en-IN" sz="1900" b="1" dirty="0" smtClean="0">
                <a:solidFill>
                  <a:srgbClr val="7030A0"/>
                </a:solidFill>
              </a:rPr>
              <a:t>pop() </a:t>
            </a:r>
            <a:r>
              <a:rPr lang="en-IN" sz="1900" dirty="0" smtClean="0"/>
              <a:t>method is not in the range, it throws </a:t>
            </a:r>
            <a:r>
              <a:rPr lang="en-IN" sz="1900" b="1" dirty="0" err="1" smtClean="0">
                <a:solidFill>
                  <a:srgbClr val="C00000"/>
                </a:solidFill>
              </a:rPr>
              <a:t>IndexError</a:t>
            </a:r>
            <a:r>
              <a:rPr lang="en-IN" sz="1900" b="1" dirty="0" smtClean="0">
                <a:solidFill>
                  <a:srgbClr val="C00000"/>
                </a:solidFill>
              </a:rPr>
              <a:t>: pop index out of range</a:t>
            </a:r>
            <a:r>
              <a:rPr lang="en-IN" sz="1900" b="1" dirty="0" smtClean="0"/>
              <a:t> </a:t>
            </a:r>
            <a:r>
              <a:rPr lang="en-IN" sz="1900" dirty="0" smtClean="0"/>
              <a:t>exception.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The </a:t>
            </a:r>
            <a:r>
              <a:rPr lang="en-IN" sz="1900" b="1" dirty="0" smtClean="0">
                <a:solidFill>
                  <a:srgbClr val="C00000"/>
                </a:solidFill>
              </a:rPr>
              <a:t>parameter</a:t>
            </a:r>
            <a:r>
              <a:rPr lang="en-IN" sz="1900" dirty="0" smtClean="0"/>
              <a:t> passed to the </a:t>
            </a:r>
            <a:r>
              <a:rPr lang="en-IN" sz="1900" b="1" dirty="0" smtClean="0">
                <a:solidFill>
                  <a:srgbClr val="7030A0"/>
                </a:solidFill>
              </a:rPr>
              <a:t>pop() </a:t>
            </a:r>
            <a:r>
              <a:rPr lang="en-IN" sz="1900" dirty="0" smtClean="0"/>
              <a:t>method is </a:t>
            </a:r>
            <a:r>
              <a:rPr lang="en-IN" sz="1900" b="1" dirty="0" smtClean="0">
                <a:solidFill>
                  <a:srgbClr val="C00000"/>
                </a:solidFill>
              </a:rPr>
              <a:t>optional</a:t>
            </a:r>
            <a:r>
              <a:rPr lang="en-IN" sz="1900" dirty="0" smtClean="0"/>
              <a:t>. If no parameter is passed, the </a:t>
            </a:r>
            <a:r>
              <a:rPr lang="en-IN" sz="1900" b="1" dirty="0" smtClean="0">
                <a:solidFill>
                  <a:srgbClr val="C00000"/>
                </a:solidFill>
              </a:rPr>
              <a:t>default</a:t>
            </a:r>
            <a:r>
              <a:rPr lang="en-IN" sz="1900" dirty="0" smtClean="0"/>
              <a:t> </a:t>
            </a:r>
            <a:r>
              <a:rPr lang="en-IN" sz="1900" b="1" dirty="0" smtClean="0">
                <a:solidFill>
                  <a:srgbClr val="C00000"/>
                </a:solidFill>
              </a:rPr>
              <a:t>index -1 is passed </a:t>
            </a:r>
            <a:r>
              <a:rPr lang="en-IN" sz="1900" dirty="0" smtClean="0"/>
              <a:t>as an argument which </a:t>
            </a:r>
            <a:r>
              <a:rPr lang="en-IN" sz="1900" b="1" dirty="0" smtClean="0">
                <a:solidFill>
                  <a:srgbClr val="C00000"/>
                </a:solidFill>
              </a:rPr>
              <a:t>returns the last element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The </a:t>
            </a:r>
            <a:r>
              <a:rPr lang="en-IN" sz="1900" b="1" dirty="0" smtClean="0">
                <a:solidFill>
                  <a:srgbClr val="7030A0"/>
                </a:solidFill>
              </a:rPr>
              <a:t>pop() </a:t>
            </a:r>
            <a:r>
              <a:rPr lang="en-IN" sz="1900" dirty="0" smtClean="0"/>
              <a:t>method returns the element present at the given index.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Also, the </a:t>
            </a:r>
            <a:r>
              <a:rPr lang="en-IN" sz="1900" b="1" dirty="0" smtClean="0">
                <a:solidFill>
                  <a:srgbClr val="7030A0"/>
                </a:solidFill>
              </a:rPr>
              <a:t>pop() </a:t>
            </a:r>
            <a:r>
              <a:rPr lang="en-IN" sz="1900" dirty="0" smtClean="0"/>
              <a:t>method updates the list after removing the element</a:t>
            </a:r>
          </a:p>
          <a:p>
            <a:pPr>
              <a:buNone/>
            </a:pPr>
            <a:endParaRPr lang="en-US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fruits = ['apple', 'banana', 'cherry']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print(fruits)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print(fruits.pop(1))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print(fruits)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357694"/>
            <a:ext cx="538642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fruits = ['apple', 'banana', 'cherry']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print(fruits)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print(fruits.pop())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print(fruits)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96" y="4357694"/>
            <a:ext cx="5363471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fruits = ['apple', 'banana', 'cherry']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print(fruits)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print(fruits.pop(3))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print(fruits)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58" y="4357694"/>
            <a:ext cx="7385576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fruits = ['apple', 'banana', 'cherry']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print(fruits)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print(fruits.pop(-3))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print(fruits)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58" y="4691286"/>
            <a:ext cx="5956816" cy="1001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fruits = ['apple', 'banana', 'cherry']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print(fruits)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print(fruits.pop(-4))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print(fruits)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714884"/>
            <a:ext cx="7680927" cy="1452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append(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Adds a </a:t>
            </a:r>
            <a:r>
              <a:rPr lang="en-IN" sz="2400" b="1" dirty="0" smtClean="0">
                <a:solidFill>
                  <a:srgbClr val="7030A0"/>
                </a:solidFill>
              </a:rPr>
              <a:t>single element </a:t>
            </a:r>
            <a:r>
              <a:rPr lang="en-IN" sz="2400" dirty="0" smtClean="0"/>
              <a:t>to the </a:t>
            </a:r>
            <a:r>
              <a:rPr lang="en-IN" sz="2400" b="1" dirty="0" smtClean="0">
                <a:solidFill>
                  <a:srgbClr val="7030A0"/>
                </a:solidFill>
              </a:rPr>
              <a:t>end</a:t>
            </a:r>
            <a:r>
              <a:rPr lang="en-IN" sz="2400" dirty="0" smtClean="0"/>
              <a:t> of the list . Modifies the list in place but doesn’t return anything</a:t>
            </a: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list_var.append</a:t>
            </a:r>
            <a:r>
              <a:rPr lang="en-US" sz="2000" b="1" dirty="0" smtClean="0">
                <a:solidFill>
                  <a:srgbClr val="0070C0"/>
                </a:solidFill>
              </a:rPr>
              <a:t>(item)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primes=[2,3,5,7]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primes.append</a:t>
            </a:r>
            <a:r>
              <a:rPr lang="en-IN" sz="2000" b="1" dirty="0" smtClean="0">
                <a:solidFill>
                  <a:srgbClr val="7030A0"/>
                </a:solidFill>
              </a:rPr>
              <a:t>(11)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print(primes)</a:t>
            </a: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786454"/>
            <a:ext cx="2214578" cy="434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del</a:t>
            </a:r>
            <a:r>
              <a:rPr lang="en-US" sz="2800" b="1" dirty="0" smtClean="0"/>
              <a:t> v/s </a:t>
            </a:r>
            <a:r>
              <a:rPr lang="en-US" sz="2800" b="1" dirty="0" smtClean="0">
                <a:solidFill>
                  <a:srgbClr val="C00000"/>
                </a:solidFill>
              </a:rPr>
              <a:t>pop( ) </a:t>
            </a:r>
            <a:r>
              <a:rPr lang="en-US" sz="2800" b="1" dirty="0" smtClean="0"/>
              <a:t>v/s </a:t>
            </a:r>
            <a:r>
              <a:rPr lang="en-US" sz="2800" b="1" dirty="0" smtClean="0">
                <a:solidFill>
                  <a:srgbClr val="C00000"/>
                </a:solidFill>
              </a:rPr>
              <a:t>remove(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pop( )</a:t>
            </a:r>
            <a:r>
              <a:rPr lang="en-IN" sz="2400" dirty="0" smtClean="0"/>
              <a:t> : Takes Index , removes element &amp; returns it</a:t>
            </a:r>
          </a:p>
          <a:p>
            <a:pPr fontAlgn="base"/>
            <a:endParaRPr lang="en-IN" sz="2400" b="1" dirty="0" smtClean="0">
              <a:solidFill>
                <a:srgbClr val="C00000"/>
              </a:solidFill>
            </a:endParaRPr>
          </a:p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remove( ) </a:t>
            </a:r>
            <a:r>
              <a:rPr lang="en-IN" sz="2400" dirty="0" smtClean="0"/>
              <a:t>: Takes value, removes first occurrence and returns nothing</a:t>
            </a:r>
          </a:p>
          <a:p>
            <a:pPr fontAlgn="base"/>
            <a:endParaRPr lang="en-IN" sz="2400" b="1" dirty="0" smtClean="0">
              <a:solidFill>
                <a:srgbClr val="C00000"/>
              </a:solidFill>
            </a:endParaRPr>
          </a:p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delete</a:t>
            </a:r>
            <a:r>
              <a:rPr lang="en-IN" sz="2400" dirty="0" smtClean="0"/>
              <a:t> : Takes index, removes value at that index and returns nothing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Even their exceptions are also different if index is wrong or element is not present:</a:t>
            </a:r>
          </a:p>
          <a:p>
            <a:pPr lvl="1" fontAlgn="base"/>
            <a:r>
              <a:rPr lang="en-US" sz="1900" b="1" dirty="0" smtClean="0">
                <a:solidFill>
                  <a:srgbClr val="C00000"/>
                </a:solidFill>
              </a:rPr>
              <a:t>pop() </a:t>
            </a:r>
            <a:r>
              <a:rPr lang="en-US" sz="1900" dirty="0" smtClean="0"/>
              <a:t>: throws </a:t>
            </a:r>
            <a:r>
              <a:rPr lang="en-IN" sz="2000" b="1" dirty="0" err="1" smtClean="0">
                <a:solidFill>
                  <a:srgbClr val="7030A0"/>
                </a:solidFill>
              </a:rPr>
              <a:t>IndexError</a:t>
            </a:r>
            <a:r>
              <a:rPr lang="en-IN" sz="2000" dirty="0" smtClean="0"/>
              <a:t>: pop index out of range</a:t>
            </a:r>
          </a:p>
          <a:p>
            <a:pPr lvl="1" fontAlgn="base"/>
            <a:r>
              <a:rPr lang="en-US" sz="2000" b="1" dirty="0" smtClean="0">
                <a:solidFill>
                  <a:srgbClr val="C00000"/>
                </a:solidFill>
              </a:rPr>
              <a:t>remove()</a:t>
            </a:r>
            <a:r>
              <a:rPr lang="en-US" sz="2000" dirty="0" smtClean="0"/>
              <a:t>: throws </a:t>
            </a:r>
            <a:r>
              <a:rPr lang="en-IN" sz="2000" b="1" dirty="0" err="1" smtClean="0">
                <a:solidFill>
                  <a:srgbClr val="7030A0"/>
                </a:solidFill>
              </a:rPr>
              <a:t>ValueError</a:t>
            </a:r>
            <a:r>
              <a:rPr lang="en-IN" sz="2000" dirty="0" smtClean="0"/>
              <a:t>: </a:t>
            </a:r>
            <a:r>
              <a:rPr lang="en-IN" sz="2000" dirty="0" err="1" smtClean="0"/>
              <a:t>list.remove</a:t>
            </a:r>
            <a:r>
              <a:rPr lang="en-IN" sz="2000" dirty="0" smtClean="0"/>
              <a:t>(x): x not in list</a:t>
            </a:r>
          </a:p>
          <a:p>
            <a:pPr lvl="1" fontAlgn="base"/>
            <a:r>
              <a:rPr lang="en-US" sz="2000" b="1" dirty="0" smtClean="0">
                <a:solidFill>
                  <a:srgbClr val="C00000"/>
                </a:solidFill>
              </a:rPr>
              <a:t>del</a:t>
            </a:r>
            <a:r>
              <a:rPr lang="en-US" sz="2000" dirty="0" smtClean="0"/>
              <a:t>: throws </a:t>
            </a:r>
            <a:r>
              <a:rPr lang="en-IN" sz="2000" b="1" dirty="0" err="1" smtClean="0">
                <a:solidFill>
                  <a:srgbClr val="7030A0"/>
                </a:solidFill>
              </a:rPr>
              <a:t>IndexError</a:t>
            </a:r>
            <a:r>
              <a:rPr lang="en-IN" sz="2000" dirty="0" smtClean="0"/>
              <a:t>: list assignment index out of range</a:t>
            </a:r>
            <a:endParaRPr lang="en-IN" sz="1900" dirty="0" smtClean="0"/>
          </a:p>
          <a:p>
            <a:pPr>
              <a:buNone/>
            </a:pPr>
            <a:endParaRPr lang="en-US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clear(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clear() </a:t>
            </a:r>
            <a:r>
              <a:rPr lang="en-IN" sz="2400" dirty="0" smtClean="0"/>
              <a:t>method removes all items from the list</a:t>
            </a:r>
            <a:r>
              <a:rPr lang="en-IN" sz="2400" b="1" dirty="0" smtClean="0"/>
              <a:t>.</a:t>
            </a:r>
            <a:r>
              <a:rPr lang="en-IN" sz="2400" dirty="0" smtClean="0"/>
              <a:t> </a:t>
            </a:r>
          </a:p>
          <a:p>
            <a:r>
              <a:rPr lang="en-US" sz="2400" dirty="0" smtClean="0"/>
              <a:t>It</a:t>
            </a:r>
            <a:r>
              <a:rPr lang="en-US" sz="2400" b="1" dirty="0" smtClean="0"/>
              <a:t> </a:t>
            </a:r>
            <a:r>
              <a:rPr lang="en-IN" sz="2400" dirty="0" smtClean="0"/>
              <a:t>only empties the given 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and  doesn't return any value.</a:t>
            </a:r>
            <a:endParaRPr lang="en-US" sz="2400" b="1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list_var.clear</a:t>
            </a:r>
            <a:r>
              <a:rPr lang="en-US" sz="2000" b="1" dirty="0" smtClean="0">
                <a:solidFill>
                  <a:srgbClr val="0070C0"/>
                </a:solidFill>
              </a:rPr>
              <a:t>( 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fruits = ['apple', 'banana', 'cherry']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print(fruits)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fruits.clear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print(fruits)</a:t>
            </a: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314" y="5500702"/>
            <a:ext cx="3956189" cy="7053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14876" y="5000636"/>
            <a:ext cx="3786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sort(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sort() </a:t>
            </a:r>
            <a:r>
              <a:rPr lang="en-IN" sz="2400" dirty="0" smtClean="0"/>
              <a:t>method </a:t>
            </a:r>
            <a:r>
              <a:rPr lang="en-IN" sz="2400" b="1" dirty="0" smtClean="0">
                <a:solidFill>
                  <a:srgbClr val="C00000"/>
                </a:solidFill>
              </a:rPr>
              <a:t>sorts</a:t>
            </a:r>
            <a:r>
              <a:rPr lang="en-IN" sz="2400" dirty="0" smtClean="0"/>
              <a:t> the elements of a given list.</a:t>
            </a:r>
          </a:p>
          <a:p>
            <a:endParaRPr lang="en-US" sz="2400" dirty="0" smtClean="0"/>
          </a:p>
          <a:p>
            <a:r>
              <a:rPr lang="en-US" sz="2400" dirty="0" smtClean="0"/>
              <a:t>The order can be </a:t>
            </a:r>
            <a:r>
              <a:rPr lang="en-US" sz="2400" b="1" dirty="0" smtClean="0">
                <a:solidFill>
                  <a:srgbClr val="C00000"/>
                </a:solidFill>
              </a:rPr>
              <a:t>ascending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descending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0070C0"/>
                </a:solidFill>
              </a:rPr>
              <a:t>list_var.sort</a:t>
            </a:r>
            <a:r>
              <a:rPr lang="en-IN" sz="2000" b="1" dirty="0" smtClean="0">
                <a:solidFill>
                  <a:srgbClr val="0070C0"/>
                </a:solidFill>
              </a:rPr>
              <a:t>(reverse=</a:t>
            </a:r>
            <a:r>
              <a:rPr lang="en-IN" sz="2000" b="1" dirty="0" err="1" smtClean="0">
                <a:solidFill>
                  <a:srgbClr val="0070C0"/>
                </a:solidFill>
              </a:rPr>
              <a:t>True|False</a:t>
            </a:r>
            <a:r>
              <a:rPr lang="en-IN" sz="2000" b="1" dirty="0" smtClean="0">
                <a:solidFill>
                  <a:srgbClr val="0070C0"/>
                </a:solidFill>
              </a:rPr>
              <a:t>, key=name of </a:t>
            </a:r>
            <a:r>
              <a:rPr lang="en-IN" sz="2000" b="1" dirty="0" err="1" smtClean="0">
                <a:solidFill>
                  <a:srgbClr val="0070C0"/>
                </a:solidFill>
              </a:rPr>
              <a:t>func</a:t>
            </a:r>
            <a:r>
              <a:rPr lang="en-IN" sz="2000" b="1" dirty="0" smtClean="0">
                <a:solidFill>
                  <a:srgbClr val="0070C0"/>
                </a:solidFill>
              </a:rPr>
              <a:t>) 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Parameter Values: 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282" y="4685510"/>
          <a:ext cx="8572560" cy="2000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0"/>
                <a:gridCol w="4286280"/>
              </a:tblGrid>
              <a:tr h="446388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7290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reverse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1" i="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IN" b="1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reverse=True</a:t>
                      </a:r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will sort the list descending. Default is </a:t>
                      </a:r>
                      <a:r>
                        <a:rPr kumimoji="0" lang="en-IN" b="1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reverse=False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51032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key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1" i="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Optional. </a:t>
                      </a:r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function to specify the sorting criteria(s)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vowels = ['e', 'a', 'u', 'o', '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']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vowels.sort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print(vowels)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021056"/>
            <a:ext cx="4143404" cy="550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vowels = ['e', 'a', 'u', 'o', '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']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vowels.sort</a:t>
            </a:r>
            <a:r>
              <a:rPr lang="en-IN" sz="2400" b="1" dirty="0" smtClean="0">
                <a:solidFill>
                  <a:srgbClr val="7030A0"/>
                </a:solidFill>
              </a:rPr>
              <a:t>(reverse=True)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print(vowels)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929066"/>
            <a:ext cx="4143404" cy="589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 = ["bee", "wasp", "moth", "ant"]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a.sort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081388"/>
            <a:ext cx="4643470" cy="562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 = ["bee", "wasp", "moth", "ant"]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a.sort</a:t>
            </a:r>
            <a:r>
              <a:rPr lang="en-IN" sz="2400" b="1" dirty="0" smtClean="0">
                <a:solidFill>
                  <a:srgbClr val="7030A0"/>
                </a:solidFill>
              </a:rPr>
              <a:t>(reverse=True)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173588"/>
            <a:ext cx="4643470" cy="541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 = ["bee", "wasp", "moth", "ant"]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a.sort</a:t>
            </a:r>
            <a:r>
              <a:rPr lang="en-IN" sz="2400" b="1" dirty="0" smtClean="0">
                <a:solidFill>
                  <a:srgbClr val="7030A0"/>
                </a:solidFill>
              </a:rPr>
              <a:t>(key=</a:t>
            </a:r>
            <a:r>
              <a:rPr lang="en-IN" sz="2400" b="1" dirty="0" err="1" smtClean="0">
                <a:solidFill>
                  <a:srgbClr val="7030A0"/>
                </a:solidFill>
              </a:rPr>
              <a:t>len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267628"/>
            <a:ext cx="4857784" cy="590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 = ["</a:t>
            </a:r>
            <a:r>
              <a:rPr lang="en-IN" sz="2400" b="1" dirty="0" err="1" smtClean="0">
                <a:solidFill>
                  <a:srgbClr val="C00000"/>
                </a:solidFill>
              </a:rPr>
              <a:t>january</a:t>
            </a:r>
            <a:r>
              <a:rPr lang="en-IN" sz="2400" b="1" dirty="0" smtClean="0">
                <a:solidFill>
                  <a:srgbClr val="C00000"/>
                </a:solidFill>
              </a:rPr>
              <a:t>", "</a:t>
            </a:r>
            <a:r>
              <a:rPr lang="en-IN" sz="2400" b="1" dirty="0" err="1" smtClean="0">
                <a:solidFill>
                  <a:srgbClr val="C00000"/>
                </a:solidFill>
              </a:rPr>
              <a:t>february</a:t>
            </a:r>
            <a:r>
              <a:rPr lang="en-IN" sz="2400" b="1" dirty="0" smtClean="0">
                <a:solidFill>
                  <a:srgbClr val="C00000"/>
                </a:solidFill>
              </a:rPr>
              <a:t>", "march"]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a.sort</a:t>
            </a:r>
            <a:r>
              <a:rPr lang="en-IN" sz="2400" b="1" dirty="0" smtClean="0">
                <a:solidFill>
                  <a:srgbClr val="7030A0"/>
                </a:solidFill>
              </a:rPr>
              <a:t>(key=</a:t>
            </a:r>
            <a:r>
              <a:rPr lang="en-IN" sz="2400" b="1" dirty="0" err="1" smtClean="0">
                <a:solidFill>
                  <a:srgbClr val="7030A0"/>
                </a:solidFill>
              </a:rPr>
              <a:t>len,reverse</a:t>
            </a:r>
            <a:r>
              <a:rPr lang="en-IN" sz="2400" b="1" dirty="0" smtClean="0">
                <a:solidFill>
                  <a:srgbClr val="7030A0"/>
                </a:solidFill>
              </a:rPr>
              <a:t>=True)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417812"/>
            <a:ext cx="4857784" cy="289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 = ["a",10,True]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mylist.sort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429132"/>
            <a:ext cx="7572428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animal = ['cat', 'dog', 'rabbit']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wild_animal</a:t>
            </a:r>
            <a:r>
              <a:rPr lang="en-IN" sz="2200" b="1" dirty="0" smtClean="0">
                <a:solidFill>
                  <a:srgbClr val="C00000"/>
                </a:solidFill>
              </a:rPr>
              <a:t> = ['tiger', 'fox']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7030A0"/>
                </a:solidFill>
              </a:rPr>
              <a:t>animal.append</a:t>
            </a:r>
            <a:r>
              <a:rPr lang="en-IN" sz="2200" b="1" dirty="0" smtClean="0">
                <a:solidFill>
                  <a:srgbClr val="7030A0"/>
                </a:solidFill>
              </a:rPr>
              <a:t>(</a:t>
            </a:r>
            <a:r>
              <a:rPr lang="en-IN" sz="2200" b="1" dirty="0" err="1" smtClean="0">
                <a:solidFill>
                  <a:srgbClr val="7030A0"/>
                </a:solidFill>
              </a:rPr>
              <a:t>wild_animal</a:t>
            </a:r>
            <a:r>
              <a:rPr lang="en-IN" sz="22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print(animal)</a:t>
            </a:r>
            <a:endParaRPr lang="en-US" sz="22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02764"/>
            <a:ext cx="6500858" cy="383624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071802" y="2500306"/>
            <a:ext cx="5786478" cy="2286016"/>
          </a:xfrm>
          <a:prstGeom prst="cloudCallout">
            <a:avLst>
              <a:gd name="adj1" fmla="val -62168"/>
              <a:gd name="adj2" fmla="val -40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 smtClean="0"/>
              <a:t>It's important to notice that, </a:t>
            </a:r>
            <a:r>
              <a:rPr lang="en-IN" sz="1600" b="1" dirty="0" smtClean="0">
                <a:solidFill>
                  <a:srgbClr val="FFFF00"/>
                </a:solidFill>
              </a:rPr>
              <a:t>append() </a:t>
            </a:r>
            <a:r>
              <a:rPr lang="en-IN" sz="1600" b="1" dirty="0" smtClean="0"/>
              <a:t>adds entire list as a single element .</a:t>
            </a:r>
          </a:p>
          <a:p>
            <a:r>
              <a:rPr lang="en-IN" sz="1600" b="1" dirty="0" smtClean="0"/>
              <a:t>If we need to add items of a list to the another list (rather than the list itself), then we must use the </a:t>
            </a:r>
            <a:r>
              <a:rPr lang="en-IN" sz="1600" b="1" dirty="0" smtClean="0">
                <a:solidFill>
                  <a:srgbClr val="FFFF00"/>
                </a:solidFill>
              </a:rPr>
              <a:t>extend() </a:t>
            </a:r>
            <a:r>
              <a:rPr lang="en-IN" sz="1600" b="1" dirty="0" smtClean="0"/>
              <a:t>method .</a:t>
            </a:r>
            <a:endParaRPr lang="en-IN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 = [25,10,True,False]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mylist.sort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357694"/>
            <a:ext cx="4500594" cy="489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Passing Our </a:t>
            </a:r>
            <a:br>
              <a:rPr lang="en-US" sz="2800" b="1" dirty="0" smtClean="0"/>
            </a:br>
            <a:r>
              <a:rPr lang="en-US" sz="2800" b="1" dirty="0" smtClean="0"/>
              <a:t>Own Function As Key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also can pass our own function name to be used as key but it should take only 1 argument and return some value based on that argument.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This return value will be used by Python as key to sorting</a:t>
            </a:r>
          </a:p>
          <a:p>
            <a:pPr>
              <a:buNone/>
            </a:pPr>
            <a:endParaRPr lang="en-US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sortSecond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val</a:t>
            </a:r>
            <a:r>
              <a:rPr lang="en-IN" sz="2400" b="1" dirty="0" smtClean="0">
                <a:solidFill>
                  <a:srgbClr val="7030A0"/>
                </a:solidFill>
              </a:rPr>
              <a:t>):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val</a:t>
            </a:r>
            <a:r>
              <a:rPr lang="en-IN" sz="2400" b="1" dirty="0" smtClean="0">
                <a:solidFill>
                  <a:srgbClr val="7030A0"/>
                </a:solidFill>
              </a:rPr>
              <a:t>[1] 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list1 = [(1,2),(3,3),(1,1)]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list1.sort(key=</a:t>
            </a:r>
            <a:r>
              <a:rPr lang="en-IN" sz="2400" b="1" dirty="0" err="1" smtClean="0">
                <a:solidFill>
                  <a:srgbClr val="7030A0"/>
                </a:solidFill>
              </a:rPr>
              <a:t>sortSecond</a:t>
            </a:r>
            <a:r>
              <a:rPr lang="en-IN" sz="2400" b="1" dirty="0" smtClean="0">
                <a:solidFill>
                  <a:srgbClr val="7030A0"/>
                </a:solidFill>
              </a:rPr>
              <a:t>) 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print(list1) 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29198"/>
            <a:ext cx="4572033" cy="415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sortSecond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val</a:t>
            </a:r>
            <a:r>
              <a:rPr lang="en-IN" sz="2400" b="1" dirty="0" smtClean="0">
                <a:solidFill>
                  <a:srgbClr val="7030A0"/>
                </a:solidFill>
              </a:rPr>
              <a:t>):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return 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list1 = [(1,2),(3,3),(1,1)]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list1.sort(key=</a:t>
            </a:r>
            <a:r>
              <a:rPr lang="en-IN" sz="2400" b="1" dirty="0" err="1" smtClean="0">
                <a:solidFill>
                  <a:srgbClr val="7030A0"/>
                </a:solidFill>
              </a:rPr>
              <a:t>sortSecond</a:t>
            </a:r>
            <a:r>
              <a:rPr lang="en-IN" sz="2400" b="1" dirty="0" smtClean="0">
                <a:solidFill>
                  <a:srgbClr val="7030A0"/>
                </a:solidFill>
              </a:rPr>
              <a:t>) 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print(list1) 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786322"/>
            <a:ext cx="4204722" cy="415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student_rec</a:t>
            </a:r>
            <a:r>
              <a:rPr lang="en-IN" sz="2400" b="1" dirty="0" smtClean="0">
                <a:solidFill>
                  <a:srgbClr val="C00000"/>
                </a:solidFill>
              </a:rPr>
              <a:t> = [['john', 'A', 12],['</a:t>
            </a:r>
            <a:r>
              <a:rPr lang="en-IN" sz="2400" b="1" dirty="0" err="1" smtClean="0">
                <a:solidFill>
                  <a:srgbClr val="C00000"/>
                </a:solidFill>
              </a:rPr>
              <a:t>jane</a:t>
            </a:r>
            <a:r>
              <a:rPr lang="en-IN" sz="2400" b="1" dirty="0" smtClean="0">
                <a:solidFill>
                  <a:srgbClr val="C00000"/>
                </a:solidFill>
              </a:rPr>
              <a:t>', 'B', 7],['</a:t>
            </a:r>
            <a:r>
              <a:rPr lang="en-IN" sz="2400" b="1" dirty="0" err="1" smtClean="0">
                <a:solidFill>
                  <a:srgbClr val="C00000"/>
                </a:solidFill>
              </a:rPr>
              <a:t>dave</a:t>
            </a:r>
            <a:r>
              <a:rPr lang="en-IN" sz="2400" b="1" dirty="0" smtClean="0">
                <a:solidFill>
                  <a:srgbClr val="C00000"/>
                </a:solidFill>
              </a:rPr>
              <a:t>', 'B', 10]]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student_rec.sort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student_rec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059806"/>
            <a:ext cx="7929618" cy="512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myFunc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val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val</a:t>
            </a:r>
            <a:r>
              <a:rPr lang="en-IN" sz="2400" b="1" dirty="0" smtClean="0">
                <a:solidFill>
                  <a:srgbClr val="7030A0"/>
                </a:solidFill>
              </a:rPr>
              <a:t>[2]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student_rec</a:t>
            </a:r>
            <a:r>
              <a:rPr lang="en-IN" sz="2400" b="1" dirty="0" smtClean="0">
                <a:solidFill>
                  <a:srgbClr val="C00000"/>
                </a:solidFill>
              </a:rPr>
              <a:t> = [['john', 'A', 12],['</a:t>
            </a:r>
            <a:r>
              <a:rPr lang="en-IN" sz="2400" b="1" dirty="0" err="1" smtClean="0">
                <a:solidFill>
                  <a:srgbClr val="C00000"/>
                </a:solidFill>
              </a:rPr>
              <a:t>jane</a:t>
            </a:r>
            <a:r>
              <a:rPr lang="en-IN" sz="2400" b="1" dirty="0" smtClean="0">
                <a:solidFill>
                  <a:srgbClr val="C00000"/>
                </a:solidFill>
              </a:rPr>
              <a:t>', 'B', 7],['</a:t>
            </a:r>
            <a:r>
              <a:rPr lang="en-IN" sz="2400" b="1" dirty="0" err="1" smtClean="0">
                <a:solidFill>
                  <a:srgbClr val="C00000"/>
                </a:solidFill>
              </a:rPr>
              <a:t>dave</a:t>
            </a:r>
            <a:r>
              <a:rPr lang="en-IN" sz="2400" b="1" dirty="0" smtClean="0">
                <a:solidFill>
                  <a:srgbClr val="C00000"/>
                </a:solidFill>
              </a:rPr>
              <a:t>', 'B', 10]]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student_rec.sort</a:t>
            </a:r>
            <a:r>
              <a:rPr lang="en-IN" sz="2400" b="1" dirty="0" smtClean="0">
                <a:solidFill>
                  <a:srgbClr val="7030A0"/>
                </a:solidFill>
              </a:rPr>
              <a:t>(key=</a:t>
            </a:r>
            <a:r>
              <a:rPr lang="en-IN" sz="2400" b="1" dirty="0" err="1" smtClean="0">
                <a:solidFill>
                  <a:srgbClr val="7030A0"/>
                </a:solidFill>
              </a:rPr>
              <a:t>myFunc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student_rec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572140"/>
            <a:ext cx="7929618" cy="579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reverse(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reverse() </a:t>
            </a:r>
            <a:r>
              <a:rPr lang="en-IN" sz="2400" dirty="0" smtClean="0"/>
              <a:t>method </a:t>
            </a:r>
            <a:r>
              <a:rPr lang="en-IN" sz="2400" b="1" dirty="0" smtClean="0">
                <a:solidFill>
                  <a:srgbClr val="C00000"/>
                </a:solidFill>
              </a:rPr>
              <a:t>reverses</a:t>
            </a:r>
            <a:r>
              <a:rPr lang="en-IN" sz="2400" dirty="0" smtClean="0"/>
              <a:t> the elements of a given list.</a:t>
            </a:r>
          </a:p>
          <a:p>
            <a:endParaRPr lang="en-IN" sz="2400" dirty="0" smtClean="0"/>
          </a:p>
          <a:p>
            <a:r>
              <a:rPr lang="en-IN" sz="2400" dirty="0" smtClean="0"/>
              <a:t>It doesn't return any value. It only </a:t>
            </a:r>
            <a:r>
              <a:rPr lang="en-IN" sz="2400" b="1" dirty="0" smtClean="0">
                <a:solidFill>
                  <a:srgbClr val="C00000"/>
                </a:solidFill>
              </a:rPr>
              <a:t>reverses the elements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updates the list</a:t>
            </a:r>
            <a:r>
              <a:rPr lang="en-IN" sz="2400" dirty="0" smtClean="0"/>
              <a:t>.</a:t>
            </a:r>
            <a:endParaRPr lang="en-US" sz="2400" b="1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list_var.reverse</a:t>
            </a:r>
            <a:r>
              <a:rPr lang="en-US" sz="2000" b="1" dirty="0" smtClean="0">
                <a:solidFill>
                  <a:srgbClr val="0070C0"/>
                </a:solidFill>
              </a:rPr>
              <a:t>( 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os</a:t>
            </a:r>
            <a:r>
              <a:rPr lang="en-IN" sz="2000" b="1" dirty="0" smtClean="0">
                <a:solidFill>
                  <a:srgbClr val="C00000"/>
                </a:solidFill>
              </a:rPr>
              <a:t> = ['Windows', '</a:t>
            </a:r>
            <a:r>
              <a:rPr lang="en-IN" sz="2000" b="1" dirty="0" err="1" smtClean="0">
                <a:solidFill>
                  <a:srgbClr val="C00000"/>
                </a:solidFill>
              </a:rPr>
              <a:t>macOS</a:t>
            </a:r>
            <a:r>
              <a:rPr lang="en-IN" sz="2000" b="1" dirty="0" smtClean="0">
                <a:solidFill>
                  <a:srgbClr val="C00000"/>
                </a:solidFill>
              </a:rPr>
              <a:t>', 'Linux']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print('Original List:', </a:t>
            </a:r>
            <a:r>
              <a:rPr lang="en-IN" sz="2000" b="1" dirty="0" err="1" smtClean="0">
                <a:solidFill>
                  <a:srgbClr val="C00000"/>
                </a:solidFill>
              </a:rPr>
              <a:t>os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os.reverse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print('Updated List:', </a:t>
            </a:r>
            <a:r>
              <a:rPr lang="en-IN" sz="2000" b="1" dirty="0" err="1" smtClean="0">
                <a:solidFill>
                  <a:srgbClr val="C00000"/>
                </a:solidFill>
              </a:rPr>
              <a:t>os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58" y="5643578"/>
            <a:ext cx="5000660" cy="7143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29058" y="5214950"/>
            <a:ext cx="3786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animal = ['cat', 'dog', 'rabbit']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wild_animal</a:t>
            </a:r>
            <a:r>
              <a:rPr lang="en-IN" sz="2200" b="1" dirty="0" smtClean="0">
                <a:solidFill>
                  <a:srgbClr val="C00000"/>
                </a:solidFill>
              </a:rPr>
              <a:t> = ['tiger', 'fox']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7030A0"/>
                </a:solidFill>
              </a:rPr>
              <a:t>animal.append</a:t>
            </a:r>
            <a:r>
              <a:rPr lang="en-IN" sz="2200" b="1" dirty="0" smtClean="0">
                <a:solidFill>
                  <a:srgbClr val="7030A0"/>
                </a:solidFill>
              </a:rPr>
              <a:t>(</a:t>
            </a:r>
            <a:r>
              <a:rPr lang="en-IN" sz="2200" b="1" dirty="0" err="1" smtClean="0">
                <a:solidFill>
                  <a:srgbClr val="7030A0"/>
                </a:solidFill>
              </a:rPr>
              <a:t>wild_animal</a:t>
            </a:r>
            <a:r>
              <a:rPr lang="en-IN" sz="22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print(animal[3])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print(animal[3][0])</a:t>
            </a:r>
            <a:endParaRPr lang="en-US" sz="2200" b="1" dirty="0" smtClean="0"/>
          </a:p>
          <a:p>
            <a:pPr>
              <a:buNone/>
            </a:pPr>
            <a:r>
              <a:rPr lang="fr-FR" sz="2400" b="1" dirty="0" err="1" smtClean="0">
                <a:solidFill>
                  <a:srgbClr val="C00000"/>
                </a:solidFill>
              </a:rPr>
              <a:t>print</a:t>
            </a:r>
            <a:r>
              <a:rPr lang="fr-FR" sz="2400" b="1" dirty="0" smtClean="0">
                <a:solidFill>
                  <a:srgbClr val="C00000"/>
                </a:solidFill>
              </a:rPr>
              <a:t>(animal[3][0][0])</a:t>
            </a:r>
          </a:p>
          <a:p>
            <a:pPr>
              <a:buNone/>
            </a:pPr>
            <a:r>
              <a:rPr lang="fr-FR" sz="2400" b="1" dirty="0" err="1" smtClean="0">
                <a:solidFill>
                  <a:srgbClr val="C00000"/>
                </a:solidFill>
              </a:rPr>
              <a:t>print</a:t>
            </a:r>
            <a:r>
              <a:rPr lang="fr-FR" sz="2400" b="1" dirty="0" smtClean="0">
                <a:solidFill>
                  <a:srgbClr val="C00000"/>
                </a:solidFill>
              </a:rPr>
              <a:t>(animal[3][1][0])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357826"/>
            <a:ext cx="239159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accept an alphanumeric string from the user. Now extract only digits from the given input and add it to the list . Finally print the list. </a:t>
            </a:r>
            <a:r>
              <a:rPr lang="en-US" sz="2400" b="1" dirty="0" smtClean="0">
                <a:solidFill>
                  <a:srgbClr val="0070C0"/>
                </a:solidFill>
              </a:rPr>
              <a:t>Make sure your list contains numeric representation of digits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000636"/>
            <a:ext cx="6429420" cy="6166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text=input("Enter an alphanumeric string:")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nums</a:t>
            </a:r>
            <a:r>
              <a:rPr lang="en-IN" sz="2400" b="1" dirty="0" smtClean="0">
                <a:solidFill>
                  <a:srgbClr val="C00000"/>
                </a:solidFill>
              </a:rPr>
              <a:t>=[]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x in text: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if x in "0123456789":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err="1" smtClean="0">
                <a:solidFill>
                  <a:srgbClr val="C00000"/>
                </a:solidFill>
              </a:rPr>
              <a:t>nums.append</a:t>
            </a:r>
            <a:r>
              <a:rPr lang="en-IN" sz="2400" b="1" dirty="0" smtClean="0">
                <a:solidFill>
                  <a:srgbClr val="C00000"/>
                </a:solidFill>
              </a:rPr>
              <a:t>(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b="1" dirty="0" smtClean="0">
                <a:solidFill>
                  <a:srgbClr val="C00000"/>
                </a:solidFill>
              </a:rPr>
              <a:t>(x))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nums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extend(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extend()</a:t>
            </a:r>
            <a:r>
              <a:rPr lang="en-IN" sz="2400" dirty="0" smtClean="0"/>
              <a:t> also adds to the </a:t>
            </a:r>
            <a:r>
              <a:rPr lang="en-IN" sz="2400" b="1" dirty="0" smtClean="0">
                <a:solidFill>
                  <a:srgbClr val="C00000"/>
                </a:solidFill>
              </a:rPr>
              <a:t>end of a list</a:t>
            </a:r>
            <a:r>
              <a:rPr lang="en-IN" sz="2400" dirty="0" smtClean="0"/>
              <a:t>, </a:t>
            </a:r>
            <a:r>
              <a:rPr lang="en-IN" sz="2400" i="1" dirty="0" smtClean="0">
                <a:solidFill>
                  <a:srgbClr val="7030A0"/>
                </a:solidFill>
              </a:rPr>
              <a:t>but the argument is expected to be an </a:t>
            </a:r>
            <a:r>
              <a:rPr lang="en-IN" sz="2400" b="1" i="1" dirty="0" err="1" smtClean="0">
                <a:solidFill>
                  <a:srgbClr val="7030A0"/>
                </a:solidFill>
              </a:rPr>
              <a:t>iterable</a:t>
            </a:r>
            <a:r>
              <a:rPr lang="en-IN" sz="2400" dirty="0" smtClean="0"/>
              <a:t>. </a:t>
            </a:r>
          </a:p>
          <a:p>
            <a:r>
              <a:rPr lang="en-IN" sz="2400" dirty="0" smtClean="0"/>
              <a:t>The items in </a:t>
            </a:r>
            <a:r>
              <a:rPr lang="en-IN" sz="2400" b="1" i="1" dirty="0" smtClean="0">
                <a:solidFill>
                  <a:srgbClr val="7030A0"/>
                </a:solidFill>
              </a:rPr>
              <a:t>&lt;</a:t>
            </a:r>
            <a:r>
              <a:rPr lang="en-IN" sz="2400" b="1" i="1" dirty="0" err="1" smtClean="0">
                <a:solidFill>
                  <a:srgbClr val="7030A0"/>
                </a:solidFill>
              </a:rPr>
              <a:t>iterable</a:t>
            </a:r>
            <a:r>
              <a:rPr lang="en-IN" sz="2400" b="1" i="1" dirty="0" smtClean="0">
                <a:solidFill>
                  <a:srgbClr val="7030A0"/>
                </a:solidFill>
              </a:rPr>
              <a:t>&gt;</a:t>
            </a:r>
            <a:r>
              <a:rPr lang="en-IN" sz="2400" dirty="0" smtClean="0"/>
              <a:t> are added individually. </a:t>
            </a:r>
          </a:p>
          <a:p>
            <a:r>
              <a:rPr lang="en-IN" sz="2400" dirty="0" smtClean="0"/>
              <a:t>Modifies the list in place but </a:t>
            </a:r>
            <a:r>
              <a:rPr lang="en-IN" sz="2400" b="1" dirty="0" smtClean="0">
                <a:solidFill>
                  <a:srgbClr val="C00000"/>
                </a:solidFill>
              </a:rPr>
              <a:t>doesn’t return anything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list_var.extend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iterable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primes=[2,3,5,7]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primes.extend</a:t>
            </a:r>
            <a:r>
              <a:rPr lang="en-IN" sz="2000" b="1" dirty="0" smtClean="0">
                <a:solidFill>
                  <a:srgbClr val="7030A0"/>
                </a:solidFill>
              </a:rPr>
              <a:t>([11,13,17])	</a:t>
            </a:r>
            <a:endParaRPr lang="en-US" sz="2000" b="1" u="sng" dirty="0" smtClean="0"/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print(primes)</a:t>
            </a: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4714884"/>
            <a:ext cx="3214710" cy="5394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72066" y="4143380"/>
            <a:ext cx="3786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8919</TotalTime>
  <Words>1729</Words>
  <Application>Microsoft Office PowerPoint</Application>
  <PresentationFormat>On-screen Show (4:3)</PresentationFormat>
  <Paragraphs>512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Civic</vt:lpstr>
      <vt:lpstr>Slide 1</vt:lpstr>
      <vt:lpstr>Today’s Agenda</vt:lpstr>
      <vt:lpstr>List Methods</vt:lpstr>
      <vt:lpstr>The append( ) Method</vt:lpstr>
      <vt:lpstr>Guess The Output ?</vt:lpstr>
      <vt:lpstr>Guess The Output ?</vt:lpstr>
      <vt:lpstr>Exercise</vt:lpstr>
      <vt:lpstr>Solution</vt:lpstr>
      <vt:lpstr>The extend( ) Method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The insert( ) Method</vt:lpstr>
      <vt:lpstr>Guess The Output ?</vt:lpstr>
      <vt:lpstr>Guess The Output ?</vt:lpstr>
      <vt:lpstr>Guess The Output ?</vt:lpstr>
      <vt:lpstr>Exercise</vt:lpstr>
      <vt:lpstr>Solution</vt:lpstr>
      <vt:lpstr>The index( ) Method</vt:lpstr>
      <vt:lpstr>Guess The Output ?</vt:lpstr>
      <vt:lpstr>Guess The Output ?</vt:lpstr>
      <vt:lpstr>Guess The Output ?</vt:lpstr>
      <vt:lpstr>The count( ) Method</vt:lpstr>
      <vt:lpstr>Guess The Output ?</vt:lpstr>
      <vt:lpstr>Guess The Output ?</vt:lpstr>
      <vt:lpstr>Guess The Output ?</vt:lpstr>
      <vt:lpstr>The remove( ) Method</vt:lpstr>
      <vt:lpstr>Guess The Output ?</vt:lpstr>
      <vt:lpstr>Guess The Output ?</vt:lpstr>
      <vt:lpstr>The pop( ) Method</vt:lpstr>
      <vt:lpstr>Guess The Output ?</vt:lpstr>
      <vt:lpstr>Guess The Output ?</vt:lpstr>
      <vt:lpstr>Guess The Output ?</vt:lpstr>
      <vt:lpstr>Guess The Output ?</vt:lpstr>
      <vt:lpstr>Guess The Output ?</vt:lpstr>
      <vt:lpstr>del v/s pop( ) v/s remove( )</vt:lpstr>
      <vt:lpstr>The clear( ) Method</vt:lpstr>
      <vt:lpstr>The sort( ) Method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Passing Our  Own Function As Key</vt:lpstr>
      <vt:lpstr>Guess The Output ?</vt:lpstr>
      <vt:lpstr>Guess The Output ?</vt:lpstr>
      <vt:lpstr>Guess The Output ?</vt:lpstr>
      <vt:lpstr>Guess The Output ?</vt:lpstr>
      <vt:lpstr>The reverse( ) Method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910</cp:revision>
  <dcterms:created xsi:type="dcterms:W3CDTF">2015-12-21T13:46:48Z</dcterms:created>
  <dcterms:modified xsi:type="dcterms:W3CDTF">2018-10-17T16:34:58Z</dcterms:modified>
</cp:coreProperties>
</file>