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1" r:id="rId3"/>
    <p:sldId id="413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8" r:id="rId20"/>
    <p:sldId id="423" r:id="rId21"/>
    <p:sldId id="410" r:id="rId22"/>
    <p:sldId id="374" r:id="rId23"/>
    <p:sldId id="349" r:id="rId24"/>
    <p:sldId id="375" r:id="rId25"/>
    <p:sldId id="346" r:id="rId26"/>
    <p:sldId id="378" r:id="rId27"/>
    <p:sldId id="377" r:id="rId28"/>
    <p:sldId id="379" r:id="rId29"/>
    <p:sldId id="382" r:id="rId30"/>
    <p:sldId id="380" r:id="rId31"/>
    <p:sldId id="381" r:id="rId32"/>
    <p:sldId id="383" r:id="rId33"/>
    <p:sldId id="384" r:id="rId34"/>
    <p:sldId id="348" r:id="rId35"/>
    <p:sldId id="389" r:id="rId36"/>
    <p:sldId id="387" r:id="rId37"/>
    <p:sldId id="385" r:id="rId38"/>
    <p:sldId id="388" r:id="rId39"/>
    <p:sldId id="390" r:id="rId40"/>
    <p:sldId id="347" r:id="rId41"/>
    <p:sldId id="395" r:id="rId42"/>
    <p:sldId id="391" r:id="rId43"/>
    <p:sldId id="429" r:id="rId44"/>
    <p:sldId id="430" r:id="rId45"/>
    <p:sldId id="431" r:id="rId46"/>
    <p:sldId id="4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CPython</a:t>
            </a:r>
            <a:r>
              <a:rPr lang="en-US" b="1" dirty="0" smtClean="0">
                <a:solidFill>
                  <a:schemeClr val="tx1"/>
                </a:solidFill>
              </a:rPr>
              <a:t> , the </a:t>
            </a:r>
            <a:r>
              <a:rPr lang="en-US" b="1" dirty="0" err="1" smtClean="0">
                <a:solidFill>
                  <a:schemeClr val="tx1"/>
                </a:solidFill>
              </a:rPr>
              <a:t>bytecode</a:t>
            </a:r>
            <a:r>
              <a:rPr lang="en-US" b="1" dirty="0" smtClean="0">
                <a:solidFill>
                  <a:schemeClr val="tx1"/>
                </a:solidFill>
              </a:rPr>
              <a:t> is converted to machine instruction set by 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JVM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Bytecode</a:t>
            </a:r>
            <a:r>
              <a:rPr lang="en-US" sz="2300" dirty="0" smtClean="0">
                <a:solidFill>
                  <a:schemeClr val="tx1"/>
                </a:solidFill>
              </a:rPr>
              <a:t> Converter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</a:rPr>
              <a:t>Python 3 is backward compatible with Python 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</a:rPr>
              <a:t>Support for Python 2 will end on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31-Jan-2019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1-Jan-2020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31-Dec-2018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31-Dec-2019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</a:rPr>
              <a:t>Arrange the following in descending order of speed of execution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CPython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dirty="0" err="1" smtClean="0">
                <a:solidFill>
                  <a:schemeClr val="tx1"/>
                </a:solidFill>
              </a:rPr>
              <a:t>PyPy</a:t>
            </a:r>
            <a:r>
              <a:rPr lang="en-US" sz="2300" dirty="0" smtClean="0">
                <a:solidFill>
                  <a:schemeClr val="tx1"/>
                </a:solidFill>
              </a:rPr>
              <a:t>,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PyPy</a:t>
            </a:r>
            <a:r>
              <a:rPr lang="en-US" sz="2300" dirty="0" smtClean="0">
                <a:solidFill>
                  <a:schemeClr val="tx1"/>
                </a:solidFill>
              </a:rPr>
              <a:t>, C, </a:t>
            </a:r>
            <a:r>
              <a:rPr lang="en-US" sz="2300" dirty="0" err="1" smtClean="0">
                <a:solidFill>
                  <a:schemeClr val="tx1"/>
                </a:solidFill>
              </a:rPr>
              <a:t>CPython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CPython</a:t>
            </a:r>
            <a:r>
              <a:rPr lang="en-US" sz="2300" dirty="0" smtClean="0">
                <a:solidFill>
                  <a:schemeClr val="tx1"/>
                </a:solidFill>
              </a:rPr>
              <a:t> , C, </a:t>
            </a:r>
            <a:r>
              <a:rPr lang="en-US" sz="2300" dirty="0" err="1" smtClean="0">
                <a:solidFill>
                  <a:schemeClr val="tx1"/>
                </a:solidFill>
              </a:rPr>
              <a:t>PyPy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C,PyPy,CPython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</a:rPr>
              <a:t>Which implementation of Python contains JITC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CPython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PyPy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Jython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IronPython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4"/>
            </a:pPr>
            <a:r>
              <a:rPr lang="en-US" b="1" dirty="0" smtClean="0">
                <a:solidFill>
                  <a:schemeClr val="tx1"/>
                </a:solidFill>
              </a:rPr>
              <a:t>What is the output of </a:t>
            </a:r>
            <a:r>
              <a:rPr lang="en-US" b="1" dirty="0" smtClean="0">
                <a:solidFill>
                  <a:srgbClr val="C00000"/>
                </a:solidFill>
              </a:rPr>
              <a:t>10/4</a:t>
            </a:r>
            <a:r>
              <a:rPr lang="en-US" b="1" dirty="0" smtClean="0">
                <a:solidFill>
                  <a:schemeClr val="tx1"/>
                </a:solidFill>
              </a:rPr>
              <a:t> in Python 3?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2.0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</a:rPr>
              <a:t>What is the output of </a:t>
            </a:r>
            <a:r>
              <a:rPr lang="en-US" b="1" dirty="0" smtClean="0">
                <a:solidFill>
                  <a:srgbClr val="C00000"/>
                </a:solidFill>
              </a:rPr>
              <a:t>print “Python Rocks” </a:t>
            </a:r>
            <a:r>
              <a:rPr lang="en-US" b="1" dirty="0" smtClean="0">
                <a:solidFill>
                  <a:schemeClr val="tx1"/>
                </a:solidFill>
              </a:rPr>
              <a:t>in  Python 3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Python Rocks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Python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r>
              <a:rPr lang="en-US" b="1" dirty="0" smtClean="0">
                <a:solidFill>
                  <a:schemeClr val="tx1"/>
                </a:solidFill>
              </a:rPr>
              <a:t>Which of the following is not a Python IDE 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PyCharm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Cutie Pie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Spyder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Visual Studio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r>
              <a:rPr lang="en-US" b="1" dirty="0" smtClean="0">
                <a:solidFill>
                  <a:schemeClr val="tx1"/>
                </a:solidFill>
              </a:rPr>
              <a:t>What is 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library of Python for working with large and multidimensional arrays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library of Python for Artificial Intelligence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Python IDE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8"/>
            </a:pPr>
            <a:r>
              <a:rPr lang="en-US" b="1" dirty="0" smtClean="0">
                <a:solidFill>
                  <a:schemeClr val="tx1"/>
                </a:solidFill>
              </a:rPr>
              <a:t>Python is a statically typed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What is the correct syntax of </a:t>
            </a:r>
            <a:r>
              <a:rPr lang="en-US" b="1" dirty="0" smtClean="0">
                <a:solidFill>
                  <a:srgbClr val="C00000"/>
                </a:solidFill>
              </a:rPr>
              <a:t>print</a:t>
            </a:r>
            <a:r>
              <a:rPr lang="en-US" b="1" dirty="0" smtClean="0">
                <a:solidFill>
                  <a:schemeClr val="tx1"/>
                </a:solidFill>
              </a:rPr>
              <a:t> statement in Python 2.x 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First Python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What Is Python Shell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Python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Writing Python Code Using Notepad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Running Python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To View The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smtClean="0">
                <a:solidFill>
                  <a:schemeClr val="tx1"/>
                </a:solidFill>
              </a:rPr>
              <a:t> File ?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Two Ways Of  Interacting </a:t>
            </a:r>
            <a:br>
              <a:rPr lang="en-US" sz="2800" b="1" dirty="0" smtClean="0"/>
            </a:br>
            <a:r>
              <a:rPr lang="en-US" sz="2800" b="1" dirty="0" smtClean="0"/>
              <a:t>With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the last chapter, we have installed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let’s start using 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We can use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>
                <a:solidFill>
                  <a:schemeClr val="tx1"/>
                </a:solidFill>
              </a:rPr>
              <a:t> modes: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</a:rPr>
              <a:t>Interactive Mode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</a:rPr>
              <a:t>Script Mode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Two Ways Of  Interacting </a:t>
            </a:r>
            <a:br>
              <a:rPr lang="en-US" sz="2800" b="1" dirty="0" smtClean="0"/>
            </a:br>
            <a:r>
              <a:rPr lang="en-US" sz="2800" b="1" dirty="0" smtClean="0"/>
              <a:t>With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Interactive Mode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waits for us to enter command.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 we type the command,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interpreter goes ahead and executes the command, and then it waits again for our next command.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Script mode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interpreter runs a program from the source file.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 interpreter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interactive mode </a:t>
            </a:r>
            <a:r>
              <a:rPr lang="en-IN" sz="2400" dirty="0" smtClean="0">
                <a:solidFill>
                  <a:schemeClr val="tx1"/>
                </a:solidFill>
              </a:rPr>
              <a:t>is commonly known as </a:t>
            </a:r>
            <a:r>
              <a:rPr lang="en-IN" sz="2400" b="1" dirty="0" smtClean="0">
                <a:solidFill>
                  <a:srgbClr val="C00000"/>
                </a:solidFill>
              </a:rPr>
              <a:t>Python Shell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To start the </a:t>
            </a: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</a:rPr>
              <a:t>enter the following command in the command prompt: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Doing this will activate the </a:t>
            </a:r>
            <a:r>
              <a:rPr lang="en-US" sz="2400" b="1" dirty="0" smtClean="0">
                <a:solidFill>
                  <a:srgbClr val="C00000"/>
                </a:solidFill>
              </a:rPr>
              <a:t>Python Shell </a:t>
            </a:r>
            <a:r>
              <a:rPr lang="en-US" sz="2400" dirty="0" smtClean="0">
                <a:solidFill>
                  <a:schemeClr val="tx1"/>
                </a:solidFill>
              </a:rPr>
              <a:t>and now we can use it for running python statements or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prmp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What we have seen on the previous slide is called </a:t>
            </a:r>
            <a:r>
              <a:rPr lang="en-IN" sz="2400" b="1" dirty="0" smtClean="0">
                <a:solidFill>
                  <a:srgbClr val="C00000"/>
                </a:solidFill>
              </a:rPr>
              <a:t>Python Shell</a:t>
            </a:r>
            <a:r>
              <a:rPr lang="en-IN" sz="2400" dirty="0" smtClean="0">
                <a:solidFill>
                  <a:schemeClr val="tx1"/>
                </a:solidFill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&gt;&gt;&gt;</a:t>
            </a:r>
            <a:r>
              <a:rPr lang="en-IN" sz="2400" dirty="0" smtClean="0">
                <a:solidFill>
                  <a:schemeClr val="tx1"/>
                </a:solidFill>
              </a:rPr>
              <a:t> is known as </a:t>
            </a:r>
            <a:r>
              <a:rPr lang="en-IN" sz="2400" b="1" dirty="0" smtClean="0">
                <a:solidFill>
                  <a:srgbClr val="C00000"/>
                </a:solidFill>
              </a:rPr>
              <a:t>python prompt </a:t>
            </a:r>
            <a:r>
              <a:rPr lang="en-IN" sz="2400" dirty="0" smtClean="0">
                <a:solidFill>
                  <a:schemeClr val="tx1"/>
                </a:solidFill>
              </a:rPr>
              <a:t>or  </a:t>
            </a:r>
            <a:r>
              <a:rPr lang="en-IN" sz="2400" b="1" dirty="0" smtClean="0">
                <a:solidFill>
                  <a:srgbClr val="C00000"/>
                </a:solidFill>
              </a:rPr>
              <a:t>prompt string</a:t>
            </a:r>
            <a:r>
              <a:rPr lang="en-IN" sz="2400" dirty="0" smtClean="0">
                <a:solidFill>
                  <a:schemeClr val="tx1"/>
                </a:solidFill>
              </a:rPr>
              <a:t>, and it simply means that </a:t>
            </a: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</a:rPr>
              <a:t>is ready to accept our commands.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</a:rPr>
              <a:t>allows us to type Python code and see the result immediately.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technical jargon this is also known as </a:t>
            </a:r>
            <a:r>
              <a:rPr lang="en-IN" sz="2400" b="1" dirty="0" smtClean="0">
                <a:solidFill>
                  <a:srgbClr val="C00000"/>
                </a:solidFill>
              </a:rPr>
              <a:t>REPL</a:t>
            </a:r>
            <a:r>
              <a:rPr lang="en-IN" sz="2400" dirty="0" smtClean="0">
                <a:solidFill>
                  <a:schemeClr val="tx1"/>
                </a:solidFill>
              </a:rPr>
              <a:t> which stands for </a:t>
            </a:r>
            <a:r>
              <a:rPr lang="en-IN" sz="2400" b="1" dirty="0" smtClean="0">
                <a:solidFill>
                  <a:srgbClr val="C00000"/>
                </a:solidFill>
              </a:rPr>
              <a:t>Read-</a:t>
            </a:r>
            <a:r>
              <a:rPr lang="en-IN" sz="2400" b="1" dirty="0" err="1" smtClean="0">
                <a:solidFill>
                  <a:srgbClr val="C00000"/>
                </a:solidFill>
              </a:rPr>
              <a:t>Eval</a:t>
            </a:r>
            <a:r>
              <a:rPr lang="en-IN" sz="2400" b="1" dirty="0" smtClean="0">
                <a:solidFill>
                  <a:srgbClr val="C00000"/>
                </a:solidFill>
              </a:rPr>
              <a:t>-Print-Loop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Whenever we hear </a:t>
            </a:r>
            <a:r>
              <a:rPr lang="en-IN" sz="2400" b="1" dirty="0" smtClean="0">
                <a:solidFill>
                  <a:srgbClr val="C00000"/>
                </a:solidFill>
              </a:rPr>
              <a:t>REPL</a:t>
            </a:r>
            <a:r>
              <a:rPr lang="en-IN" sz="2400" dirty="0" smtClean="0">
                <a:solidFill>
                  <a:schemeClr val="tx1"/>
                </a:solidFill>
              </a:rPr>
              <a:t> we should think of an environment which allows us to quickly test code snippets and see results immediately, just like a </a:t>
            </a:r>
            <a:r>
              <a:rPr lang="en-IN" sz="2400" b="1" dirty="0" smtClean="0">
                <a:solidFill>
                  <a:srgbClr val="C00000"/>
                </a:solidFill>
              </a:rPr>
              <a:t>Calculator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examples of commands / code snippets to be run on shell are shown in the next slide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pic>
        <p:nvPicPr>
          <p:cNvPr id="6" name="Content Placeholder 5" descr="shell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7"/>
            <a:ext cx="9001156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Not only mathematical calculations , we also can run some basic python commands on </a:t>
            </a:r>
            <a:r>
              <a:rPr lang="en-US" sz="2400" b="1" dirty="0" smtClean="0">
                <a:solidFill>
                  <a:srgbClr val="C00000"/>
                </a:solidFill>
              </a:rPr>
              <a:t>Python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example: Type the following command: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print(“Hello Bhopal”)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you will get the text displayed on the </a:t>
            </a:r>
            <a:r>
              <a:rPr lang="en-US" sz="2400" b="1" dirty="0" smtClean="0">
                <a:solidFill>
                  <a:srgbClr val="C00000"/>
                </a:solidFill>
              </a:rPr>
              <a:t>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429264"/>
            <a:ext cx="7286676" cy="488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Interactive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must remember that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is also a case sensitive language like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FF0000"/>
                </a:solidFill>
              </a:rPr>
              <a:t>C++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function names must appear in lower case , otherwise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generates </a:t>
            </a:r>
            <a:r>
              <a:rPr lang="en-US" sz="2400" b="1" dirty="0" smtClean="0">
                <a:solidFill>
                  <a:srgbClr val="C00000"/>
                </a:solidFill>
              </a:rPr>
              <a:t>Syntax Error </a:t>
            </a:r>
            <a:r>
              <a:rPr lang="en-US" sz="2400" dirty="0" smtClean="0">
                <a:solidFill>
                  <a:schemeClr val="tx1"/>
                </a:solidFill>
              </a:rPr>
              <a:t>, as shown below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857256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What is the correct syntax of </a:t>
            </a:r>
            <a:r>
              <a:rPr lang="en-US" b="1" dirty="0" smtClean="0">
                <a:solidFill>
                  <a:srgbClr val="C00000"/>
                </a:solidFill>
              </a:rPr>
              <a:t>print</a:t>
            </a:r>
            <a:r>
              <a:rPr lang="en-US" b="1" dirty="0" smtClean="0">
                <a:solidFill>
                  <a:schemeClr val="tx1"/>
                </a:solidFill>
              </a:rPr>
              <a:t> function in Python 3.x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Getting Help From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also </a:t>
            </a:r>
            <a:r>
              <a:rPr lang="en-US" sz="2400" b="1" dirty="0" smtClean="0">
                <a:solidFill>
                  <a:srgbClr val="C00000"/>
                </a:solidFill>
              </a:rPr>
              <a:t>use help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b="1" dirty="0" smtClean="0">
                <a:solidFill>
                  <a:srgbClr val="C00000"/>
                </a:solidFill>
              </a:rPr>
              <a:t>Shell </a:t>
            </a:r>
            <a:r>
              <a:rPr lang="en-US" sz="2400" dirty="0" smtClean="0">
                <a:solidFill>
                  <a:schemeClr val="tx1"/>
                </a:solidFill>
              </a:rPr>
              <a:t>for getting information on Python topics.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do this we need to type </a:t>
            </a:r>
            <a:r>
              <a:rPr lang="en-US" sz="2400" b="1" dirty="0" smtClean="0">
                <a:solidFill>
                  <a:srgbClr val="7030A0"/>
                </a:solidFill>
              </a:rPr>
              <a:t>help( ) </a:t>
            </a:r>
            <a:r>
              <a:rPr lang="en-US" sz="2400" dirty="0" smtClean="0">
                <a:solidFill>
                  <a:schemeClr val="tx1"/>
                </a:solidFill>
              </a:rPr>
              <a:t>on the prompt string on the </a:t>
            </a:r>
            <a:r>
              <a:rPr lang="en-US" sz="2400" b="1" dirty="0" smtClean="0">
                <a:solidFill>
                  <a:srgbClr val="C00000"/>
                </a:solidFill>
              </a:rPr>
              <a:t>Shell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15435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Getting Help From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we get help on various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topics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to get a list of all the available keywords in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we can write the command </a:t>
            </a:r>
            <a:r>
              <a:rPr lang="en-US" sz="2400" b="1" dirty="0" smtClean="0">
                <a:solidFill>
                  <a:schemeClr val="tx1"/>
                </a:solidFill>
              </a:rPr>
              <a:t>“</a:t>
            </a:r>
            <a:r>
              <a:rPr lang="en-US" sz="2400" b="1" dirty="0" smtClean="0">
                <a:solidFill>
                  <a:srgbClr val="7030A0"/>
                </a:solidFill>
              </a:rPr>
              <a:t>keywords</a:t>
            </a:r>
            <a:r>
              <a:rPr lang="en-US" sz="2400" b="1" dirty="0" smtClean="0">
                <a:solidFill>
                  <a:schemeClr val="tx1"/>
                </a:solidFill>
              </a:rPr>
              <a:t>”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4"/>
            <a:ext cx="8715435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Quitting Help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come out of help mode , we just have to strike ENTER key on the prompt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5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Quitting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come out of </a:t>
            </a:r>
            <a:r>
              <a:rPr lang="en-US" sz="2400" b="1" dirty="0" smtClean="0">
                <a:solidFill>
                  <a:srgbClr val="C00000"/>
                </a:solidFill>
              </a:rPr>
              <a:t>Python Shell </a:t>
            </a:r>
            <a:r>
              <a:rPr lang="en-US" sz="2400" dirty="0" smtClean="0">
                <a:solidFill>
                  <a:schemeClr val="tx1"/>
                </a:solidFill>
              </a:rPr>
              <a:t>, we have to type the command </a:t>
            </a:r>
            <a:r>
              <a:rPr lang="en-US" sz="2400" b="1" dirty="0" smtClean="0">
                <a:solidFill>
                  <a:srgbClr val="7030A0"/>
                </a:solidFill>
              </a:rPr>
              <a:t>exit( )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</a:rPr>
              <a:t>quit( ) </a:t>
            </a:r>
            <a:r>
              <a:rPr lang="en-US" sz="2400" dirty="0" smtClean="0">
                <a:solidFill>
                  <a:schemeClr val="tx1"/>
                </a:solidFill>
              </a:rPr>
              <a:t>on the prompt string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15435" cy="202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b="1" dirty="0" smtClean="0">
                <a:solidFill>
                  <a:srgbClr val="C00000"/>
                </a:solidFill>
              </a:rPr>
              <a:t>Python Shell </a:t>
            </a:r>
            <a:r>
              <a:rPr lang="en-IN" dirty="0" smtClean="0"/>
              <a:t>is great for testing small chunks of code but there is one problem - the statements we enter in the Python shell are not saved anywhere.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So if we want to execute same set of statements multiple times we will have to write them multiple times which is a difficult task.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In this case it is better to write the code in a </a:t>
            </a:r>
            <a:r>
              <a:rPr lang="en-IN" b="1" dirty="0" smtClean="0">
                <a:solidFill>
                  <a:srgbClr val="C00000"/>
                </a:solidFill>
              </a:rPr>
              <a:t>File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C00000"/>
                </a:solidFill>
              </a:rPr>
              <a:t>Save it </a:t>
            </a:r>
            <a:r>
              <a:rPr lang="en-IN" dirty="0" smtClean="0"/>
              <a:t>and then </a:t>
            </a:r>
            <a:r>
              <a:rPr lang="en-IN" b="1" dirty="0" smtClean="0">
                <a:solidFill>
                  <a:srgbClr val="C00000"/>
                </a:solidFill>
              </a:rPr>
              <a:t>Run it</a:t>
            </a:r>
          </a:p>
          <a:p>
            <a:pPr fontAlgn="base"/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C00000"/>
                </a:solidFill>
              </a:rPr>
              <a:t>Script Mode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 this mode we take following steps for developing and running a Python code:</a:t>
            </a:r>
          </a:p>
          <a:p>
            <a:pPr lvl="1" fontAlgn="base"/>
            <a:endParaRPr lang="en-US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C00000"/>
                </a:solidFill>
              </a:rPr>
              <a:t>Write the source code</a:t>
            </a:r>
          </a:p>
          <a:p>
            <a:pPr lvl="1" fontAlgn="base"/>
            <a:endParaRPr lang="en-US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C00000"/>
                </a:solidFill>
              </a:rPr>
              <a:t>Compile it ( </a:t>
            </a:r>
            <a:r>
              <a:rPr lang="en-US" b="1" dirty="0" smtClean="0">
                <a:solidFill>
                  <a:srgbClr val="002060"/>
                </a:solidFill>
              </a:rPr>
              <a:t>Generation of </a:t>
            </a:r>
            <a:r>
              <a:rPr lang="en-US" b="1" dirty="0" err="1" smtClean="0">
                <a:solidFill>
                  <a:srgbClr val="002060"/>
                </a:solidFill>
              </a:rPr>
              <a:t>bytecode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 fontAlgn="base"/>
            <a:endParaRPr lang="en-US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C00000"/>
                </a:solidFill>
              </a:rPr>
              <a:t>Run it ( </a:t>
            </a:r>
            <a:r>
              <a:rPr lang="en-US" b="1" dirty="0" smtClean="0">
                <a:solidFill>
                  <a:srgbClr val="002060"/>
                </a:solidFill>
              </a:rPr>
              <a:t>Execution of the </a:t>
            </a:r>
            <a:r>
              <a:rPr lang="en-US" b="1" dirty="0" err="1" smtClean="0">
                <a:solidFill>
                  <a:srgbClr val="002060"/>
                </a:solidFill>
              </a:rPr>
              <a:t>bytecode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IN" b="1" dirty="0" smtClean="0">
              <a:solidFill>
                <a:srgbClr val="C00000"/>
              </a:solidFill>
            </a:endParaRPr>
          </a:p>
          <a:p>
            <a:pPr fontAlgn="base"/>
            <a:endParaRPr lang="en-US" b="1" dirty="0" smtClean="0"/>
          </a:p>
          <a:p>
            <a:pPr fontAlgn="base"/>
            <a:r>
              <a:rPr lang="en-US" dirty="0" smtClean="0"/>
              <a:t>As discussed previously , </a:t>
            </a:r>
            <a:r>
              <a:rPr lang="en-US" b="1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 is hidden from the programmer and is internally performed by Python itself , so we just have to perform </a:t>
            </a:r>
            <a:r>
              <a:rPr lang="en-US" b="1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step 3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For this do the following: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dirty="0" smtClean="0"/>
              <a:t>Create a </a:t>
            </a:r>
            <a:r>
              <a:rPr lang="en-US" b="1" dirty="0" smtClean="0">
                <a:solidFill>
                  <a:srgbClr val="C00000"/>
                </a:solidFill>
              </a:rPr>
              <a:t>directory</a:t>
            </a:r>
            <a:r>
              <a:rPr lang="en-US" dirty="0" smtClean="0"/>
              <a:t> by any name at any location . I am creating it by the name of “</a:t>
            </a:r>
            <a:r>
              <a:rPr lang="en-US" b="1" dirty="0" smtClean="0">
                <a:solidFill>
                  <a:srgbClr val="C00000"/>
                </a:solidFill>
              </a:rPr>
              <a:t>My Python Codes</a:t>
            </a:r>
            <a:r>
              <a:rPr lang="en-US" dirty="0" smtClean="0"/>
              <a:t>” in </a:t>
            </a:r>
            <a:r>
              <a:rPr lang="en-US" b="1" dirty="0" smtClean="0">
                <a:solidFill>
                  <a:srgbClr val="C00000"/>
                </a:solidFill>
              </a:rPr>
              <a:t>D:\ </a:t>
            </a:r>
            <a:r>
              <a:rPr lang="en-US" dirty="0" smtClean="0"/>
              <a:t>drive .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dirty="0" smtClean="0"/>
              <a:t>Open </a:t>
            </a:r>
            <a:r>
              <a:rPr lang="en-US" b="1" dirty="0" smtClean="0">
                <a:solidFill>
                  <a:srgbClr val="C00000"/>
                </a:solidFill>
              </a:rPr>
              <a:t>notepad</a:t>
            </a:r>
            <a:r>
              <a:rPr lang="en-US" dirty="0" smtClean="0"/>
              <a:t> and type the code as shown in the next slide in the file.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print("Hello User")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print("Python Rocks")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lvl="1" fontAlgn="base"/>
            <a:r>
              <a:rPr lang="en-US" dirty="0" smtClean="0"/>
              <a:t>Now save this file by the name </a:t>
            </a:r>
            <a:r>
              <a:rPr lang="en-US" b="1" dirty="0" smtClean="0">
                <a:solidFill>
                  <a:srgbClr val="C00000"/>
                </a:solidFill>
              </a:rPr>
              <a:t>firstcode.py</a:t>
            </a:r>
            <a:r>
              <a:rPr lang="en-US" dirty="0" smtClean="0"/>
              <a:t> in the folder  “</a:t>
            </a:r>
            <a:r>
              <a:rPr lang="en-US" b="1" dirty="0" smtClean="0">
                <a:solidFill>
                  <a:srgbClr val="C00000"/>
                </a:solidFill>
              </a:rPr>
              <a:t>My Python Codes</a:t>
            </a:r>
            <a:r>
              <a:rPr lang="en-US" dirty="0" smtClean="0"/>
              <a:t>” in </a:t>
            </a:r>
            <a:r>
              <a:rPr lang="en-US" b="1" dirty="0" smtClean="0">
                <a:solidFill>
                  <a:srgbClr val="C00000"/>
                </a:solidFill>
              </a:rPr>
              <a:t>D:\ </a:t>
            </a:r>
            <a:r>
              <a:rPr lang="en-US" dirty="0" smtClean="0"/>
              <a:t>drive .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dirty="0" smtClean="0"/>
              <a:t>Remember the file can have any name but the extension must compulsorily be</a:t>
            </a:r>
            <a:r>
              <a:rPr lang="en-US" b="1" dirty="0" smtClean="0">
                <a:solidFill>
                  <a:srgbClr val="C00000"/>
                </a:solidFill>
              </a:rPr>
              <a:t> .</a:t>
            </a:r>
            <a:r>
              <a:rPr lang="en-US" b="1" dirty="0" err="1" smtClean="0">
                <a:solidFill>
                  <a:srgbClr val="C00000"/>
                </a:solidFill>
              </a:rPr>
              <a:t>py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 fontAlgn="base"/>
            <a:endParaRPr lang="en-US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 open the command prompt , move to the folder </a:t>
            </a:r>
            <a:r>
              <a:rPr lang="en-US" b="1" dirty="0" smtClean="0">
                <a:solidFill>
                  <a:srgbClr val="C00000"/>
                </a:solidFill>
              </a:rPr>
              <a:t>My Python Codes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and type the following command:</a:t>
            </a:r>
          </a:p>
          <a:p>
            <a:pPr lvl="1" fontAlgn="base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 fontAlgn="base"/>
            <a:r>
              <a:rPr lang="en-US" b="1" dirty="0" smtClean="0">
                <a:solidFill>
                  <a:srgbClr val="C00000"/>
                </a:solidFill>
              </a:rPr>
              <a:t>python firstcode.py</a:t>
            </a:r>
          </a:p>
          <a:p>
            <a:pPr lvl="1" fontAlgn="base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Here “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 is the name of Python’s interpreter which will run the program </a:t>
            </a:r>
            <a:r>
              <a:rPr lang="en-US" b="1" dirty="0" smtClean="0">
                <a:solidFill>
                  <a:srgbClr val="C00000"/>
                </a:solidFill>
              </a:rPr>
              <a:t>firstcode.py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Script Mode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287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b="1" dirty="0" smtClean="0">
                <a:solidFill>
                  <a:schemeClr val="tx1"/>
                </a:solidFill>
              </a:rPr>
              <a:t>Python is case sensitive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Happened </a:t>
            </a:r>
            <a:br>
              <a:rPr lang="en-US" sz="2800" b="1" dirty="0" smtClean="0"/>
            </a:br>
            <a:r>
              <a:rPr lang="en-US" sz="2800" b="1" dirty="0" smtClean="0"/>
              <a:t>In Background?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 a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program executes, a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</a:rPr>
              <a:t> compiler </a:t>
            </a:r>
            <a:r>
              <a:rPr lang="en-IN" sz="2400" dirty="0" smtClean="0">
                <a:solidFill>
                  <a:schemeClr val="tx1"/>
                </a:solidFill>
              </a:rPr>
              <a:t>translates source code into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>
                <a:solidFill>
                  <a:schemeClr val="tx1"/>
                </a:solidFill>
              </a:rPr>
              <a:t> is stored in </a:t>
            </a:r>
            <a:r>
              <a:rPr lang="en-IN" sz="2400" b="1" dirty="0" smtClean="0">
                <a:solidFill>
                  <a:srgbClr val="C00000"/>
                </a:solidFill>
              </a:rPr>
              <a:t>RAM</a:t>
            </a:r>
            <a:r>
              <a:rPr lang="en-IN" sz="2400" dirty="0" smtClean="0">
                <a:solidFill>
                  <a:schemeClr val="tx1"/>
                </a:solidFill>
              </a:rPr>
              <a:t> and not visible to us.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After the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>
                <a:solidFill>
                  <a:schemeClr val="tx1"/>
                </a:solidFill>
              </a:rPr>
              <a:t> is produced, it is then processed by the </a:t>
            </a:r>
            <a:r>
              <a:rPr lang="en-IN" sz="2400" b="1" dirty="0" smtClean="0">
                <a:solidFill>
                  <a:srgbClr val="C00000"/>
                </a:solidFill>
              </a:rPr>
              <a:t>PVM</a:t>
            </a:r>
            <a:r>
              <a:rPr lang="en-IN" sz="2400" dirty="0" smtClean="0">
                <a:solidFill>
                  <a:schemeClr val="tx1"/>
                </a:solidFill>
              </a:rPr>
              <a:t> (</a:t>
            </a:r>
            <a:r>
              <a:rPr lang="en-IN" sz="2400" b="1" dirty="0" smtClean="0">
                <a:solidFill>
                  <a:srgbClr val="002060"/>
                </a:solidFill>
              </a:rPr>
              <a:t>Python Virtual Machine </a:t>
            </a:r>
            <a:r>
              <a:rPr lang="en-IN" sz="2400" dirty="0" err="1" smtClean="0">
                <a:solidFill>
                  <a:schemeClr val="tx1"/>
                </a:solidFill>
              </a:rPr>
              <a:t>a.k.a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Python Runtime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002060"/>
                </a:solidFill>
              </a:rPr>
              <a:t>Python interpreter</a:t>
            </a:r>
            <a:r>
              <a:rPr lang="en-IN" sz="2400" dirty="0" smtClean="0">
                <a:solidFill>
                  <a:schemeClr val="tx1"/>
                </a:solidFill>
              </a:rPr>
              <a:t>).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So the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compiler </a:t>
            </a:r>
            <a:r>
              <a:rPr lang="en-IN" sz="2400" dirty="0" smtClean="0">
                <a:solidFill>
                  <a:schemeClr val="tx1"/>
                </a:solidFill>
              </a:rPr>
              <a:t>produces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>
                <a:solidFill>
                  <a:schemeClr val="tx1"/>
                </a:solidFill>
              </a:rPr>
              <a:t> in bulk while the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</a:rPr>
              <a:t> inside </a:t>
            </a:r>
            <a:r>
              <a:rPr lang="en-IN" sz="2400" b="1" dirty="0" smtClean="0">
                <a:solidFill>
                  <a:srgbClr val="C00000"/>
                </a:solidFill>
              </a:rPr>
              <a:t>PVM</a:t>
            </a:r>
            <a:r>
              <a:rPr lang="en-IN" sz="2400" dirty="0" smtClean="0">
                <a:solidFill>
                  <a:schemeClr val="tx1"/>
                </a:solidFill>
              </a:rPr>
              <a:t> performs </a:t>
            </a:r>
            <a:r>
              <a:rPr lang="en-IN" sz="2400" b="1" u="sng" dirty="0" smtClean="0">
                <a:solidFill>
                  <a:srgbClr val="002060"/>
                </a:solidFill>
              </a:rPr>
              <a:t>line-by-line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execution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Happened </a:t>
            </a:r>
            <a:br>
              <a:rPr lang="en-US" sz="2800" b="1" dirty="0" smtClean="0"/>
            </a:br>
            <a:r>
              <a:rPr lang="en-US" sz="2800" b="1" dirty="0" smtClean="0"/>
              <a:t>In Background?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in our case the following sequence of events will take place: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Programmer writes </a:t>
            </a:r>
            <a:r>
              <a:rPr lang="en-US" b="1" dirty="0" smtClean="0">
                <a:solidFill>
                  <a:srgbClr val="C00000"/>
                </a:solidFill>
              </a:rPr>
              <a:t>the source code </a:t>
            </a:r>
            <a:r>
              <a:rPr lang="en-US" dirty="0" smtClean="0">
                <a:solidFill>
                  <a:schemeClr val="tx1"/>
                </a:solidFill>
              </a:rPr>
              <a:t>by the name </a:t>
            </a:r>
            <a:r>
              <a:rPr lang="en-US" b="1" dirty="0" smtClean="0">
                <a:solidFill>
                  <a:srgbClr val="C00000"/>
                </a:solidFill>
              </a:rPr>
              <a:t>firstcode.py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he/she </a:t>
            </a:r>
            <a:r>
              <a:rPr lang="en-US" b="1" dirty="0" smtClean="0">
                <a:solidFill>
                  <a:srgbClr val="C00000"/>
                </a:solidFill>
              </a:rPr>
              <a:t>runs the program </a:t>
            </a:r>
            <a:r>
              <a:rPr lang="en-US" dirty="0" smtClean="0">
                <a:solidFill>
                  <a:schemeClr val="tx1"/>
                </a:solidFill>
              </a:rPr>
              <a:t>using the command:</a:t>
            </a:r>
          </a:p>
          <a:p>
            <a:pPr marL="1337310" lvl="3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		</a:t>
            </a:r>
            <a:r>
              <a:rPr lang="en-US" sz="2100" b="1" dirty="0" smtClean="0">
                <a:solidFill>
                  <a:srgbClr val="C00000"/>
                </a:solidFill>
              </a:rPr>
              <a:t>python firstcode.py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100" dirty="0" smtClean="0">
                <a:solidFill>
                  <a:schemeClr val="tx1"/>
                </a:solidFill>
              </a:rPr>
              <a:t>The Python compiler internally generates </a:t>
            </a:r>
            <a:r>
              <a:rPr lang="en-US" sz="2100" b="1" dirty="0" smtClean="0">
                <a:solidFill>
                  <a:srgbClr val="C00000"/>
                </a:solidFill>
              </a:rPr>
              <a:t>the </a:t>
            </a:r>
            <a:r>
              <a:rPr lang="en-US" sz="21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100" b="1" dirty="0" smtClean="0">
                <a:solidFill>
                  <a:srgbClr val="C00000"/>
                </a:solidFill>
              </a:rPr>
              <a:t> file </a:t>
            </a:r>
            <a:r>
              <a:rPr lang="en-US" sz="2100" dirty="0" smtClean="0">
                <a:solidFill>
                  <a:schemeClr val="tx1"/>
                </a:solidFill>
              </a:rPr>
              <a:t>called as </a:t>
            </a:r>
            <a:r>
              <a:rPr lang="en-US" sz="2100" b="1" dirty="0" smtClean="0">
                <a:solidFill>
                  <a:srgbClr val="C00000"/>
                </a:solidFill>
              </a:rPr>
              <a:t>firstcode.pyc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100" dirty="0" smtClean="0">
                <a:solidFill>
                  <a:schemeClr val="tx1"/>
                </a:solidFill>
              </a:rPr>
              <a:t>Then the Python interpreter gets invoked and </a:t>
            </a:r>
            <a:r>
              <a:rPr lang="en-US" sz="2100" dirty="0" smtClean="0"/>
              <a:t>i</a:t>
            </a:r>
            <a:r>
              <a:rPr lang="en-US" sz="2100" dirty="0" smtClean="0">
                <a:solidFill>
                  <a:schemeClr val="tx1"/>
                </a:solidFill>
              </a:rPr>
              <a:t>t reads this </a:t>
            </a:r>
            <a:r>
              <a:rPr lang="en-US" sz="21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100" b="1" dirty="0" smtClean="0">
                <a:solidFill>
                  <a:srgbClr val="C00000"/>
                </a:solidFill>
              </a:rPr>
              <a:t> file </a:t>
            </a:r>
            <a:r>
              <a:rPr lang="en-US" sz="2100" dirty="0" smtClean="0">
                <a:solidFill>
                  <a:schemeClr val="tx1"/>
                </a:solidFill>
              </a:rPr>
              <a:t>and converts each </a:t>
            </a:r>
            <a:r>
              <a:rPr lang="en-US" sz="21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100" b="1" dirty="0" smtClean="0">
                <a:solidFill>
                  <a:srgbClr val="C00000"/>
                </a:solidFill>
              </a:rPr>
              <a:t> instruction</a:t>
            </a:r>
            <a:r>
              <a:rPr lang="en-US" sz="2100" dirty="0" smtClean="0">
                <a:solidFill>
                  <a:schemeClr val="tx1"/>
                </a:solidFill>
              </a:rPr>
              <a:t> to the underlying operating system’s instruction set and sends it for execution to the CPU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100" dirty="0" smtClean="0"/>
              <a:t>F</a:t>
            </a:r>
            <a:r>
              <a:rPr lang="en-US" sz="2100" dirty="0" smtClean="0">
                <a:solidFill>
                  <a:schemeClr val="tx1"/>
                </a:solidFill>
              </a:rPr>
              <a:t>inally the programmer then sees the output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Happened </a:t>
            </a:r>
            <a:br>
              <a:rPr lang="en-US" sz="2800" b="1" dirty="0" smtClean="0"/>
            </a:br>
            <a:r>
              <a:rPr lang="en-US" sz="2800" b="1" dirty="0" smtClean="0"/>
              <a:t>In Background?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ompilationinterpre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12"/>
            <a:ext cx="9143999" cy="4984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Can We See The </a:t>
            </a:r>
            <a:r>
              <a:rPr lang="en-US" sz="2400" b="1" dirty="0" err="1" smtClean="0"/>
              <a:t>Bytecode</a:t>
            </a:r>
            <a:r>
              <a:rPr lang="en-US" sz="2400" b="1" dirty="0" smtClean="0"/>
              <a:t> File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Yes, we can force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 save the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file for us so that we view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do this we need to write the following command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python –m </a:t>
            </a:r>
            <a:r>
              <a:rPr lang="en-US" sz="2400" b="1" dirty="0" err="1" smtClean="0">
                <a:solidFill>
                  <a:srgbClr val="C00000"/>
                </a:solidFill>
              </a:rPr>
              <a:t>py_compile</a:t>
            </a:r>
            <a:r>
              <a:rPr lang="en-US" sz="2400" b="1" dirty="0" smtClean="0">
                <a:solidFill>
                  <a:srgbClr val="C00000"/>
                </a:solidFill>
              </a:rPr>
              <a:t> firstcode.py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the above command , we are using the switch </a:t>
            </a:r>
            <a:r>
              <a:rPr lang="en-US" sz="2400" b="1" dirty="0" smtClean="0">
                <a:solidFill>
                  <a:srgbClr val="C00000"/>
                </a:solidFill>
              </a:rPr>
              <a:t>–m</a:t>
            </a:r>
            <a:r>
              <a:rPr lang="en-US" sz="2400" dirty="0" smtClean="0">
                <a:solidFill>
                  <a:schemeClr val="tx1"/>
                </a:solidFill>
              </a:rPr>
              <a:t> , which is called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Module </a:t>
            </a:r>
            <a:r>
              <a:rPr lang="en-US" sz="2400" dirty="0" smtClean="0">
                <a:solidFill>
                  <a:schemeClr val="tx1"/>
                </a:solidFill>
              </a:rPr>
              <a:t>in Python are just like </a:t>
            </a:r>
            <a:r>
              <a:rPr lang="en-US" sz="2400" b="1" dirty="0" smtClean="0">
                <a:solidFill>
                  <a:srgbClr val="C00000"/>
                </a:solidFill>
              </a:rPr>
              <a:t>header files of C/C++ </a:t>
            </a:r>
            <a:r>
              <a:rPr lang="en-US" sz="2400" dirty="0" smtClean="0">
                <a:solidFill>
                  <a:schemeClr val="tx1"/>
                </a:solidFill>
              </a:rPr>
              <a:t>language as it contains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</a:rPr>
              <a:t> ,</a:t>
            </a:r>
            <a:r>
              <a:rPr lang="en-US" sz="2400" b="1" dirty="0" smtClean="0">
                <a:solidFill>
                  <a:srgbClr val="C00000"/>
                </a:solidFill>
              </a:rPr>
              <a:t>classes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global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Can We See The </a:t>
            </a:r>
            <a:r>
              <a:rPr lang="en-US" sz="2400" b="1" dirty="0" err="1" smtClean="0"/>
              <a:t>Bytecode</a:t>
            </a:r>
            <a:r>
              <a:rPr lang="en-US" sz="2400" b="1" dirty="0" smtClean="0"/>
              <a:t> File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module name in this command is </a:t>
            </a:r>
            <a:r>
              <a:rPr lang="en-US" sz="2400" b="1" dirty="0" err="1" smtClean="0">
                <a:solidFill>
                  <a:srgbClr val="C00000"/>
                </a:solidFill>
              </a:rPr>
              <a:t>py_compile</a:t>
            </a:r>
            <a:r>
              <a:rPr lang="en-US" sz="2400" dirty="0" smtClean="0">
                <a:solidFill>
                  <a:schemeClr val="tx1"/>
                </a:solidFill>
              </a:rPr>
              <a:t> and it generates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pyc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file for the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py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the Python compiler creates a separate folder called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pycache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dirty="0" smtClean="0">
                <a:solidFill>
                  <a:schemeClr val="tx1"/>
                </a:solidFill>
              </a:rPr>
              <a:t> for storing this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</a:rPr>
              <a:t> file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name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</a:rPr>
              <a:t> file </a:t>
            </a:r>
            <a:r>
              <a:rPr lang="en-US" sz="2400" dirty="0" smtClean="0">
                <a:solidFill>
                  <a:schemeClr val="tx1"/>
                </a:solidFill>
              </a:rPr>
              <a:t>is based on the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implementation we are using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we are using </a:t>
            </a:r>
            <a:r>
              <a:rPr lang="en-US" sz="2400" dirty="0" err="1" smtClean="0">
                <a:solidFill>
                  <a:schemeClr val="tx1"/>
                </a:solidFill>
              </a:rPr>
              <a:t>Cpython</a:t>
            </a:r>
            <a:r>
              <a:rPr lang="en-US" sz="2400" dirty="0" smtClean="0">
                <a:solidFill>
                  <a:schemeClr val="tx1"/>
                </a:solidFill>
              </a:rPr>
              <a:t> , so in our case the file name will be </a:t>
            </a:r>
            <a:r>
              <a:rPr lang="en-US" sz="2400" b="1" dirty="0" smtClean="0">
                <a:solidFill>
                  <a:srgbClr val="C00000"/>
                </a:solidFill>
              </a:rPr>
              <a:t>firstcode.cpython-36.pyc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Can We See The </a:t>
            </a:r>
            <a:r>
              <a:rPr lang="en-US" sz="2400" b="1" dirty="0" err="1" smtClean="0"/>
              <a:t>Bytecode</a:t>
            </a:r>
            <a:r>
              <a:rPr lang="en-US" sz="2400" b="1" dirty="0" smtClean="0"/>
              <a:t> File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After we have created the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pyc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file , the next step is to interpret it using </a:t>
            </a:r>
            <a:r>
              <a:rPr lang="en-US" sz="2400" b="1" dirty="0" smtClean="0">
                <a:solidFill>
                  <a:srgbClr val="C00000"/>
                </a:solidFill>
              </a:rPr>
              <a:t>Python interpreter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command for this will be: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python __</a:t>
            </a:r>
            <a:r>
              <a:rPr lang="en-US" b="1" dirty="0" err="1" smtClean="0">
                <a:solidFill>
                  <a:srgbClr val="C00000"/>
                </a:solidFill>
              </a:rPr>
              <a:t>pycache</a:t>
            </a:r>
            <a:r>
              <a:rPr lang="en-US" b="1" dirty="0" smtClean="0">
                <a:solidFill>
                  <a:srgbClr val="C00000"/>
                </a:solidFill>
              </a:rPr>
              <a:t>__\firstcode.cpython-36.pyc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we will run the above command the </a:t>
            </a:r>
            <a:r>
              <a:rPr lang="en-US" sz="2400" b="1" dirty="0" smtClean="0">
                <a:solidFill>
                  <a:srgbClr val="C00000"/>
                </a:solidFill>
              </a:rPr>
              <a:t>Python interpreter</a:t>
            </a:r>
            <a:r>
              <a:rPr lang="en-US" sz="2400" dirty="0" smtClean="0">
                <a:solidFill>
                  <a:schemeClr val="tx1"/>
                </a:solidFill>
              </a:rPr>
              <a:t> inside </a:t>
            </a:r>
            <a:r>
              <a:rPr lang="en-US" sz="2400" b="1" dirty="0" smtClean="0">
                <a:solidFill>
                  <a:srgbClr val="C00000"/>
                </a:solidFill>
              </a:rPr>
              <a:t>PVM</a:t>
            </a:r>
            <a:r>
              <a:rPr lang="en-US" sz="2400" dirty="0" smtClean="0">
                <a:solidFill>
                  <a:schemeClr val="tx1"/>
                </a:solidFill>
              </a:rPr>
              <a:t> will be invoked and will run the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instructions inside the </a:t>
            </a:r>
            <a:r>
              <a:rPr lang="en-US" sz="2400" b="1" dirty="0" smtClean="0">
                <a:solidFill>
                  <a:srgbClr val="C00000"/>
                </a:solidFill>
              </a:rPr>
              <a:t>firstcode.cpython-36.pyc </a:t>
            </a:r>
            <a:r>
              <a:rPr lang="en-US" sz="2400" dirty="0" smtClean="0">
                <a:solidFill>
                  <a:schemeClr val="tx1"/>
                </a:solidFill>
              </a:rPr>
              <a:t>file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Can We See The </a:t>
            </a:r>
            <a:r>
              <a:rPr lang="en-US" sz="2400" b="1" dirty="0" err="1" smtClean="0"/>
              <a:t>Bytecode</a:t>
            </a:r>
            <a:r>
              <a:rPr lang="en-US" sz="2400" b="1" dirty="0" smtClean="0"/>
              <a:t> File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3999" cy="5287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b="1" dirty="0" smtClean="0">
                <a:solidFill>
                  <a:schemeClr val="tx1"/>
                </a:solidFill>
              </a:rPr>
              <a:t>Python is a compiled language or interpreted language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Compiled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Interpreted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Both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</a:rPr>
              <a:t>A Python code is normally smaller than the corresponding C language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</a:rPr>
              <a:t>A Python code runs faster than the corresponding C language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</a:rPr>
              <a:t>What kind of code Python compiler produces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Machine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Secret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Source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Byte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b="1" dirty="0" smtClean="0">
                <a:solidFill>
                  <a:schemeClr val="tx1"/>
                </a:solidFill>
              </a:rPr>
              <a:t>What is </a:t>
            </a:r>
            <a:r>
              <a:rPr lang="en-US" b="1" dirty="0" err="1" smtClean="0">
                <a:solidFill>
                  <a:schemeClr val="tx1"/>
                </a:solidFill>
              </a:rPr>
              <a:t>CPython</a:t>
            </a:r>
            <a:r>
              <a:rPr lang="en-US" b="1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Python Library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Name Of Python Framework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Python language Implementation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2990</TotalTime>
  <Words>1433</Words>
  <Application>Microsoft Office PowerPoint</Application>
  <PresentationFormat>On-screen Show (4:3)</PresentationFormat>
  <Paragraphs>360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Slide 1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Today’s Agenda</vt:lpstr>
      <vt:lpstr>Two Ways Of  Interacting  With Python</vt:lpstr>
      <vt:lpstr>Two Ways Of  Interacting  With Python</vt:lpstr>
      <vt:lpstr>The Interactive Mode</vt:lpstr>
      <vt:lpstr>The Interactive Mode</vt:lpstr>
      <vt:lpstr>The Interactive Mode</vt:lpstr>
      <vt:lpstr>The Interactive Mode</vt:lpstr>
      <vt:lpstr>The Interactive Mode</vt:lpstr>
      <vt:lpstr>The Interactive Mode</vt:lpstr>
      <vt:lpstr>The Interactive Mode</vt:lpstr>
      <vt:lpstr>Getting Help From Shell</vt:lpstr>
      <vt:lpstr>Getting Help From Shell</vt:lpstr>
      <vt:lpstr>Quitting Help</vt:lpstr>
      <vt:lpstr>Quitting Shell</vt:lpstr>
      <vt:lpstr>The Script Mode</vt:lpstr>
      <vt:lpstr>The Script Mode</vt:lpstr>
      <vt:lpstr>The Script Mode</vt:lpstr>
      <vt:lpstr>The Script Mode</vt:lpstr>
      <vt:lpstr>The Script Mode</vt:lpstr>
      <vt:lpstr>The Script Mode</vt:lpstr>
      <vt:lpstr>What Happened  In Background?</vt:lpstr>
      <vt:lpstr>What Happened  In Background?</vt:lpstr>
      <vt:lpstr>What Happened  In Background?</vt:lpstr>
      <vt:lpstr>Can We See The Bytecode File ?</vt:lpstr>
      <vt:lpstr>Can We See The Bytecode File ?</vt:lpstr>
      <vt:lpstr>Can We See The Bytecode File ?</vt:lpstr>
      <vt:lpstr>Can We See The Bytecode File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244</cp:revision>
  <dcterms:created xsi:type="dcterms:W3CDTF">2015-12-21T13:46:48Z</dcterms:created>
  <dcterms:modified xsi:type="dcterms:W3CDTF">2018-07-20T11:31:47Z</dcterms:modified>
</cp:coreProperties>
</file>