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654" r:id="rId4"/>
    <p:sldId id="655" r:id="rId5"/>
    <p:sldId id="751" r:id="rId6"/>
    <p:sldId id="750" r:id="rId7"/>
    <p:sldId id="752" r:id="rId8"/>
    <p:sldId id="754" r:id="rId9"/>
    <p:sldId id="755" r:id="rId10"/>
    <p:sldId id="711" r:id="rId11"/>
    <p:sldId id="756" r:id="rId12"/>
    <p:sldId id="712" r:id="rId13"/>
    <p:sldId id="757" r:id="rId14"/>
    <p:sldId id="758" r:id="rId15"/>
    <p:sldId id="759" r:id="rId16"/>
    <p:sldId id="760" r:id="rId17"/>
    <p:sldId id="761" r:id="rId18"/>
    <p:sldId id="762" r:id="rId19"/>
    <p:sldId id="763" r:id="rId20"/>
    <p:sldId id="764" r:id="rId21"/>
    <p:sldId id="765" r:id="rId22"/>
    <p:sldId id="766" r:id="rId23"/>
    <p:sldId id="767" r:id="rId24"/>
    <p:sldId id="768" r:id="rId25"/>
    <p:sldId id="769" r:id="rId26"/>
    <p:sldId id="780" r:id="rId27"/>
    <p:sldId id="779" r:id="rId28"/>
    <p:sldId id="770" r:id="rId29"/>
    <p:sldId id="771" r:id="rId30"/>
    <p:sldId id="772" r:id="rId31"/>
    <p:sldId id="773" r:id="rId32"/>
    <p:sldId id="774" r:id="rId33"/>
    <p:sldId id="775" r:id="rId34"/>
    <p:sldId id="776" r:id="rId35"/>
    <p:sldId id="777" r:id="rId36"/>
    <p:sldId id="77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29-09-2018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29-09-2018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Packing And Unpacking </a:t>
            </a:r>
            <a:br>
              <a:rPr lang="en-US" sz="2800" b="1" dirty="0" smtClean="0"/>
            </a:br>
            <a:r>
              <a:rPr lang="en-US" sz="2800" b="1" dirty="0" smtClean="0"/>
              <a:t>A </a:t>
            </a:r>
            <a:r>
              <a:rPr lang="en-US" sz="2800" b="1" dirty="0" err="1" smtClean="0"/>
              <a:t>Tuple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Packing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unpacking</a:t>
            </a:r>
            <a:r>
              <a:rPr lang="en-IN" sz="2400" dirty="0" smtClean="0"/>
              <a:t> is another thing which sets </a:t>
            </a:r>
            <a:r>
              <a:rPr lang="en-IN" sz="2400" b="1" dirty="0" err="1" smtClean="0">
                <a:solidFill>
                  <a:srgbClr val="C00000"/>
                </a:solidFill>
              </a:rPr>
              <a:t>tuples</a:t>
            </a:r>
            <a:r>
              <a:rPr lang="en-IN" sz="2400" dirty="0" smtClean="0"/>
              <a:t> apart from </a:t>
            </a:r>
            <a:r>
              <a:rPr lang="en-IN" sz="2400" b="1" dirty="0" smtClean="0">
                <a:solidFill>
                  <a:srgbClr val="C00000"/>
                </a:solidFill>
              </a:rPr>
              <a:t>lists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Packing:</a:t>
            </a: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Packing</a:t>
            </a:r>
            <a:r>
              <a:rPr lang="en-IN" sz="1900" dirty="0" smtClean="0">
                <a:solidFill>
                  <a:srgbClr val="C00000"/>
                </a:solidFill>
              </a:rPr>
              <a:t> is a simple syntax which lets us create </a:t>
            </a:r>
            <a:r>
              <a:rPr lang="en-IN" sz="1900" dirty="0" err="1" smtClean="0">
                <a:solidFill>
                  <a:srgbClr val="C00000"/>
                </a:solidFill>
              </a:rPr>
              <a:t>tuples</a:t>
            </a:r>
            <a:r>
              <a:rPr lang="en-IN" sz="1900" dirty="0" smtClean="0">
                <a:solidFill>
                  <a:srgbClr val="C00000"/>
                </a:solidFill>
              </a:rPr>
              <a:t> "</a:t>
            </a:r>
            <a:r>
              <a:rPr lang="en-IN" sz="1900" b="1" dirty="0" smtClean="0">
                <a:solidFill>
                  <a:srgbClr val="7030A0"/>
                </a:solidFill>
              </a:rPr>
              <a:t>on the fly</a:t>
            </a:r>
            <a:r>
              <a:rPr lang="en-IN" sz="1900" dirty="0" smtClean="0">
                <a:solidFill>
                  <a:srgbClr val="C00000"/>
                </a:solidFill>
              </a:rPr>
              <a:t>" without using the </a:t>
            </a:r>
            <a:r>
              <a:rPr lang="en-IN" sz="1900" b="1" dirty="0" smtClean="0">
                <a:solidFill>
                  <a:srgbClr val="7030A0"/>
                </a:solidFill>
              </a:rPr>
              <a:t>normal notation</a:t>
            </a:r>
            <a:r>
              <a:rPr lang="en-IN" sz="1900" dirty="0" smtClean="0">
                <a:solidFill>
                  <a:srgbClr val="C00000"/>
                </a:solidFill>
              </a:rPr>
              <a:t>:</a:t>
            </a:r>
          </a:p>
          <a:p>
            <a:pPr lvl="1">
              <a:buNone/>
            </a:pPr>
            <a:r>
              <a:rPr lang="en-IN" sz="1900" dirty="0" smtClean="0"/>
              <a:t>	</a:t>
            </a:r>
            <a:r>
              <a:rPr lang="en-IN" sz="1900" b="1" dirty="0" smtClean="0">
                <a:solidFill>
                  <a:srgbClr val="0070C0"/>
                </a:solidFill>
              </a:rPr>
              <a:t>a = 1, 2, 3 </a:t>
            </a:r>
          </a:p>
          <a:p>
            <a:pPr lvl="1"/>
            <a:r>
              <a:rPr lang="en-IN" sz="1900" dirty="0" smtClean="0">
                <a:solidFill>
                  <a:srgbClr val="C00000"/>
                </a:solidFill>
              </a:rPr>
              <a:t>This creates a </a:t>
            </a:r>
            <a:r>
              <a:rPr lang="en-IN" sz="1900" dirty="0" err="1" smtClean="0">
                <a:solidFill>
                  <a:srgbClr val="C00000"/>
                </a:solidFill>
              </a:rPr>
              <a:t>tuple</a:t>
            </a:r>
            <a:r>
              <a:rPr lang="en-IN" sz="1900" dirty="0" smtClean="0">
                <a:solidFill>
                  <a:srgbClr val="C00000"/>
                </a:solidFill>
              </a:rPr>
              <a:t> of 3 values and assigned it to a. Comparing this to the "</a:t>
            </a:r>
            <a:r>
              <a:rPr lang="en-IN" sz="1900" b="1" dirty="0" smtClean="0">
                <a:solidFill>
                  <a:srgbClr val="7030A0"/>
                </a:solidFill>
              </a:rPr>
              <a:t>normal</a:t>
            </a:r>
            <a:r>
              <a:rPr lang="en-IN" sz="1900" dirty="0" smtClean="0">
                <a:solidFill>
                  <a:srgbClr val="C00000"/>
                </a:solidFill>
              </a:rPr>
              <a:t>" way:</a:t>
            </a:r>
          </a:p>
          <a:p>
            <a:pPr lvl="1">
              <a:buNone/>
            </a:pPr>
            <a:r>
              <a:rPr lang="en-IN" sz="1900" dirty="0" smtClean="0"/>
              <a:t>	</a:t>
            </a:r>
            <a:r>
              <a:rPr lang="en-IN" sz="1900" b="1" dirty="0" smtClean="0">
                <a:solidFill>
                  <a:srgbClr val="0070C0"/>
                </a:solidFill>
              </a:rPr>
              <a:t>a = (1, 2, 3)</a:t>
            </a:r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Packing And Unpacking </a:t>
            </a:r>
            <a:br>
              <a:rPr lang="en-US" sz="2800" b="1" dirty="0" smtClean="0"/>
            </a:br>
            <a:r>
              <a:rPr lang="en-US" sz="2800" b="1" dirty="0" smtClean="0"/>
              <a:t>A </a:t>
            </a:r>
            <a:r>
              <a:rPr lang="en-US" sz="2800" b="1" dirty="0" err="1" smtClean="0"/>
              <a:t>Tuple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b="1" u="sng" dirty="0" smtClean="0"/>
              <a:t>Unpacking: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We can also go the other way, and </a:t>
            </a:r>
            <a:r>
              <a:rPr lang="en-IN" b="1" dirty="0" smtClean="0">
                <a:solidFill>
                  <a:srgbClr val="002060"/>
                </a:solidFill>
              </a:rPr>
              <a:t>unpack</a:t>
            </a:r>
            <a:r>
              <a:rPr lang="en-IN" dirty="0" smtClean="0">
                <a:solidFill>
                  <a:srgbClr val="C00000"/>
                </a:solidFill>
              </a:rPr>
              <a:t> the values from a </a:t>
            </a:r>
            <a:r>
              <a:rPr lang="en-IN" b="1" dirty="0" err="1" smtClean="0">
                <a:solidFill>
                  <a:srgbClr val="002060"/>
                </a:solidFill>
              </a:rPr>
              <a:t>tuple</a:t>
            </a:r>
            <a:r>
              <a:rPr lang="en-IN" b="1" dirty="0" smtClean="0">
                <a:solidFill>
                  <a:srgbClr val="002060"/>
                </a:solidFill>
              </a:rPr>
              <a:t> </a:t>
            </a:r>
            <a:r>
              <a:rPr lang="en-IN" dirty="0" smtClean="0">
                <a:solidFill>
                  <a:srgbClr val="C00000"/>
                </a:solidFill>
              </a:rPr>
              <a:t>into separate variables:</a:t>
            </a:r>
          </a:p>
          <a:p>
            <a:pPr lvl="1">
              <a:buNone/>
            </a:pPr>
            <a:r>
              <a:rPr lang="en-IN" dirty="0" smtClean="0"/>
              <a:t>    </a:t>
            </a:r>
            <a:r>
              <a:rPr lang="en-IN" b="1" dirty="0" smtClean="0">
                <a:solidFill>
                  <a:srgbClr val="0070C0"/>
                </a:solidFill>
              </a:rPr>
              <a:t>a = 1, 2, 3 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0070C0"/>
                </a:solidFill>
              </a:rPr>
              <a:t>    x, y, z = a </a:t>
            </a:r>
          </a:p>
          <a:p>
            <a:pPr lvl="1"/>
            <a:endParaRPr lang="en-IN" dirty="0" smtClean="0">
              <a:solidFill>
                <a:srgbClr val="C00000"/>
              </a:solidFill>
            </a:endParaRP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After running this code, we have </a:t>
            </a:r>
            <a:r>
              <a:rPr lang="en-IN" b="1" dirty="0" smtClean="0">
                <a:solidFill>
                  <a:srgbClr val="0070C0"/>
                </a:solidFill>
              </a:rPr>
              <a:t>x = 1</a:t>
            </a:r>
            <a:r>
              <a:rPr lang="en-IN" dirty="0" smtClean="0">
                <a:solidFill>
                  <a:srgbClr val="C00000"/>
                </a:solidFill>
              </a:rPr>
              <a:t>, </a:t>
            </a:r>
            <a:r>
              <a:rPr lang="en-IN" b="1" dirty="0" smtClean="0">
                <a:solidFill>
                  <a:srgbClr val="0070C0"/>
                </a:solidFill>
              </a:rPr>
              <a:t>y = 2</a:t>
            </a:r>
            <a:r>
              <a:rPr lang="en-IN" dirty="0" smtClean="0">
                <a:solidFill>
                  <a:srgbClr val="7030A0"/>
                </a:solidFill>
              </a:rPr>
              <a:t> </a:t>
            </a:r>
            <a:r>
              <a:rPr lang="en-IN" dirty="0" smtClean="0">
                <a:solidFill>
                  <a:srgbClr val="C00000"/>
                </a:solidFill>
              </a:rPr>
              <a:t>and </a:t>
            </a:r>
            <a:r>
              <a:rPr lang="en-IN" b="1" dirty="0" smtClean="0">
                <a:solidFill>
                  <a:srgbClr val="0070C0"/>
                </a:solidFill>
              </a:rPr>
              <a:t>z = 3</a:t>
            </a:r>
            <a:r>
              <a:rPr lang="en-IN" dirty="0" smtClean="0">
                <a:solidFill>
                  <a:srgbClr val="C00000"/>
                </a:solidFill>
              </a:rPr>
              <a:t>. </a:t>
            </a:r>
          </a:p>
          <a:p>
            <a:pPr lvl="1"/>
            <a:endParaRPr lang="en-IN" dirty="0" smtClean="0">
              <a:solidFill>
                <a:srgbClr val="C00000"/>
              </a:solidFill>
            </a:endParaRP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The value of the </a:t>
            </a:r>
            <a:r>
              <a:rPr lang="en-IN" b="1" dirty="0" err="1" smtClean="0">
                <a:solidFill>
                  <a:srgbClr val="002060"/>
                </a:solidFill>
              </a:rPr>
              <a:t>tuple</a:t>
            </a:r>
            <a:r>
              <a:rPr lang="en-IN" dirty="0" smtClean="0">
                <a:solidFill>
                  <a:srgbClr val="C00000"/>
                </a:solidFill>
              </a:rPr>
              <a:t> </a:t>
            </a:r>
            <a:r>
              <a:rPr lang="en-IN" b="1" dirty="0" smtClean="0">
                <a:solidFill>
                  <a:srgbClr val="0070C0"/>
                </a:solidFill>
              </a:rPr>
              <a:t>a</a:t>
            </a:r>
            <a:r>
              <a:rPr lang="en-IN" dirty="0" smtClean="0">
                <a:solidFill>
                  <a:srgbClr val="C00000"/>
                </a:solidFill>
              </a:rPr>
              <a:t> is</a:t>
            </a:r>
            <a:r>
              <a:rPr lang="en-IN" b="1" u="sng" dirty="0" smtClean="0">
                <a:solidFill>
                  <a:srgbClr val="7030A0"/>
                </a:solidFill>
              </a:rPr>
              <a:t> </a:t>
            </a:r>
            <a:r>
              <a:rPr lang="en-IN" b="1" i="1" u="sng" dirty="0" smtClean="0">
                <a:solidFill>
                  <a:srgbClr val="7030A0"/>
                </a:solidFill>
              </a:rPr>
              <a:t>unpacked</a:t>
            </a:r>
            <a:r>
              <a:rPr lang="en-IN" dirty="0" smtClean="0">
                <a:solidFill>
                  <a:srgbClr val="C00000"/>
                </a:solidFill>
              </a:rPr>
              <a:t> into the 3 variables </a:t>
            </a:r>
            <a:r>
              <a:rPr lang="en-IN" b="1" dirty="0" smtClean="0">
                <a:solidFill>
                  <a:srgbClr val="0070C0"/>
                </a:solidFill>
              </a:rPr>
              <a:t>x</a:t>
            </a:r>
            <a:r>
              <a:rPr lang="en-IN" dirty="0" smtClean="0">
                <a:solidFill>
                  <a:srgbClr val="C00000"/>
                </a:solidFill>
              </a:rPr>
              <a:t>, </a:t>
            </a:r>
            <a:r>
              <a:rPr lang="en-IN" b="1" dirty="0" smtClean="0">
                <a:solidFill>
                  <a:srgbClr val="0070C0"/>
                </a:solidFill>
              </a:rPr>
              <a:t>y</a:t>
            </a:r>
            <a:r>
              <a:rPr lang="en-IN" dirty="0" smtClean="0">
                <a:solidFill>
                  <a:srgbClr val="C00000"/>
                </a:solidFill>
              </a:rPr>
              <a:t> and </a:t>
            </a:r>
            <a:r>
              <a:rPr lang="en-IN" b="1" dirty="0" smtClean="0">
                <a:solidFill>
                  <a:srgbClr val="0070C0"/>
                </a:solidFill>
              </a:rPr>
              <a:t>z</a:t>
            </a:r>
            <a:r>
              <a:rPr lang="en-IN" dirty="0" smtClean="0">
                <a:solidFill>
                  <a:srgbClr val="C00000"/>
                </a:solidFill>
              </a:rPr>
              <a:t>. </a:t>
            </a:r>
          </a:p>
          <a:p>
            <a:pPr lvl="1"/>
            <a:endParaRPr lang="en-IN" dirty="0" smtClean="0">
              <a:solidFill>
                <a:srgbClr val="C00000"/>
              </a:solidFill>
            </a:endParaRP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Note that the </a:t>
            </a:r>
            <a:r>
              <a:rPr lang="en-IN" b="1" dirty="0" smtClean="0">
                <a:solidFill>
                  <a:srgbClr val="002060"/>
                </a:solidFill>
              </a:rPr>
              <a:t>number of variables </a:t>
            </a:r>
            <a:r>
              <a:rPr lang="en-IN" dirty="0" smtClean="0">
                <a:solidFill>
                  <a:srgbClr val="00B050"/>
                </a:solidFill>
              </a:rPr>
              <a:t>has to exactly match the </a:t>
            </a:r>
            <a:r>
              <a:rPr lang="en-IN" b="1" dirty="0" smtClean="0">
                <a:solidFill>
                  <a:srgbClr val="002060"/>
                </a:solidFill>
              </a:rPr>
              <a:t>number of elements </a:t>
            </a:r>
            <a:r>
              <a:rPr lang="en-IN" dirty="0" smtClean="0">
                <a:solidFill>
                  <a:srgbClr val="00B050"/>
                </a:solidFill>
              </a:rPr>
              <a:t>in the </a:t>
            </a:r>
            <a:r>
              <a:rPr lang="en-IN" b="1" dirty="0" err="1" smtClean="0">
                <a:solidFill>
                  <a:srgbClr val="002060"/>
                </a:solidFill>
              </a:rPr>
              <a:t>tuple</a:t>
            </a:r>
            <a:r>
              <a:rPr lang="en-IN" dirty="0" smtClean="0">
                <a:solidFill>
                  <a:srgbClr val="00B050"/>
                </a:solidFill>
              </a:rPr>
              <a:t>, or there will be an </a:t>
            </a:r>
            <a:r>
              <a:rPr lang="en-IN" b="1" dirty="0" smtClean="0">
                <a:solidFill>
                  <a:srgbClr val="002060"/>
                </a:solidFill>
              </a:rPr>
              <a:t>exception</a:t>
            </a:r>
            <a:r>
              <a:rPr lang="en-IN" dirty="0" smtClean="0">
                <a:solidFill>
                  <a:srgbClr val="00B050"/>
                </a:solidFill>
              </a:rPr>
              <a:t>.</a:t>
            </a:r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Uses Of Packing </a:t>
            </a:r>
            <a:br>
              <a:rPr lang="en-US" sz="2800" b="1" dirty="0" smtClean="0"/>
            </a:br>
            <a:r>
              <a:rPr lang="en-US" sz="2800" b="1" dirty="0" smtClean="0"/>
              <a:t>And Unpacking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the previous code , the variable </a:t>
            </a:r>
            <a:r>
              <a:rPr lang="en-IN" sz="2400" b="1" dirty="0" smtClean="0">
                <a:solidFill>
                  <a:srgbClr val="0070C0"/>
                </a:solidFill>
              </a:rPr>
              <a:t>a</a:t>
            </a:r>
            <a:r>
              <a:rPr lang="en-IN" sz="2400" dirty="0" smtClean="0"/>
              <a:t> is just used as a </a:t>
            </a:r>
            <a:r>
              <a:rPr lang="en-IN" sz="2400" b="1" dirty="0" smtClean="0">
                <a:solidFill>
                  <a:srgbClr val="C00000"/>
                </a:solidFill>
              </a:rPr>
              <a:t>temporary store </a:t>
            </a:r>
            <a:r>
              <a:rPr lang="en-IN" sz="2400" dirty="0" smtClean="0"/>
              <a:t>for 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We also can leave the </a:t>
            </a:r>
            <a:r>
              <a:rPr lang="en-IN" sz="2400" b="1" dirty="0" smtClean="0">
                <a:solidFill>
                  <a:srgbClr val="C00000"/>
                </a:solidFill>
              </a:rPr>
              <a:t>middle-man</a:t>
            </a:r>
            <a:r>
              <a:rPr lang="en-IN" sz="2400" dirty="0" smtClean="0"/>
              <a:t> and do this: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	x, y, z = 1, 2, 3 </a:t>
            </a:r>
          </a:p>
          <a:p>
            <a:endParaRPr lang="en-IN" sz="2400" dirty="0" smtClean="0"/>
          </a:p>
          <a:p>
            <a:r>
              <a:rPr lang="en-IN" sz="2400" dirty="0" smtClean="0"/>
              <a:t>After running this code, as before, we have </a:t>
            </a:r>
            <a:r>
              <a:rPr lang="en-IN" sz="2400" b="1" dirty="0" smtClean="0">
                <a:solidFill>
                  <a:srgbClr val="0070C0"/>
                </a:solidFill>
              </a:rPr>
              <a:t>x = 1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70C0"/>
                </a:solidFill>
              </a:rPr>
              <a:t>y =2 </a:t>
            </a:r>
            <a:r>
              <a:rPr lang="en-IN" sz="2400" dirty="0" smtClean="0"/>
              <a:t>and </a:t>
            </a:r>
            <a:r>
              <a:rPr lang="en-IN" sz="2400" b="1" dirty="0" smtClean="0">
                <a:solidFill>
                  <a:srgbClr val="0070C0"/>
                </a:solidFill>
              </a:rPr>
              <a:t>z = 3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But can you guess what Python is doing internally ?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Internal Working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200" b="1" dirty="0" smtClean="0"/>
              <a:t>First the values are packed into a </a:t>
            </a:r>
            <a:r>
              <a:rPr lang="en-IN" sz="2200" b="1" dirty="0" err="1" smtClean="0">
                <a:solidFill>
                  <a:srgbClr val="C00000"/>
                </a:solidFill>
              </a:rPr>
              <a:t>tuple</a:t>
            </a:r>
            <a:r>
              <a:rPr lang="en-IN" sz="2200" b="1" dirty="0" smtClean="0"/>
              <a:t>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r>
              <a:rPr lang="en-IN" sz="2200" b="1" dirty="0" smtClean="0"/>
              <a:t>Next, the </a:t>
            </a:r>
            <a:r>
              <a:rPr lang="en-IN" sz="2200" b="1" dirty="0" err="1" smtClean="0">
                <a:solidFill>
                  <a:srgbClr val="C00000"/>
                </a:solidFill>
              </a:rPr>
              <a:t>tuple</a:t>
            </a:r>
            <a:r>
              <a:rPr lang="en-IN" sz="2200" b="1" dirty="0" smtClean="0"/>
              <a:t> is assigned to the left hand side of the = sign: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r>
              <a:rPr lang="en-IN" sz="2200" b="1" dirty="0" smtClean="0"/>
              <a:t>Finally, the </a:t>
            </a:r>
            <a:r>
              <a:rPr lang="en-IN" sz="2200" b="1" dirty="0" err="1" smtClean="0">
                <a:solidFill>
                  <a:srgbClr val="C00000"/>
                </a:solidFill>
              </a:rPr>
              <a:t>tuple</a:t>
            </a:r>
            <a:r>
              <a:rPr lang="en-IN" sz="2200" b="1" dirty="0" smtClean="0">
                <a:solidFill>
                  <a:srgbClr val="C00000"/>
                </a:solidFill>
              </a:rPr>
              <a:t> </a:t>
            </a:r>
            <a:r>
              <a:rPr lang="en-IN" sz="2200" b="1" dirty="0" smtClean="0"/>
              <a:t>is </a:t>
            </a:r>
            <a:r>
              <a:rPr lang="en-IN" sz="2200" b="1" dirty="0" smtClean="0">
                <a:solidFill>
                  <a:srgbClr val="C00000"/>
                </a:solidFill>
              </a:rPr>
              <a:t>unpacked</a:t>
            </a:r>
            <a:r>
              <a:rPr lang="en-IN" sz="2200" b="1" dirty="0" smtClean="0"/>
              <a:t> into the variables: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 smtClean="0"/>
          </a:p>
          <a:p>
            <a:pPr>
              <a:buNone/>
            </a:pPr>
            <a:endParaRPr lang="en-IN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2143116"/>
            <a:ext cx="2670409" cy="866079"/>
          </a:xfrm>
          <a:prstGeom prst="rect">
            <a:avLst/>
          </a:prstGeom>
        </p:spPr>
      </p:pic>
      <p:pic>
        <p:nvPicPr>
          <p:cNvPr id="7" name="Picture 6" descr="tupledemo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86" y="3571876"/>
            <a:ext cx="2742582" cy="1039294"/>
          </a:xfrm>
          <a:prstGeom prst="rect">
            <a:avLst/>
          </a:prstGeom>
        </p:spPr>
      </p:pic>
      <p:pic>
        <p:nvPicPr>
          <p:cNvPr id="8" name="Picture 7" descr="tupledemo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62" y="5286388"/>
            <a:ext cx="2627105" cy="1039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Swapping Of 2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have seen the following code many times before which </a:t>
            </a:r>
            <a:r>
              <a:rPr lang="en-US" sz="2400" b="1" dirty="0" smtClean="0">
                <a:solidFill>
                  <a:srgbClr val="C00000"/>
                </a:solidFill>
              </a:rPr>
              <a:t>swaps </a:t>
            </a:r>
            <a:r>
              <a:rPr lang="en-US" sz="2400" dirty="0" smtClean="0"/>
              <a:t>the variables </a:t>
            </a:r>
            <a:r>
              <a:rPr lang="en-US" sz="2400" b="1" dirty="0" smtClean="0">
                <a:solidFill>
                  <a:srgbClr val="0070C0"/>
                </a:solidFill>
              </a:rPr>
              <a:t>a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b</a:t>
            </a:r>
            <a:r>
              <a:rPr lang="en-US" sz="2400" dirty="0" smtClean="0"/>
              <a:t> :</a:t>
            </a:r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b="1" dirty="0" smtClean="0">
                <a:solidFill>
                  <a:srgbClr val="0070C0"/>
                </a:solidFill>
              </a:rPr>
              <a:t>a = 10 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0070C0"/>
                </a:solidFill>
              </a:rPr>
              <a:t>	b = 20 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0070C0"/>
                </a:solidFill>
              </a:rPr>
              <a:t>	b, a = a, b</a:t>
            </a:r>
          </a:p>
          <a:p>
            <a:endParaRPr lang="pt-BR" sz="2400" b="1" dirty="0" smtClean="0">
              <a:solidFill>
                <a:srgbClr val="C00000"/>
              </a:solidFill>
            </a:endParaRPr>
          </a:p>
          <a:p>
            <a:r>
              <a:rPr lang="pt-BR" sz="2400" b="1" dirty="0" smtClean="0">
                <a:solidFill>
                  <a:srgbClr val="C00000"/>
                </a:solidFill>
              </a:rPr>
              <a:t>Now , can you tell what is happening internally ?</a:t>
            </a:r>
          </a:p>
          <a:p>
            <a:endParaRPr lang="pt-BR" sz="2400" b="1" dirty="0" smtClean="0">
              <a:solidFill>
                <a:srgbClr val="C00000"/>
              </a:solidFill>
            </a:endParaRPr>
          </a:p>
          <a:p>
            <a:pPr lvl="1"/>
            <a:r>
              <a:rPr lang="en-IN" sz="1900" b="1" dirty="0" smtClean="0"/>
              <a:t>First, </a:t>
            </a:r>
            <a:r>
              <a:rPr lang="en-IN" sz="1900" b="1" dirty="0" smtClean="0">
                <a:solidFill>
                  <a:srgbClr val="0070C0"/>
                </a:solidFill>
              </a:rPr>
              <a:t>a</a:t>
            </a:r>
            <a:r>
              <a:rPr lang="en-IN" sz="1900" b="1" dirty="0" smtClean="0"/>
              <a:t> and </a:t>
            </a:r>
            <a:r>
              <a:rPr lang="en-IN" sz="1900" b="1" dirty="0" smtClean="0">
                <a:solidFill>
                  <a:srgbClr val="0070C0"/>
                </a:solidFill>
              </a:rPr>
              <a:t>b</a:t>
            </a:r>
            <a:r>
              <a:rPr lang="en-IN" sz="1900" b="1" dirty="0" smtClean="0"/>
              <a:t> get packed into a </a:t>
            </a:r>
            <a:r>
              <a:rPr lang="en-IN" sz="1900" b="1" dirty="0" err="1" smtClean="0">
                <a:solidFill>
                  <a:srgbClr val="C00000"/>
                </a:solidFill>
              </a:rPr>
              <a:t>tuple</a:t>
            </a:r>
            <a:r>
              <a:rPr lang="en-IN" sz="1900" b="1" dirty="0" smtClean="0"/>
              <a:t>. </a:t>
            </a:r>
          </a:p>
          <a:p>
            <a:pPr lvl="1"/>
            <a:r>
              <a:rPr lang="en-IN" sz="1900" b="1" dirty="0" smtClean="0"/>
              <a:t>Then the </a:t>
            </a:r>
            <a:r>
              <a:rPr lang="en-IN" sz="1900" b="1" dirty="0" err="1" smtClean="0">
                <a:solidFill>
                  <a:srgbClr val="C00000"/>
                </a:solidFill>
              </a:rPr>
              <a:t>tuple</a:t>
            </a:r>
            <a:r>
              <a:rPr lang="en-IN" sz="1900" b="1" dirty="0" smtClean="0"/>
              <a:t> gets </a:t>
            </a:r>
            <a:r>
              <a:rPr lang="en-IN" sz="1900" b="1" dirty="0" smtClean="0">
                <a:solidFill>
                  <a:srgbClr val="C00000"/>
                </a:solidFill>
              </a:rPr>
              <a:t>unpacked</a:t>
            </a:r>
            <a:r>
              <a:rPr lang="en-IN" sz="1900" b="1" dirty="0" smtClean="0"/>
              <a:t> again, but this time into variables </a:t>
            </a:r>
            <a:r>
              <a:rPr lang="en-IN" sz="1900" b="1" dirty="0" smtClean="0">
                <a:solidFill>
                  <a:srgbClr val="0070C0"/>
                </a:solidFill>
              </a:rPr>
              <a:t>b</a:t>
            </a:r>
            <a:r>
              <a:rPr lang="en-IN" sz="1900" b="1" dirty="0" smtClean="0"/>
              <a:t> then </a:t>
            </a:r>
            <a:r>
              <a:rPr lang="en-IN" sz="1900" b="1" dirty="0" smtClean="0">
                <a:solidFill>
                  <a:srgbClr val="0070C0"/>
                </a:solidFill>
              </a:rPr>
              <a:t>a</a:t>
            </a:r>
            <a:r>
              <a:rPr lang="en-IN" sz="1900" b="1" dirty="0" smtClean="0"/>
              <a:t>. </a:t>
            </a:r>
          </a:p>
          <a:p>
            <a:pPr lvl="1"/>
            <a:r>
              <a:rPr lang="en-IN" sz="1900" b="1" dirty="0" smtClean="0"/>
              <a:t>So the values get swapped!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Returning Multiple Values</a:t>
            </a:r>
            <a:br>
              <a:rPr lang="en-US" sz="2800" b="1" dirty="0" smtClean="0"/>
            </a:br>
            <a:r>
              <a:rPr lang="en-US" sz="2800" b="1" dirty="0" smtClean="0"/>
              <a:t>From 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1752" y="1527048"/>
            <a:ext cx="8503920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 calculate(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a,b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c=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</a:t>
            </a:r>
            <a:endParaRPr kumimoji="0" lang="en-IN" sz="20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d=a-b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return 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c,d</a:t>
            </a:r>
            <a:endParaRPr kumimoji="0" lang="en-IN" sz="20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=calculate(5,3)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print("Sum 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is",x,"and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difference 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is",y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z=calculate(15,23)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print("Sum 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is",z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[0],"and difference 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is",z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[1])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func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588798"/>
            <a:ext cx="4714908" cy="697721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5643570" y="1428736"/>
            <a:ext cx="3500430" cy="2643206"/>
          </a:xfrm>
          <a:prstGeom prst="cloudCallout">
            <a:avLst>
              <a:gd name="adj1" fmla="val -33517"/>
              <a:gd name="adj2" fmla="val 14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Here </a:t>
            </a:r>
            <a:r>
              <a:rPr lang="en-US" sz="1100" b="1" dirty="0" smtClean="0">
                <a:solidFill>
                  <a:srgbClr val="FFFF00"/>
                </a:solidFill>
              </a:rPr>
              <a:t>Python</a:t>
            </a:r>
            <a:r>
              <a:rPr lang="en-US" sz="1100" b="1" dirty="0" smtClean="0">
                <a:solidFill>
                  <a:schemeClr val="bg1"/>
                </a:solidFill>
              </a:rPr>
              <a:t> will do the following:</a:t>
            </a:r>
          </a:p>
          <a:p>
            <a:pPr marL="342900" indent="-342900" algn="ctr">
              <a:buAutoNum type="arabicPeriod"/>
            </a:pPr>
            <a:r>
              <a:rPr lang="en-US" sz="1100" b="1" dirty="0" smtClean="0">
                <a:solidFill>
                  <a:schemeClr val="bg1"/>
                </a:solidFill>
              </a:rPr>
              <a:t>It will </a:t>
            </a:r>
            <a:r>
              <a:rPr lang="en-US" sz="1100" b="1" dirty="0" smtClean="0">
                <a:solidFill>
                  <a:srgbClr val="FFFF00"/>
                </a:solidFill>
              </a:rPr>
              <a:t>pack </a:t>
            </a:r>
            <a:r>
              <a:rPr lang="en-US" sz="1100" b="1" dirty="0" smtClean="0">
                <a:solidFill>
                  <a:schemeClr val="bg1"/>
                </a:solidFill>
              </a:rPr>
              <a:t>the values of </a:t>
            </a:r>
            <a:r>
              <a:rPr lang="en-US" sz="1100" b="1" dirty="0" smtClean="0">
                <a:solidFill>
                  <a:srgbClr val="FFFF00"/>
                </a:solidFill>
              </a:rPr>
              <a:t>c</a:t>
            </a:r>
            <a:r>
              <a:rPr lang="en-US" sz="1100" b="1" dirty="0" smtClean="0">
                <a:solidFill>
                  <a:schemeClr val="bg1"/>
                </a:solidFill>
              </a:rPr>
              <a:t> and </a:t>
            </a:r>
            <a:r>
              <a:rPr lang="en-US" sz="1100" b="1" dirty="0" smtClean="0">
                <a:solidFill>
                  <a:srgbClr val="FFFF00"/>
                </a:solidFill>
              </a:rPr>
              <a:t>d</a:t>
            </a:r>
            <a:r>
              <a:rPr lang="en-US" sz="1100" b="1" dirty="0" smtClean="0">
                <a:solidFill>
                  <a:schemeClr val="bg1"/>
                </a:solidFill>
              </a:rPr>
              <a:t> in a </a:t>
            </a:r>
            <a:r>
              <a:rPr lang="en-US" sz="1100" b="1" dirty="0" err="1" smtClean="0">
                <a:solidFill>
                  <a:srgbClr val="FFFF00"/>
                </a:solidFill>
              </a:rPr>
              <a:t>tuple</a:t>
            </a:r>
            <a:endParaRPr lang="en-US" sz="1100" b="1" dirty="0" smtClean="0">
              <a:solidFill>
                <a:srgbClr val="FFFF00"/>
              </a:solidFill>
            </a:endParaRPr>
          </a:p>
          <a:p>
            <a:pPr marL="342900" indent="-342900" algn="ctr">
              <a:buAutoNum type="arabicPeriod"/>
            </a:pPr>
            <a:r>
              <a:rPr lang="en-US" sz="1100" b="1" dirty="0" smtClean="0">
                <a:solidFill>
                  <a:schemeClr val="bg1"/>
                </a:solidFill>
              </a:rPr>
              <a:t>Then it will </a:t>
            </a:r>
            <a:r>
              <a:rPr lang="en-US" sz="1100" b="1" dirty="0" smtClean="0">
                <a:solidFill>
                  <a:srgbClr val="FFFF00"/>
                </a:solidFill>
              </a:rPr>
              <a:t>unpack </a:t>
            </a:r>
            <a:r>
              <a:rPr lang="en-US" sz="1100" b="1" dirty="0" smtClean="0">
                <a:solidFill>
                  <a:schemeClr val="bg1"/>
                </a:solidFill>
              </a:rPr>
              <a:t>this </a:t>
            </a:r>
            <a:r>
              <a:rPr lang="en-US" sz="1100" b="1" dirty="0" err="1" smtClean="0">
                <a:solidFill>
                  <a:srgbClr val="FFFF00"/>
                </a:solidFill>
              </a:rPr>
              <a:t>tuple</a:t>
            </a:r>
            <a:r>
              <a:rPr lang="en-US" sz="1100" b="1" dirty="0" smtClean="0">
                <a:solidFill>
                  <a:schemeClr val="bg1"/>
                </a:solidFill>
              </a:rPr>
              <a:t> into the variables </a:t>
            </a:r>
            <a:r>
              <a:rPr lang="en-US" sz="1100" b="1" dirty="0" smtClean="0">
                <a:solidFill>
                  <a:srgbClr val="FFFF00"/>
                </a:solidFill>
              </a:rPr>
              <a:t>x </a:t>
            </a:r>
            <a:r>
              <a:rPr lang="en-US" sz="1100" b="1" dirty="0" smtClean="0">
                <a:solidFill>
                  <a:schemeClr val="bg1"/>
                </a:solidFill>
              </a:rPr>
              <a:t>and </a:t>
            </a:r>
            <a:r>
              <a:rPr lang="en-US" sz="1100" b="1" dirty="0" smtClean="0">
                <a:solidFill>
                  <a:srgbClr val="FFFF00"/>
                </a:solidFill>
              </a:rPr>
              <a:t>y</a:t>
            </a:r>
          </a:p>
          <a:p>
            <a:pPr marL="342900" indent="-342900" algn="ctr">
              <a:buAutoNum type="arabicPeriod"/>
            </a:pPr>
            <a:r>
              <a:rPr lang="en-US" sz="1100" b="1" dirty="0" smtClean="0">
                <a:solidFill>
                  <a:schemeClr val="bg1"/>
                </a:solidFill>
              </a:rPr>
              <a:t>In the </a:t>
            </a:r>
            <a:r>
              <a:rPr lang="en-US" sz="1100" b="1" dirty="0" smtClean="0">
                <a:solidFill>
                  <a:srgbClr val="FFFF00"/>
                </a:solidFill>
              </a:rPr>
              <a:t>second call </a:t>
            </a:r>
            <a:r>
              <a:rPr lang="en-US" sz="1100" b="1" dirty="0" smtClean="0">
                <a:solidFill>
                  <a:schemeClr val="bg1"/>
                </a:solidFill>
              </a:rPr>
              <a:t>since </a:t>
            </a:r>
            <a:r>
              <a:rPr lang="en-US" sz="1100" b="1" dirty="0" smtClean="0">
                <a:solidFill>
                  <a:srgbClr val="FFFF00"/>
                </a:solidFill>
              </a:rPr>
              <a:t>z </a:t>
            </a:r>
            <a:r>
              <a:rPr lang="en-US" sz="1100" b="1" dirty="0" smtClean="0">
                <a:solidFill>
                  <a:schemeClr val="bg1"/>
                </a:solidFill>
              </a:rPr>
              <a:t>is a </a:t>
            </a:r>
            <a:r>
              <a:rPr lang="en-US" sz="1100" b="1" dirty="0" smtClean="0">
                <a:solidFill>
                  <a:srgbClr val="FFFF00"/>
                </a:solidFill>
              </a:rPr>
              <a:t>single variable </a:t>
            </a:r>
            <a:r>
              <a:rPr lang="en-US" sz="1100" b="1" dirty="0" smtClean="0">
                <a:solidFill>
                  <a:schemeClr val="bg1"/>
                </a:solidFill>
              </a:rPr>
              <a:t>, it is automatically converted into a </a:t>
            </a:r>
            <a:r>
              <a:rPr lang="en-US" sz="1100" b="1" dirty="0" err="1" smtClean="0">
                <a:solidFill>
                  <a:srgbClr val="FFFF00"/>
                </a:solidFill>
              </a:rPr>
              <a:t>tuple</a:t>
            </a:r>
            <a:endParaRPr lang="en-US" sz="1100" b="1" dirty="0" smtClean="0">
              <a:solidFill>
                <a:srgbClr val="FFFF00"/>
              </a:solidFill>
            </a:endParaRPr>
          </a:p>
          <a:p>
            <a:pPr marL="342900" indent="-342900" algn="ctr">
              <a:buAutoNum type="arabicPeriod"/>
            </a:pPr>
            <a:endParaRPr lang="en-IN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def add(</a:t>
            </a:r>
            <a:r>
              <a:rPr lang="en-IN" sz="2200" b="1" dirty="0" err="1" smtClean="0">
                <a:solidFill>
                  <a:srgbClr val="7030A0"/>
                </a:solidFill>
              </a:rPr>
              <a:t>a,b,c,d</a:t>
            </a:r>
            <a:r>
              <a:rPr lang="en-IN" sz="22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print("Sum </a:t>
            </a:r>
            <a:r>
              <a:rPr lang="en-IN" sz="2200" b="1" dirty="0" err="1" smtClean="0">
                <a:solidFill>
                  <a:srgbClr val="7030A0"/>
                </a:solidFill>
              </a:rPr>
              <a:t>is",a+b+c+d</a:t>
            </a:r>
            <a:r>
              <a:rPr lang="en-IN" sz="22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2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mytuple</a:t>
            </a:r>
            <a:r>
              <a:rPr lang="en-IN" sz="2200" b="1" dirty="0" smtClean="0">
                <a:solidFill>
                  <a:srgbClr val="C00000"/>
                </a:solidFill>
              </a:rPr>
              <a:t>=(10,20,30,40)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add(</a:t>
            </a:r>
            <a:r>
              <a:rPr lang="en-IN" sz="2200" b="1" dirty="0" err="1" smtClean="0">
                <a:solidFill>
                  <a:srgbClr val="C00000"/>
                </a:solidFill>
              </a:rPr>
              <a:t>mytuple</a:t>
            </a:r>
            <a:r>
              <a:rPr lang="en-IN" sz="22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286388"/>
            <a:ext cx="8643998" cy="10715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29190" y="1643050"/>
            <a:ext cx="254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did it happen ?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9459" y="2000240"/>
            <a:ext cx="41745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Since we are passing </a:t>
            </a:r>
            <a:r>
              <a:rPr lang="en-IN" b="1" dirty="0" err="1" smtClean="0">
                <a:solidFill>
                  <a:srgbClr val="7030A0"/>
                </a:solidFill>
              </a:rPr>
              <a:t>mytuple</a:t>
            </a:r>
            <a:r>
              <a:rPr lang="en-IN" b="1" dirty="0" smtClean="0">
                <a:solidFill>
                  <a:srgbClr val="C00000"/>
                </a:solidFill>
              </a:rPr>
              <a:t> as a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single argument , so Python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is giving exception. 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628" y="300037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is the solution ?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9190" y="3357562"/>
            <a:ext cx="39324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To overcome this we must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unpack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mytuple</a:t>
            </a:r>
            <a:r>
              <a:rPr lang="en-US" b="1" dirty="0" smtClean="0">
                <a:solidFill>
                  <a:srgbClr val="C00000"/>
                </a:solidFill>
              </a:rPr>
              <a:t> to </a:t>
            </a:r>
            <a:r>
              <a:rPr lang="en-US" b="1" dirty="0" smtClean="0">
                <a:solidFill>
                  <a:srgbClr val="7030A0"/>
                </a:solidFill>
              </a:rPr>
              <a:t>4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individual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values</a:t>
            </a:r>
            <a:r>
              <a:rPr lang="en-US" b="1" dirty="0" smtClean="0">
                <a:solidFill>
                  <a:srgbClr val="C00000"/>
                </a:solidFill>
              </a:rPr>
              <a:t>. This can be done by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prefixing </a:t>
            </a:r>
            <a:r>
              <a:rPr lang="en-US" b="1" dirty="0" err="1" smtClean="0">
                <a:solidFill>
                  <a:srgbClr val="7030A0"/>
                </a:solidFill>
              </a:rPr>
              <a:t>mytuple</a:t>
            </a:r>
            <a:r>
              <a:rPr lang="en-US" b="1" dirty="0" smtClean="0">
                <a:solidFill>
                  <a:srgbClr val="C00000"/>
                </a:solidFill>
              </a:rPr>
              <a:t> with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 </a:t>
            </a:r>
            <a:r>
              <a:rPr lang="en-US" b="1" dirty="0" smtClean="0">
                <a:solidFill>
                  <a:srgbClr val="7030A0"/>
                </a:solidFill>
              </a:rPr>
              <a:t>*</a:t>
            </a:r>
            <a:r>
              <a:rPr lang="en-US" b="1" dirty="0" smtClean="0">
                <a:solidFill>
                  <a:srgbClr val="C00000"/>
                </a:solidFill>
              </a:rPr>
              <a:t>. So the call will be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add(*</a:t>
            </a:r>
            <a:r>
              <a:rPr lang="en-US" b="1" dirty="0" err="1" smtClean="0">
                <a:solidFill>
                  <a:srgbClr val="7030A0"/>
                </a:solidFill>
              </a:rPr>
              <a:t>mytuple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allAtOnce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add(</a:t>
            </a:r>
            <a:r>
              <a:rPr lang="en-IN" sz="2400" b="1" dirty="0" err="1" smtClean="0">
                <a:solidFill>
                  <a:srgbClr val="7030A0"/>
                </a:solidFill>
              </a:rPr>
              <a:t>a,b,c,d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print("Sum </a:t>
            </a:r>
            <a:r>
              <a:rPr lang="en-IN" sz="2400" b="1" dirty="0" err="1" smtClean="0">
                <a:solidFill>
                  <a:srgbClr val="7030A0"/>
                </a:solidFill>
              </a:rPr>
              <a:t>is",a+b+c+d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mytuple</a:t>
            </a:r>
            <a:r>
              <a:rPr lang="en-IN" sz="2400" b="1" dirty="0" smtClean="0">
                <a:solidFill>
                  <a:srgbClr val="C00000"/>
                </a:solidFill>
              </a:rPr>
              <a:t>=(10,20,30,40)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add(*</a:t>
            </a:r>
            <a:r>
              <a:rPr lang="en-IN" sz="2400" b="1" dirty="0" err="1" smtClean="0">
                <a:solidFill>
                  <a:srgbClr val="0070C0"/>
                </a:solidFill>
              </a:rPr>
              <a:t>mytuple</a:t>
            </a:r>
            <a:r>
              <a:rPr lang="en-IN" sz="2400" b="1" dirty="0" smtClean="0">
                <a:solidFill>
                  <a:srgbClr val="0070C0"/>
                </a:solidFill>
              </a:rPr>
              <a:t>)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072074"/>
            <a:ext cx="2071702" cy="357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The </a:t>
            </a:r>
            <a:r>
              <a:rPr lang="en-US" sz="2800" b="1" dirty="0" err="1" smtClean="0"/>
              <a:t>Tuple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Similar to a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, we can access/print a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three</a:t>
            </a:r>
            <a:r>
              <a:rPr lang="en-IN" sz="2400" dirty="0" smtClean="0"/>
              <a:t> ways: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Directly passing it to the </a:t>
            </a:r>
            <a:r>
              <a:rPr lang="en-US" sz="1900" b="1" dirty="0" smtClean="0">
                <a:solidFill>
                  <a:srgbClr val="C00000"/>
                </a:solidFill>
              </a:rPr>
              <a:t>print( ) </a:t>
            </a:r>
            <a:r>
              <a:rPr lang="en-US" sz="1900" b="1" dirty="0" smtClean="0">
                <a:solidFill>
                  <a:srgbClr val="7030A0"/>
                </a:solidFill>
              </a:rPr>
              <a:t>function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Accessing individual elements using </a:t>
            </a:r>
            <a:r>
              <a:rPr lang="en-US" sz="1900" b="1" dirty="0" smtClean="0">
                <a:solidFill>
                  <a:srgbClr val="C00000"/>
                </a:solidFill>
              </a:rPr>
              <a:t>subscript operator [ ]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Accessing multiple elements using </a:t>
            </a:r>
            <a:r>
              <a:rPr lang="en-US" sz="1900" b="1" dirty="0" smtClean="0">
                <a:solidFill>
                  <a:srgbClr val="C00000"/>
                </a:solidFill>
              </a:rPr>
              <a:t>slice operator [ : ]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Printing The Entire </a:t>
            </a:r>
            <a:r>
              <a:rPr lang="en-US" sz="2800" b="1" dirty="0" err="1" smtClean="0"/>
              <a:t>Tuple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values=(10,20,30,40)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print(values)</a:t>
            </a:r>
            <a:endParaRPr lang="en-US" sz="24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500438"/>
            <a:ext cx="2686425" cy="304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err="1" smtClean="0">
                <a:solidFill>
                  <a:schemeClr val="tx1"/>
                </a:solidFill>
              </a:rPr>
              <a:t>Tuple</a:t>
            </a:r>
            <a:r>
              <a:rPr lang="en-US" sz="3000" b="1" dirty="0" smtClean="0">
                <a:solidFill>
                  <a:schemeClr val="tx1"/>
                </a:solidFill>
              </a:rPr>
              <a:t>-I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A </a:t>
            </a:r>
            <a:r>
              <a:rPr lang="en-US" dirty="0" err="1" smtClean="0"/>
              <a:t>Tuple</a:t>
            </a:r>
            <a:r>
              <a:rPr lang="en-US" dirty="0" smtClean="0"/>
              <a:t>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Differences With 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Benefits Of </a:t>
            </a:r>
            <a:r>
              <a:rPr lang="en-US" dirty="0" err="1" smtClean="0"/>
              <a:t>Tuple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Creating </a:t>
            </a:r>
            <a:r>
              <a:rPr lang="en-US" dirty="0" err="1" smtClean="0"/>
              <a:t>Tuple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Packing / Unpacking A </a:t>
            </a:r>
            <a:r>
              <a:rPr lang="en-US" dirty="0" err="1" smtClean="0"/>
              <a:t>Tuple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Accessing A </a:t>
            </a:r>
            <a:r>
              <a:rPr lang="en-US" dirty="0" err="1" smtClean="0"/>
              <a:t>Tuple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</a:t>
            </a:r>
            <a:br>
              <a:rPr lang="en-US" sz="2800" b="1" dirty="0" smtClean="0"/>
            </a:br>
            <a:r>
              <a:rPr lang="en-US" sz="2800" b="1" dirty="0" smtClean="0"/>
              <a:t>Individual Elements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Like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dirty="0" smtClean="0"/>
              <a:t> , a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r>
              <a:rPr lang="en-US" sz="2400" dirty="0" smtClean="0"/>
              <a:t> also  has indexes running from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size-1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For example: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mynums</a:t>
            </a:r>
            <a:r>
              <a:rPr lang="en-US" sz="1900" b="1" dirty="0" smtClean="0">
                <a:solidFill>
                  <a:srgbClr val="002060"/>
                </a:solidFill>
              </a:rPr>
              <a:t>=(10,20,30,40,50)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above code will create a logical diagram in memory, where </a:t>
            </a:r>
            <a:r>
              <a:rPr lang="en-US" sz="2400" b="1" dirty="0" smtClean="0">
                <a:solidFill>
                  <a:srgbClr val="0070C0"/>
                </a:solidFill>
              </a:rPr>
              <a:t>positive indexing </a:t>
            </a:r>
            <a:r>
              <a:rPr lang="en-US" sz="2400" dirty="0" smtClean="0"/>
              <a:t>will go from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4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negative indexing</a:t>
            </a:r>
            <a:r>
              <a:rPr lang="en-US" sz="2400" dirty="0" smtClean="0"/>
              <a:t> from </a:t>
            </a:r>
            <a:r>
              <a:rPr lang="en-US" sz="2400" b="1" dirty="0" smtClean="0">
                <a:solidFill>
                  <a:srgbClr val="C00000"/>
                </a:solidFill>
              </a:rPr>
              <a:t>-1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-5</a:t>
            </a:r>
          </a:p>
          <a:p>
            <a:endParaRPr lang="en-IN" sz="1900" dirty="0" smtClean="0"/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</a:t>
            </a:r>
            <a:br>
              <a:rPr lang="en-US" sz="2800" b="1" dirty="0" smtClean="0"/>
            </a:br>
            <a:r>
              <a:rPr lang="en-US" sz="2800" b="1" dirty="0" smtClean="0"/>
              <a:t>Individual Elements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214554"/>
            <a:ext cx="8173591" cy="3505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</a:t>
            </a:r>
            <a:br>
              <a:rPr lang="en-US" sz="2800" b="1" dirty="0" smtClean="0"/>
            </a:br>
            <a:r>
              <a:rPr lang="en-US" sz="2800" b="1" dirty="0" smtClean="0"/>
              <a:t>Elements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C00000"/>
                </a:solidFill>
              </a:rPr>
              <a:t>mynums=(10,20,30,40,50)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C00000"/>
                </a:solidFill>
              </a:rPr>
              <a:t>print(mynums</a:t>
            </a:r>
            <a:r>
              <a:rPr lang="nb-NO" sz="2400" b="1" dirty="0" smtClean="0">
                <a:solidFill>
                  <a:srgbClr val="002060"/>
                </a:solidFill>
              </a:rPr>
              <a:t>[0]</a:t>
            </a:r>
            <a:r>
              <a:rPr lang="nb-NO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C00000"/>
                </a:solidFill>
              </a:rPr>
              <a:t>print(mynums</a:t>
            </a:r>
            <a:r>
              <a:rPr lang="nb-NO" sz="2400" b="1" dirty="0" smtClean="0">
                <a:solidFill>
                  <a:srgbClr val="002060"/>
                </a:solidFill>
              </a:rPr>
              <a:t>[1]</a:t>
            </a:r>
            <a:r>
              <a:rPr lang="nb-NO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C00000"/>
                </a:solidFill>
              </a:rPr>
              <a:t>print(mynums</a:t>
            </a:r>
            <a:r>
              <a:rPr lang="nb-NO" sz="2400" b="1" dirty="0" smtClean="0">
                <a:solidFill>
                  <a:srgbClr val="002060"/>
                </a:solidFill>
              </a:rPr>
              <a:t>[-3]</a:t>
            </a:r>
            <a:r>
              <a:rPr lang="nb-NO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C00000"/>
                </a:solidFill>
              </a:rPr>
              <a:t>print(mynums</a:t>
            </a:r>
            <a:r>
              <a:rPr lang="nb-NO" sz="2400" b="1" dirty="0" smtClean="0">
                <a:solidFill>
                  <a:srgbClr val="002060"/>
                </a:solidFill>
              </a:rPr>
              <a:t>[-2]</a:t>
            </a:r>
            <a:r>
              <a:rPr lang="nb-NO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786322"/>
            <a:ext cx="466790" cy="1190791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4929190" y="1571612"/>
            <a:ext cx="3629044" cy="3357586"/>
          </a:xfrm>
          <a:prstGeom prst="cloudCallout">
            <a:avLst>
              <a:gd name="adj1" fmla="val -104707"/>
              <a:gd name="adj2" fmla="val -24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Even though we create </a:t>
            </a:r>
            <a:r>
              <a:rPr lang="en-US" sz="1600" b="1" dirty="0" err="1" smtClean="0">
                <a:solidFill>
                  <a:srgbClr val="FFFF00"/>
                </a:solidFill>
              </a:rPr>
              <a:t>tuple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/>
              <a:t>using the symbol of </a:t>
            </a:r>
            <a:r>
              <a:rPr lang="en-US" sz="1600" b="1" dirty="0" smtClean="0">
                <a:solidFill>
                  <a:srgbClr val="FFFF00"/>
                </a:solidFill>
              </a:rPr>
              <a:t>( ) </a:t>
            </a:r>
            <a:r>
              <a:rPr lang="en-US" sz="1600" b="1" dirty="0" smtClean="0"/>
              <a:t>but when we access it’s </a:t>
            </a:r>
            <a:r>
              <a:rPr lang="en-US" sz="1600" b="1" dirty="0" smtClean="0">
                <a:solidFill>
                  <a:srgbClr val="FFFF00"/>
                </a:solidFill>
              </a:rPr>
              <a:t>individual element </a:t>
            </a:r>
            <a:r>
              <a:rPr lang="en-US" sz="1600" b="1" dirty="0" smtClean="0"/>
              <a:t>, we still use the </a:t>
            </a:r>
            <a:r>
              <a:rPr lang="en-US" sz="1600" b="1" dirty="0" smtClean="0">
                <a:solidFill>
                  <a:srgbClr val="FFFF00"/>
                </a:solidFill>
              </a:rPr>
              <a:t>subscript</a:t>
            </a:r>
            <a:r>
              <a:rPr lang="en-US" sz="1600" b="1" dirty="0" smtClean="0"/>
              <a:t> or </a:t>
            </a:r>
            <a:r>
              <a:rPr lang="en-US" sz="1600" b="1" dirty="0" smtClean="0">
                <a:solidFill>
                  <a:srgbClr val="FFFF00"/>
                </a:solidFill>
              </a:rPr>
              <a:t>index</a:t>
            </a:r>
            <a:r>
              <a:rPr lang="en-US" sz="1600" b="1" dirty="0" smtClean="0">
                <a:solidFill>
                  <a:schemeClr val="bg1"/>
                </a:solidFill>
              </a:rPr>
              <a:t> operator  </a:t>
            </a:r>
            <a:r>
              <a:rPr lang="en-US" sz="1600" b="1" dirty="0" smtClean="0">
                <a:solidFill>
                  <a:srgbClr val="FFFF00"/>
                </a:solidFill>
              </a:rPr>
              <a:t>[ ]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Accessing </a:t>
            </a:r>
            <a:r>
              <a:rPr lang="en-US" sz="2000" b="1" dirty="0" err="1" smtClean="0"/>
              <a:t>Tuple</a:t>
            </a:r>
            <a:r>
              <a:rPr lang="en-US" sz="2000" b="1" dirty="0" smtClean="0"/>
              <a:t> Elements </a:t>
            </a:r>
            <a:br>
              <a:rPr lang="en-US" sz="2000" b="1" dirty="0" smtClean="0"/>
            </a:br>
            <a:r>
              <a:rPr lang="en-US" sz="2000" b="1" dirty="0" smtClean="0"/>
              <a:t>Using </a:t>
            </a:r>
            <a:br>
              <a:rPr lang="en-US" sz="2000" b="1" dirty="0" smtClean="0"/>
            </a:br>
            <a:r>
              <a:rPr lang="en-US" sz="2000" b="1" dirty="0" smtClean="0"/>
              <a:t>While Loop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=(10,20,30,40,50)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n=</a:t>
            </a:r>
            <a:r>
              <a:rPr lang="en-IN" sz="2400" b="1" dirty="0" err="1" smtClean="0">
                <a:solidFill>
                  <a:srgbClr val="7030A0"/>
                </a:solidFill>
              </a:rPr>
              <a:t>len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=0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while 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&lt;n: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[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])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=i+1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1571612"/>
            <a:ext cx="3629044" cy="3357586"/>
          </a:xfrm>
          <a:prstGeom prst="cloudCallout">
            <a:avLst>
              <a:gd name="adj1" fmla="val -151649"/>
              <a:gd name="adj2" fmla="val -23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Just like </a:t>
            </a:r>
            <a:r>
              <a:rPr lang="en-US" b="1" dirty="0" err="1" smtClean="0">
                <a:solidFill>
                  <a:srgbClr val="FFFF00"/>
                </a:solidFill>
              </a:rPr>
              <a:t>len</a:t>
            </a:r>
            <a:r>
              <a:rPr lang="en-US" b="1" dirty="0" smtClean="0">
                <a:solidFill>
                  <a:srgbClr val="FFFF00"/>
                </a:solidFill>
              </a:rPr>
              <a:t>( ) </a:t>
            </a:r>
            <a:r>
              <a:rPr lang="en-US" b="1" dirty="0" smtClean="0"/>
              <a:t>works with </a:t>
            </a:r>
            <a:r>
              <a:rPr lang="en-US" b="1" dirty="0" smtClean="0">
                <a:solidFill>
                  <a:srgbClr val="FFFF00"/>
                </a:solidFill>
              </a:rPr>
              <a:t>list</a:t>
            </a:r>
            <a:r>
              <a:rPr lang="en-US" b="1" dirty="0" smtClean="0"/>
              <a:t>, similarly it also works with </a:t>
            </a:r>
            <a:r>
              <a:rPr lang="en-US" b="1" dirty="0" err="1" smtClean="0">
                <a:solidFill>
                  <a:srgbClr val="FFFF00"/>
                </a:solidFill>
              </a:rPr>
              <a:t>tuple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/>
              <a:t>and returns </a:t>
            </a:r>
            <a:r>
              <a:rPr lang="en-US" b="1" dirty="0" smtClean="0">
                <a:solidFill>
                  <a:srgbClr val="FFFF00"/>
                </a:solidFill>
              </a:rPr>
              <a:t>number of elements </a:t>
            </a:r>
            <a:r>
              <a:rPr lang="en-US" b="1" dirty="0" smtClean="0"/>
              <a:t>in the </a:t>
            </a:r>
            <a:r>
              <a:rPr lang="en-US" b="1" dirty="0" err="1" smtClean="0">
                <a:solidFill>
                  <a:srgbClr val="FFFF00"/>
                </a:solidFill>
              </a:rPr>
              <a:t>tuple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7" name="Picture 6" descr="tupledemo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072074"/>
            <a:ext cx="400106" cy="1305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Accessing </a:t>
            </a:r>
            <a:r>
              <a:rPr lang="en-US" sz="2000" b="1" dirty="0" err="1" smtClean="0"/>
              <a:t>Tuple</a:t>
            </a:r>
            <a:r>
              <a:rPr lang="en-US" sz="2000" b="1" dirty="0" smtClean="0"/>
              <a:t> Elements </a:t>
            </a:r>
            <a:br>
              <a:rPr lang="en-US" sz="2000" b="1" dirty="0" smtClean="0"/>
            </a:br>
            <a:r>
              <a:rPr lang="en-US" sz="2000" b="1" dirty="0" smtClean="0"/>
              <a:t>Using </a:t>
            </a:r>
            <a:br>
              <a:rPr lang="en-US" sz="2000" b="1" dirty="0" smtClean="0"/>
            </a:br>
            <a:r>
              <a:rPr lang="en-US" sz="2000" b="1" dirty="0" smtClean="0"/>
              <a:t>For Loop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=(10,20,30,40,50)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smtClean="0">
                <a:solidFill>
                  <a:srgbClr val="002060"/>
                </a:solidFill>
              </a:rPr>
              <a:t>x</a:t>
            </a:r>
            <a:r>
              <a:rPr lang="en-IN" sz="2400" b="1" dirty="0" smtClean="0">
                <a:solidFill>
                  <a:srgbClr val="C00000"/>
                </a:solidFill>
              </a:rPr>
              <a:t> in </a:t>
            </a:r>
            <a:r>
              <a:rPr lang="en-IN" sz="2400" b="1" dirty="0" err="1" smtClean="0">
                <a:solidFill>
                  <a:srgbClr val="00206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print(x)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1571612"/>
            <a:ext cx="3629044" cy="3357586"/>
          </a:xfrm>
          <a:prstGeom prst="cloudCallout">
            <a:avLst>
              <a:gd name="adj1" fmla="val -151649"/>
              <a:gd name="adj2" fmla="val -23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Since </a:t>
            </a:r>
            <a:r>
              <a:rPr lang="en-US" b="1" dirty="0" err="1" smtClean="0">
                <a:solidFill>
                  <a:srgbClr val="FFFF00"/>
                </a:solidFill>
              </a:rPr>
              <a:t>tuple</a:t>
            </a:r>
            <a:r>
              <a:rPr lang="en-US" b="1" dirty="0" smtClean="0"/>
              <a:t> is a </a:t>
            </a:r>
            <a:r>
              <a:rPr lang="en-US" b="1" dirty="0" smtClean="0">
                <a:solidFill>
                  <a:srgbClr val="FFFF00"/>
                </a:solidFill>
              </a:rPr>
              <a:t>sequence</a:t>
            </a:r>
            <a:r>
              <a:rPr lang="en-US" b="1" dirty="0" smtClean="0"/>
              <a:t> type , so for loop can iterate over individual elements of the </a:t>
            </a:r>
            <a:r>
              <a:rPr lang="en-US" b="1" dirty="0" err="1" smtClean="0">
                <a:solidFill>
                  <a:srgbClr val="FFFF00"/>
                </a:solidFill>
              </a:rPr>
              <a:t>tuple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7" name="Picture 6" descr="tupledemo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857628"/>
            <a:ext cx="400106" cy="1305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 </a:t>
            </a:r>
            <a:r>
              <a:rPr lang="en-IN" sz="2400" dirty="0" smtClean="0"/>
              <a:t>Given the </a:t>
            </a:r>
            <a:r>
              <a:rPr lang="en-IN" sz="2400" dirty="0" err="1" smtClean="0"/>
              <a:t>tuple</a:t>
            </a:r>
            <a:r>
              <a:rPr lang="en-IN" sz="2400" dirty="0" smtClean="0"/>
              <a:t> below that represents the </a:t>
            </a:r>
            <a:r>
              <a:rPr lang="en-IN" sz="2400" b="1" dirty="0" err="1" smtClean="0">
                <a:solidFill>
                  <a:srgbClr val="C00000"/>
                </a:solidFill>
              </a:rPr>
              <a:t>Arijit</a:t>
            </a:r>
            <a:r>
              <a:rPr lang="en-IN" sz="2400" b="1" dirty="0" smtClean="0">
                <a:solidFill>
                  <a:srgbClr val="C00000"/>
                </a:solidFill>
              </a:rPr>
              <a:t> Singh’s 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002060"/>
                </a:solidFill>
              </a:rPr>
              <a:t>Aashiqui</a:t>
            </a:r>
            <a:r>
              <a:rPr lang="en-IN" sz="2400" b="1" dirty="0" smtClean="0">
                <a:solidFill>
                  <a:srgbClr val="002060"/>
                </a:solidFill>
              </a:rPr>
              <a:t> 2 songs.</a:t>
            </a:r>
          </a:p>
          <a:p>
            <a:pPr>
              <a:buNone/>
            </a:pPr>
            <a:r>
              <a:rPr lang="en-IN" sz="2400" dirty="0" smtClean="0"/>
              <a:t>Write  </a:t>
            </a:r>
            <a:r>
              <a:rPr lang="en-IN" sz="2400" dirty="0" smtClean="0"/>
              <a:t>code to print the album details, followed by a listing of 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all </a:t>
            </a:r>
            <a:r>
              <a:rPr lang="en-IN" sz="2400" dirty="0" smtClean="0"/>
              <a:t>the tracks in the album</a:t>
            </a:r>
            <a:r>
              <a:rPr lang="en-IN" sz="2400" dirty="0" smtClean="0"/>
              <a:t>.</a:t>
            </a:r>
            <a:endParaRPr lang="en-IN" sz="24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album</a:t>
            </a:r>
            <a:r>
              <a:rPr lang="en-US" sz="2000" b="1" dirty="0" smtClean="0">
                <a:solidFill>
                  <a:srgbClr val="C00000"/>
                </a:solidFill>
              </a:rPr>
              <a:t>="</a:t>
            </a:r>
            <a:r>
              <a:rPr lang="en-US" sz="2000" b="1" dirty="0" err="1" smtClean="0">
                <a:solidFill>
                  <a:srgbClr val="C00000"/>
                </a:solidFill>
              </a:rPr>
              <a:t>Aashiqui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2</a:t>
            </a:r>
            <a:r>
              <a:rPr lang="en-US" sz="2000" b="1" dirty="0" smtClean="0">
                <a:solidFill>
                  <a:srgbClr val="C00000"/>
                </a:solidFill>
              </a:rPr>
              <a:t>",</a:t>
            </a:r>
            <a:r>
              <a:rPr lang="en-US" sz="2000" b="1" dirty="0" smtClean="0">
                <a:solidFill>
                  <a:srgbClr val="C00000"/>
                </a:solidFill>
              </a:rPr>
              <a:t> 2013 </a:t>
            </a:r>
            <a:r>
              <a:rPr lang="en-US" sz="2000" b="1" dirty="0" smtClean="0">
                <a:solidFill>
                  <a:srgbClr val="C00000"/>
                </a:solidFill>
              </a:rPr>
              <a:t>,"</a:t>
            </a:r>
            <a:r>
              <a:rPr lang="en-US" sz="2000" b="1" dirty="0" smtClean="0">
                <a:solidFill>
                  <a:srgbClr val="C00000"/>
                </a:solidFill>
              </a:rPr>
              <a:t>Arijit Singh</a:t>
            </a:r>
            <a:r>
              <a:rPr lang="en-US" sz="2000" b="1" dirty="0" smtClean="0">
                <a:solidFill>
                  <a:srgbClr val="C00000"/>
                </a:solidFill>
              </a:rPr>
              <a:t>",((</a:t>
            </a:r>
            <a:r>
              <a:rPr lang="en-US" sz="2000" b="1" dirty="0" smtClean="0">
                <a:solidFill>
                  <a:srgbClr val="C00000"/>
                </a:solidFill>
              </a:rPr>
              <a:t>1,"Tum hi ho"),(2,"Chahun Mai </a:t>
            </a:r>
            <a:r>
              <a:rPr lang="en-US" sz="2000" b="1" dirty="0" err="1" smtClean="0">
                <a:solidFill>
                  <a:srgbClr val="C00000"/>
                </a:solidFill>
              </a:rPr>
              <a:t>Ya</a:t>
            </a:r>
            <a:r>
              <a:rPr lang="en-US" sz="2000" b="1" dirty="0" smtClean="0">
                <a:solidFill>
                  <a:srgbClr val="C00000"/>
                </a:solidFill>
              </a:rPr>
              <a:t> Na"),(3,"Meri </a:t>
            </a:r>
            <a:r>
              <a:rPr lang="en-US" sz="2000" b="1" dirty="0" err="1" smtClean="0">
                <a:solidFill>
                  <a:srgbClr val="C00000"/>
                </a:solidFill>
              </a:rPr>
              <a:t>Aashiqui</a:t>
            </a:r>
            <a:r>
              <a:rPr lang="en-US" sz="2000" b="1" dirty="0" smtClean="0">
                <a:solidFill>
                  <a:srgbClr val="C00000"/>
                </a:solidFill>
              </a:rPr>
              <a:t>"),(4,"Aasan </a:t>
            </a:r>
            <a:r>
              <a:rPr lang="en-US" sz="2000" b="1" dirty="0" err="1" smtClean="0">
                <a:solidFill>
                  <a:srgbClr val="C00000"/>
                </a:solidFill>
              </a:rPr>
              <a:t>Nahin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Yahaan</a:t>
            </a:r>
            <a:r>
              <a:rPr lang="en-US" sz="2000" b="1" dirty="0" smtClean="0">
                <a:solidFill>
                  <a:srgbClr val="C00000"/>
                </a:solidFill>
              </a:rPr>
              <a:t>"))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815756"/>
            <a:ext cx="8858312" cy="2012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 </a:t>
            </a:r>
            <a:endParaRPr lang="en-US" sz="2400" b="1" u="sng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2844" y="1428736"/>
            <a:ext cx="90011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album="</a:t>
            </a:r>
            <a:r>
              <a:rPr lang="en-IN" sz="2400" b="1" dirty="0" err="1" smtClean="0">
                <a:solidFill>
                  <a:srgbClr val="C00000"/>
                </a:solidFill>
              </a:rPr>
              <a:t>Aashiqui</a:t>
            </a:r>
            <a:r>
              <a:rPr lang="en-IN" sz="2400" b="1" dirty="0" smtClean="0">
                <a:solidFill>
                  <a:srgbClr val="C00000"/>
                </a:solidFill>
              </a:rPr>
              <a:t> 2","Arijit Singh",2013,((1,"Tum hi ho"),(2,"Chahun Mai </a:t>
            </a:r>
            <a:r>
              <a:rPr lang="en-IN" sz="2400" b="1" dirty="0" err="1" smtClean="0">
                <a:solidFill>
                  <a:srgbClr val="C00000"/>
                </a:solidFill>
              </a:rPr>
              <a:t>Ya</a:t>
            </a:r>
            <a:r>
              <a:rPr lang="en-IN" sz="2400" b="1" dirty="0" smtClean="0">
                <a:solidFill>
                  <a:srgbClr val="C00000"/>
                </a:solidFill>
              </a:rPr>
              <a:t> Na"),(3,"Meri </a:t>
            </a:r>
            <a:r>
              <a:rPr lang="en-IN" sz="2400" b="1" dirty="0" err="1" smtClean="0">
                <a:solidFill>
                  <a:srgbClr val="C00000"/>
                </a:solidFill>
              </a:rPr>
              <a:t>Aashiqui</a:t>
            </a:r>
            <a:r>
              <a:rPr lang="en-IN" sz="2400" b="1" dirty="0" smtClean="0">
                <a:solidFill>
                  <a:srgbClr val="C00000"/>
                </a:solidFill>
              </a:rPr>
              <a:t>"),(4,"Aasan </a:t>
            </a:r>
            <a:r>
              <a:rPr lang="en-IN" sz="2400" b="1" dirty="0" err="1" smtClean="0">
                <a:solidFill>
                  <a:srgbClr val="C00000"/>
                </a:solidFill>
              </a:rPr>
              <a:t>Nahin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b="1" dirty="0" err="1" smtClean="0">
                <a:solidFill>
                  <a:srgbClr val="C00000"/>
                </a:solidFill>
              </a:rPr>
              <a:t>Yahaan</a:t>
            </a:r>
            <a:r>
              <a:rPr lang="en-IN" sz="2400" b="1" dirty="0" smtClean="0">
                <a:solidFill>
                  <a:srgbClr val="C00000"/>
                </a:solidFill>
              </a:rPr>
              <a:t>"))</a:t>
            </a:r>
          </a:p>
          <a:p>
            <a:endParaRPr lang="en-IN" sz="2400" dirty="0" smtClean="0"/>
          </a:p>
          <a:p>
            <a:r>
              <a:rPr lang="en-IN" sz="2400" b="1" dirty="0" err="1" smtClean="0">
                <a:solidFill>
                  <a:srgbClr val="7030A0"/>
                </a:solidFill>
              </a:rPr>
              <a:t>title,singer,year,songs</a:t>
            </a:r>
            <a:r>
              <a:rPr lang="en-IN" sz="2400" b="1" dirty="0" smtClean="0">
                <a:solidFill>
                  <a:srgbClr val="7030A0"/>
                </a:solidFill>
              </a:rPr>
              <a:t>=album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dirty="0" smtClean="0">
                <a:solidFill>
                  <a:srgbClr val="7030A0"/>
                </a:solidFill>
              </a:rPr>
              <a:t>print("Title:",title)</a:t>
            </a:r>
          </a:p>
          <a:p>
            <a:r>
              <a:rPr lang="en-IN" sz="2400" b="1" dirty="0" smtClean="0">
                <a:solidFill>
                  <a:srgbClr val="7030A0"/>
                </a:solidFill>
              </a:rPr>
              <a:t>print("Year:",year)</a:t>
            </a:r>
          </a:p>
          <a:p>
            <a:r>
              <a:rPr lang="en-IN" sz="2400" b="1" dirty="0" smtClean="0">
                <a:solidFill>
                  <a:srgbClr val="7030A0"/>
                </a:solidFill>
              </a:rPr>
              <a:t>print("Singer:",singer)</a:t>
            </a:r>
          </a:p>
          <a:p>
            <a:r>
              <a:rPr lang="en-IN" sz="2400" b="1" dirty="0" smtClean="0">
                <a:solidFill>
                  <a:srgbClr val="7030A0"/>
                </a:solidFill>
              </a:rPr>
              <a:t>for info in songs:</a:t>
            </a:r>
          </a:p>
          <a:p>
            <a:r>
              <a:rPr lang="en-IN" sz="2400" b="1" dirty="0" smtClean="0">
                <a:solidFill>
                  <a:srgbClr val="7030A0"/>
                </a:solidFill>
              </a:rPr>
              <a:t>	print("\</a:t>
            </a:r>
            <a:r>
              <a:rPr lang="en-IN" sz="2400" b="1" dirty="0" err="1" smtClean="0">
                <a:solidFill>
                  <a:srgbClr val="7030A0"/>
                </a:solidFill>
              </a:rPr>
              <a:t>tSong</a:t>
            </a:r>
            <a:r>
              <a:rPr lang="en-IN" sz="2400" b="1" dirty="0" smtClean="0">
                <a:solidFill>
                  <a:srgbClr val="7030A0"/>
                </a:solidFill>
              </a:rPr>
              <a:t> Number:{0},Song Name:{1}".format(info[0],info[1]))</a:t>
            </a:r>
            <a:endParaRPr lang="en-IN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Slice Operator With </a:t>
            </a:r>
            <a:r>
              <a:rPr lang="en-US" sz="2800" b="1" dirty="0" err="1" smtClean="0"/>
              <a:t>Tuple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Just like we can apply slice operator with </a:t>
            </a:r>
            <a:r>
              <a:rPr lang="en-US" sz="2400" b="1" dirty="0" smtClean="0">
                <a:solidFill>
                  <a:srgbClr val="C00000"/>
                </a:solidFill>
              </a:rPr>
              <a:t>lists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strings</a:t>
            </a:r>
            <a:r>
              <a:rPr lang="en-US" sz="2400" dirty="0" smtClean="0"/>
              <a:t> , similarly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allows us to apply slice operator with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r>
              <a:rPr lang="en-US" sz="2400" dirty="0" smtClean="0"/>
              <a:t> also.</a:t>
            </a:r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Syntax: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tuple_var</a:t>
            </a:r>
            <a:r>
              <a:rPr lang="en-US" sz="2400" b="1" dirty="0" smtClean="0">
                <a:solidFill>
                  <a:srgbClr val="7030A0"/>
                </a:solidFill>
              </a:rPr>
              <a:t>[x:y]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denotes the </a:t>
            </a:r>
            <a:r>
              <a:rPr lang="en-US" b="1" dirty="0" smtClean="0">
                <a:solidFill>
                  <a:srgbClr val="C00000"/>
                </a:solidFill>
              </a:rPr>
              <a:t>start index </a:t>
            </a:r>
            <a:r>
              <a:rPr lang="en-US" dirty="0" smtClean="0"/>
              <a:t>of slicing and </a:t>
            </a:r>
            <a:r>
              <a:rPr lang="en-US" b="1" dirty="0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 denotes the </a:t>
            </a:r>
            <a:r>
              <a:rPr lang="en-US" b="1" dirty="0" smtClean="0">
                <a:solidFill>
                  <a:srgbClr val="C00000"/>
                </a:solidFill>
              </a:rPr>
              <a:t>end index </a:t>
            </a:r>
            <a:r>
              <a:rPr lang="en-US" dirty="0" smtClean="0"/>
              <a:t>. But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r>
              <a:rPr lang="en-US" dirty="0" smtClean="0"/>
              <a:t> ends slicing at </a:t>
            </a:r>
            <a:r>
              <a:rPr lang="en-US" b="1" dirty="0" smtClean="0">
                <a:solidFill>
                  <a:srgbClr val="C00000"/>
                </a:solidFill>
              </a:rPr>
              <a:t>y-1</a:t>
            </a:r>
            <a:r>
              <a:rPr lang="en-US" dirty="0" smtClean="0"/>
              <a:t> index.</a:t>
            </a:r>
            <a:endParaRPr lang="en-US" sz="21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[1:4])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(20,30,40)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 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[3:5])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40,50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[0:4])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sz="1900" b="1" dirty="0" smtClean="0">
                <a:solidFill>
                  <a:srgbClr val="0070C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10,20,30,40)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 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[0:10])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10,20,3040,50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A </a:t>
            </a:r>
            <a:r>
              <a:rPr lang="en-US" sz="2800" b="1" dirty="0" err="1" smtClean="0"/>
              <a:t>Tuple</a:t>
            </a:r>
            <a:r>
              <a:rPr lang="en-US" sz="2800" b="1" dirty="0" smtClean="0"/>
              <a:t>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provides another type that is an </a:t>
            </a:r>
            <a:r>
              <a:rPr lang="en-IN" sz="2400" b="1" dirty="0" smtClean="0">
                <a:solidFill>
                  <a:srgbClr val="C00000"/>
                </a:solidFill>
              </a:rPr>
              <a:t>ordered collection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objects</a:t>
            </a:r>
            <a:r>
              <a:rPr lang="en-IN" sz="2400" dirty="0" smtClean="0"/>
              <a:t>.</a:t>
            </a:r>
          </a:p>
          <a:p>
            <a:endParaRPr lang="en-US" sz="2400" b="1" u="sng" dirty="0" smtClean="0"/>
          </a:p>
          <a:p>
            <a:endParaRPr lang="en-US" sz="2400" dirty="0" smtClean="0"/>
          </a:p>
          <a:p>
            <a:r>
              <a:rPr lang="en-US" sz="2400" dirty="0" smtClean="0"/>
              <a:t>This type is called a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r>
              <a:rPr lang="en-US" sz="2400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[2:2])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(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 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[6:10])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[1: 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sz="1900" b="1" dirty="0" smtClean="0">
                <a:solidFill>
                  <a:srgbClr val="0070C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20,30,40,50 )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 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[:3])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(10,20,30)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 :-2])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(10, 20,30 )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 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[-2:])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(40,50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Step Value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concept of </a:t>
            </a:r>
            <a:r>
              <a:rPr lang="en-US" sz="2400" b="1" dirty="0" smtClean="0">
                <a:solidFill>
                  <a:srgbClr val="C00000"/>
                </a:solidFill>
              </a:rPr>
              <a:t>step value </a:t>
            </a:r>
            <a:r>
              <a:rPr lang="en-US" sz="2400" dirty="0" smtClean="0">
                <a:solidFill>
                  <a:schemeClr val="tx1"/>
                </a:solidFill>
              </a:rPr>
              <a:t>in slicing with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is also same as that with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Movement</a:t>
            </a:r>
            <a:r>
              <a:rPr lang="en-US" b="1" dirty="0" smtClean="0">
                <a:solidFill>
                  <a:srgbClr val="7030A0"/>
                </a:solidFill>
              </a:rPr>
              <a:t> is in </a:t>
            </a:r>
            <a:r>
              <a:rPr lang="en-US" b="1" dirty="0" smtClean="0">
                <a:solidFill>
                  <a:srgbClr val="C00000"/>
                </a:solidFill>
              </a:rPr>
              <a:t>forward direction ( L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R)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Default for </a:t>
            </a:r>
            <a:r>
              <a:rPr lang="en-US" b="1" dirty="0" smtClean="0">
                <a:solidFill>
                  <a:srgbClr val="C00000"/>
                </a:solidFill>
              </a:rPr>
              <a:t>start</a:t>
            </a:r>
            <a:r>
              <a:rPr lang="en-US" b="1" dirty="0" smtClean="0">
                <a:solidFill>
                  <a:srgbClr val="7030A0"/>
                </a:solidFill>
              </a:rPr>
              <a:t> is 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  <a:r>
              <a:rPr lang="en-US" b="1" dirty="0" smtClean="0">
                <a:solidFill>
                  <a:srgbClr val="7030A0"/>
                </a:solidFill>
              </a:rPr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end </a:t>
            </a:r>
            <a:r>
              <a:rPr lang="en-US" b="1" dirty="0" smtClean="0">
                <a:solidFill>
                  <a:srgbClr val="7030A0"/>
                </a:solidFill>
              </a:rPr>
              <a:t>is </a:t>
            </a:r>
            <a:r>
              <a:rPr lang="en-US" b="1" dirty="0" err="1" smtClean="0">
                <a:solidFill>
                  <a:srgbClr val="00B050"/>
                </a:solidFill>
              </a:rPr>
              <a:t>len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But if </a:t>
            </a:r>
            <a:r>
              <a:rPr lang="en-US" sz="2400" b="1" dirty="0" smtClean="0">
                <a:solidFill>
                  <a:srgbClr val="C00000"/>
                </a:solidFill>
              </a:rPr>
              <a:t>step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negative</a:t>
            </a:r>
            <a:r>
              <a:rPr lang="en-US" sz="2400" dirty="0" smtClean="0">
                <a:solidFill>
                  <a:schemeClr val="tx1"/>
                </a:solidFill>
              </a:rPr>
              <a:t> , then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Movement</a:t>
            </a:r>
            <a:r>
              <a:rPr lang="en-US" b="1" dirty="0" smtClean="0">
                <a:solidFill>
                  <a:srgbClr val="7030A0"/>
                </a:solidFill>
              </a:rPr>
              <a:t> is in </a:t>
            </a:r>
            <a:r>
              <a:rPr lang="en-US" b="1" dirty="0" smtClean="0">
                <a:solidFill>
                  <a:srgbClr val="C00000"/>
                </a:solidFill>
              </a:rPr>
              <a:t>backward direction (R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L)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Default for </a:t>
            </a:r>
            <a:r>
              <a:rPr lang="en-US" b="1" dirty="0" smtClean="0">
                <a:solidFill>
                  <a:srgbClr val="C00000"/>
                </a:solidFill>
              </a:rPr>
              <a:t>start</a:t>
            </a:r>
            <a:r>
              <a:rPr lang="en-US" b="1" dirty="0" smtClean="0">
                <a:solidFill>
                  <a:srgbClr val="7030A0"/>
                </a:solidFill>
              </a:rPr>
              <a:t> is </a:t>
            </a:r>
            <a:r>
              <a:rPr lang="en-US" b="1" dirty="0" smtClean="0">
                <a:solidFill>
                  <a:srgbClr val="00B050"/>
                </a:solidFill>
              </a:rPr>
              <a:t>-1</a:t>
            </a:r>
            <a:r>
              <a:rPr lang="en-US" b="1" dirty="0" smtClean="0">
                <a:solidFill>
                  <a:srgbClr val="7030A0"/>
                </a:solidFill>
              </a:rPr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end</a:t>
            </a:r>
            <a:r>
              <a:rPr lang="en-US" b="1" dirty="0" smtClean="0">
                <a:solidFill>
                  <a:srgbClr val="7030A0"/>
                </a:solidFill>
              </a:rPr>
              <a:t> is </a:t>
            </a:r>
            <a:r>
              <a:rPr lang="en-US" b="1" dirty="0" smtClean="0">
                <a:solidFill>
                  <a:srgbClr val="00B050"/>
                </a:solidFill>
              </a:rPr>
              <a:t>–(len+1)</a:t>
            </a:r>
            <a:endParaRPr lang="en-IN" b="1" dirty="0" smtClean="0">
              <a:solidFill>
                <a:srgbClr val="00B05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[1:4:2])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(20,40)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 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[1:4:0])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ValueError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Slice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step cannot be 0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[4:1:1])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(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 40,50)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mynums</a:t>
            </a:r>
            <a:r>
              <a:rPr lang="en-US" sz="1600" b="1" dirty="0" smtClean="0">
                <a:solidFill>
                  <a:srgbClr val="7030A0"/>
                </a:solidFill>
              </a:rPr>
              <a:t>[4:1:-1])</a:t>
            </a:r>
            <a:endParaRPr lang="en-US" sz="16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50,40,30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[::])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(10,20,30,40,50 )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 40,50)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mynums</a:t>
            </a:r>
            <a:r>
              <a:rPr lang="en-US" sz="1600" b="1" dirty="0" smtClean="0">
                <a:solidFill>
                  <a:srgbClr val="7030A0"/>
                </a:solidFill>
              </a:rPr>
              <a:t>[::-1])</a:t>
            </a:r>
            <a:endParaRPr lang="en-US" sz="16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(50,40,30,20,10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Differences With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err="1" smtClean="0">
                <a:solidFill>
                  <a:srgbClr val="C00000"/>
                </a:solidFill>
              </a:rPr>
              <a:t>Tuples</a:t>
            </a:r>
            <a:r>
              <a:rPr lang="en-IN" sz="2400" dirty="0" smtClean="0"/>
              <a:t> are identical to </a:t>
            </a:r>
            <a:r>
              <a:rPr lang="en-IN" sz="2400" b="1" dirty="0" smtClean="0">
                <a:solidFill>
                  <a:srgbClr val="C00000"/>
                </a:solidFill>
              </a:rPr>
              <a:t>lists</a:t>
            </a:r>
            <a:r>
              <a:rPr lang="en-IN" sz="2400" dirty="0" smtClean="0"/>
              <a:t> in all respects, except for the following properties:</a:t>
            </a:r>
          </a:p>
          <a:p>
            <a:endParaRPr lang="en-IN" sz="2400" dirty="0" smtClean="0"/>
          </a:p>
          <a:p>
            <a:pPr lvl="1"/>
            <a:r>
              <a:rPr lang="en-IN" sz="1900" b="1" dirty="0" err="1" smtClean="0">
                <a:solidFill>
                  <a:srgbClr val="C00000"/>
                </a:solidFill>
              </a:rPr>
              <a:t>Tuples</a:t>
            </a:r>
            <a:r>
              <a:rPr lang="en-IN" sz="1900" dirty="0" smtClean="0"/>
              <a:t> are defined by enclosing the elements in </a:t>
            </a:r>
            <a:r>
              <a:rPr lang="en-IN" sz="1900" b="1" dirty="0" smtClean="0">
                <a:solidFill>
                  <a:srgbClr val="C00000"/>
                </a:solidFill>
              </a:rPr>
              <a:t>parentheses</a:t>
            </a:r>
            <a:r>
              <a:rPr lang="en-IN" sz="1900" dirty="0" smtClean="0"/>
              <a:t> (()) instead of </a:t>
            </a:r>
            <a:r>
              <a:rPr lang="en-IN" sz="1900" b="1" dirty="0" smtClean="0">
                <a:solidFill>
                  <a:srgbClr val="C00000"/>
                </a:solidFill>
              </a:rPr>
              <a:t>square brackets </a:t>
            </a:r>
            <a:r>
              <a:rPr lang="en-IN" sz="1900" dirty="0" smtClean="0"/>
              <a:t>([]).</a:t>
            </a:r>
          </a:p>
          <a:p>
            <a:endParaRPr lang="en-IN" sz="2400" dirty="0" smtClean="0"/>
          </a:p>
          <a:p>
            <a:pPr lvl="1"/>
            <a:r>
              <a:rPr lang="en-IN" sz="1900" b="1" dirty="0" err="1" smtClean="0">
                <a:solidFill>
                  <a:srgbClr val="C00000"/>
                </a:solidFill>
              </a:rPr>
              <a:t>Tuples</a:t>
            </a:r>
            <a:r>
              <a:rPr lang="en-IN" sz="1900" dirty="0" smtClean="0"/>
              <a:t> are </a:t>
            </a:r>
            <a:r>
              <a:rPr lang="en-IN" sz="1900" b="1" dirty="0" smtClean="0">
                <a:solidFill>
                  <a:srgbClr val="C00000"/>
                </a:solidFill>
              </a:rPr>
              <a:t>immutable</a:t>
            </a:r>
            <a:r>
              <a:rPr lang="en-IN" sz="1900" dirty="0" smtClean="0"/>
              <a:t>.</a:t>
            </a:r>
          </a:p>
          <a:p>
            <a:pPr lvl="1"/>
            <a:endParaRPr lang="en-IN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Advantages Of </a:t>
            </a:r>
            <a:r>
              <a:rPr lang="en-US" sz="2800" b="1" dirty="0" err="1" smtClean="0"/>
              <a:t>Tuple</a:t>
            </a:r>
            <a:r>
              <a:rPr lang="en-US" sz="2800" b="1" dirty="0" smtClean="0"/>
              <a:t> Over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i="1" dirty="0" smtClean="0">
                <a:solidFill>
                  <a:srgbClr val="0070C0"/>
                </a:solidFill>
              </a:rPr>
              <a:t>Program execution is faster </a:t>
            </a:r>
            <a:r>
              <a:rPr lang="en-IN" sz="2400" dirty="0" smtClean="0"/>
              <a:t>when manipulating a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than it is for the equivalent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. 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They prevent </a:t>
            </a:r>
            <a:r>
              <a:rPr lang="en-IN" sz="2400" b="1" dirty="0" smtClean="0">
                <a:solidFill>
                  <a:srgbClr val="0070C0"/>
                </a:solidFill>
              </a:rPr>
              <a:t>accidental modification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There is another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data type called a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, which requires as one of it’s components a value that is of an </a:t>
            </a:r>
            <a:r>
              <a:rPr lang="en-IN" sz="2400" b="1" dirty="0" smtClean="0">
                <a:solidFill>
                  <a:srgbClr val="C00000"/>
                </a:solidFill>
              </a:rPr>
              <a:t>immutable</a:t>
            </a:r>
            <a:r>
              <a:rPr lang="en-IN" sz="2400" dirty="0" smtClean="0"/>
              <a:t> type. A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can be used for this purpose, whereas a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can’t be.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Create A </a:t>
            </a:r>
            <a:r>
              <a:rPr lang="en-US" sz="2800" b="1" dirty="0" err="1" smtClean="0"/>
              <a:t>Tuple</a:t>
            </a:r>
            <a:r>
              <a:rPr lang="en-US" sz="2800" b="1" dirty="0" smtClean="0"/>
              <a:t>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As mentioned before a </a:t>
            </a:r>
            <a:r>
              <a:rPr lang="en-IN" sz="2400" dirty="0" err="1" smtClean="0"/>
              <a:t>tuple</a:t>
            </a:r>
            <a:r>
              <a:rPr lang="en-IN" sz="2400" dirty="0" smtClean="0"/>
              <a:t> is created by placing all the items (elements) inside a parenthesis </a:t>
            </a:r>
            <a:r>
              <a:rPr lang="en-IN" sz="2400" b="1" dirty="0" smtClean="0">
                <a:solidFill>
                  <a:srgbClr val="C00000"/>
                </a:solidFill>
              </a:rPr>
              <a:t>(  )</a:t>
            </a:r>
            <a:r>
              <a:rPr lang="en-IN" sz="2400" dirty="0" smtClean="0"/>
              <a:t>, separated by </a:t>
            </a:r>
            <a:r>
              <a:rPr lang="en-IN" sz="2400" b="1" dirty="0" smtClean="0">
                <a:solidFill>
                  <a:srgbClr val="C00000"/>
                </a:solidFill>
              </a:rPr>
              <a:t>commas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It can contain </a:t>
            </a:r>
            <a:r>
              <a:rPr lang="en-US" sz="2400" b="1" dirty="0" smtClean="0">
                <a:solidFill>
                  <a:srgbClr val="C00000"/>
                </a:solidFill>
              </a:rPr>
              <a:t>heterogeneous</a:t>
            </a:r>
            <a:r>
              <a:rPr lang="en-US" sz="2400" dirty="0" smtClean="0"/>
              <a:t> elements also.</a:t>
            </a: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empty </a:t>
            </a:r>
            <a:r>
              <a:rPr lang="en-IN" sz="2400" dirty="0" err="1" smtClean="0">
                <a:solidFill>
                  <a:srgbClr val="7030A0"/>
                </a:solidFill>
              </a:rPr>
              <a:t>tuple</a:t>
            </a:r>
            <a:endParaRPr lang="en-IN" sz="24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my_tuple</a:t>
            </a:r>
            <a:r>
              <a:rPr lang="en-IN" sz="2400" b="1" dirty="0" smtClean="0">
                <a:solidFill>
                  <a:srgbClr val="C00000"/>
                </a:solidFill>
              </a:rPr>
              <a:t> = ()</a:t>
            </a: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</a:t>
            </a:r>
            <a:r>
              <a:rPr lang="en-IN" sz="2400" dirty="0" err="1" smtClean="0">
                <a:solidFill>
                  <a:srgbClr val="7030A0"/>
                </a:solidFill>
              </a:rPr>
              <a:t>tuple</a:t>
            </a:r>
            <a:r>
              <a:rPr lang="en-IN" sz="2400" dirty="0" smtClean="0">
                <a:solidFill>
                  <a:srgbClr val="7030A0"/>
                </a:solidFill>
              </a:rPr>
              <a:t> having integers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my_tuple</a:t>
            </a:r>
            <a:r>
              <a:rPr lang="en-IN" sz="2400" b="1" dirty="0" smtClean="0">
                <a:solidFill>
                  <a:srgbClr val="C00000"/>
                </a:solidFill>
              </a:rPr>
              <a:t> = (1, 2, 3)</a:t>
            </a: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</a:t>
            </a:r>
            <a:r>
              <a:rPr lang="en-IN" sz="2400" dirty="0" err="1" smtClean="0">
                <a:solidFill>
                  <a:srgbClr val="7030A0"/>
                </a:solidFill>
              </a:rPr>
              <a:t>tuple</a:t>
            </a:r>
            <a:r>
              <a:rPr lang="en-IN" sz="2400" dirty="0" smtClean="0">
                <a:solidFill>
                  <a:srgbClr val="7030A0"/>
                </a:solidFill>
              </a:rPr>
              <a:t> with mixed </a:t>
            </a:r>
            <a:r>
              <a:rPr lang="en-IN" sz="2400" dirty="0" err="1" smtClean="0">
                <a:solidFill>
                  <a:srgbClr val="7030A0"/>
                </a:solidFill>
              </a:rPr>
              <a:t>datatypes</a:t>
            </a:r>
            <a:endParaRPr lang="en-IN" sz="24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my_tuple</a:t>
            </a:r>
            <a:r>
              <a:rPr lang="en-IN" sz="2400" b="1" dirty="0" smtClean="0">
                <a:solidFill>
                  <a:srgbClr val="C00000"/>
                </a:solidFill>
              </a:rPr>
              <a:t> = (1, "Hello", 3.4)</a:t>
            </a: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my_tuple</a:t>
            </a:r>
            <a:r>
              <a:rPr lang="en-IN" sz="2400" b="1" dirty="0" smtClean="0">
                <a:solidFill>
                  <a:srgbClr val="7030A0"/>
                </a:solidFill>
              </a:rPr>
              <a:t> = (2)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7030A0"/>
                </a:solidFill>
              </a:rPr>
              <a:t>my_tuple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print(type(</a:t>
            </a:r>
            <a:r>
              <a:rPr lang="en-US" sz="2400" b="1" dirty="0" err="1" smtClean="0">
                <a:solidFill>
                  <a:srgbClr val="7030A0"/>
                </a:solidFill>
              </a:rPr>
              <a:t>my_tuple</a:t>
            </a:r>
            <a:r>
              <a:rPr lang="en-US" sz="24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000504"/>
            <a:ext cx="2248214" cy="6096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43504" y="1643051"/>
            <a:ext cx="254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did it happen ?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3504" y="2357430"/>
            <a:ext cx="35605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Since parentheses are also 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used to define </a:t>
            </a:r>
            <a:r>
              <a:rPr lang="en-IN" b="1" dirty="0" smtClean="0">
                <a:solidFill>
                  <a:srgbClr val="7030A0"/>
                </a:solidFill>
              </a:rPr>
              <a:t>operator 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precedence</a:t>
            </a:r>
            <a:r>
              <a:rPr lang="en-IN" b="1" dirty="0" smtClean="0">
                <a:solidFill>
                  <a:srgbClr val="C00000"/>
                </a:solidFill>
              </a:rPr>
              <a:t> in expressions , 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so , Python evaluates 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the expression (2) as simply 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the </a:t>
            </a:r>
            <a:r>
              <a:rPr lang="en-IN" b="1" dirty="0" smtClean="0">
                <a:solidFill>
                  <a:srgbClr val="7030A0"/>
                </a:solidFill>
              </a:rPr>
              <a:t>integer 2</a:t>
            </a:r>
            <a:r>
              <a:rPr lang="en-IN" b="1" dirty="0" smtClean="0">
                <a:solidFill>
                  <a:srgbClr val="C00000"/>
                </a:solidFill>
              </a:rPr>
              <a:t> and 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creates an</a:t>
            </a:r>
            <a:r>
              <a:rPr lang="en-IN" b="1" dirty="0" smtClean="0">
                <a:solidFill>
                  <a:srgbClr val="7030A0"/>
                </a:solidFill>
              </a:rPr>
              <a:t> </a:t>
            </a:r>
            <a:r>
              <a:rPr lang="en-IN" b="1" dirty="0" err="1" smtClean="0">
                <a:solidFill>
                  <a:srgbClr val="7030A0"/>
                </a:solidFill>
              </a:rPr>
              <a:t>int</a:t>
            </a:r>
            <a:r>
              <a:rPr lang="en-IN" b="1" dirty="0" smtClean="0">
                <a:solidFill>
                  <a:srgbClr val="C00000"/>
                </a:solidFill>
              </a:rPr>
              <a:t> object.</a:t>
            </a:r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 , How To Create A </a:t>
            </a:r>
            <a:br>
              <a:rPr lang="en-US" sz="2800" b="1" dirty="0" smtClean="0"/>
            </a:br>
            <a:r>
              <a:rPr lang="en-US" sz="2800" b="1" dirty="0" smtClean="0"/>
              <a:t>1 Element </a:t>
            </a:r>
            <a:r>
              <a:rPr lang="en-US" sz="2800" b="1" smtClean="0"/>
              <a:t>Tuple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tell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that we really want to define a </a:t>
            </a:r>
            <a:r>
              <a:rPr lang="en-IN" sz="2400" b="1" dirty="0" smtClean="0">
                <a:solidFill>
                  <a:srgbClr val="C00000"/>
                </a:solidFill>
              </a:rPr>
              <a:t>singleton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, include a </a:t>
            </a:r>
            <a:r>
              <a:rPr lang="en-IN" sz="2400" b="1" dirty="0" smtClean="0">
                <a:solidFill>
                  <a:srgbClr val="C00000"/>
                </a:solidFill>
              </a:rPr>
              <a:t>trailing comma </a:t>
            </a:r>
            <a:r>
              <a:rPr lang="en-IN" sz="2400" dirty="0" smtClean="0"/>
              <a:t>(,) just before the closing parenthesis.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my_tuple</a:t>
            </a:r>
            <a:r>
              <a:rPr lang="en-IN" sz="2400" b="1" dirty="0" smtClean="0">
                <a:solidFill>
                  <a:srgbClr val="7030A0"/>
                </a:solidFill>
              </a:rPr>
              <a:t> = (2,)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7030A0"/>
                </a:solidFill>
              </a:rPr>
              <a:t>my_tuple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print(type(</a:t>
            </a:r>
            <a:r>
              <a:rPr lang="en-US" sz="2400" b="1" dirty="0" err="1" smtClean="0">
                <a:solidFill>
                  <a:srgbClr val="7030A0"/>
                </a:solidFill>
              </a:rPr>
              <a:t>my_tuple</a:t>
            </a:r>
            <a:r>
              <a:rPr lang="en-US" sz="24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>
              <a:solidFill>
                <a:srgbClr val="7030A0"/>
              </a:solidFill>
            </a:endParaRPr>
          </a:p>
          <a:p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500702"/>
            <a:ext cx="2600688" cy="647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my_tuple</a:t>
            </a:r>
            <a:r>
              <a:rPr lang="en-IN" sz="2400" b="1" dirty="0" smtClean="0">
                <a:solidFill>
                  <a:srgbClr val="7030A0"/>
                </a:solidFill>
              </a:rPr>
              <a:t> = 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7030A0"/>
                </a:solidFill>
              </a:rPr>
              <a:t>my_tuple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print(type(</a:t>
            </a:r>
            <a:r>
              <a:rPr lang="en-US" sz="2400" b="1" dirty="0" err="1" smtClean="0">
                <a:solidFill>
                  <a:srgbClr val="7030A0"/>
                </a:solidFill>
              </a:rPr>
              <a:t>my_tuple</a:t>
            </a:r>
            <a:r>
              <a:rPr lang="en-US" sz="24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021361"/>
            <a:ext cx="2248214" cy="567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9462</TotalTime>
  <Words>1279</Words>
  <Application>Microsoft Office PowerPoint</Application>
  <PresentationFormat>On-screen Show (4:3)</PresentationFormat>
  <Paragraphs>401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Civic</vt:lpstr>
      <vt:lpstr>Slide 1</vt:lpstr>
      <vt:lpstr>Today’s Agenda</vt:lpstr>
      <vt:lpstr>What Is A Tuple ?</vt:lpstr>
      <vt:lpstr>Differences With List</vt:lpstr>
      <vt:lpstr>Advantages Of Tuple Over List</vt:lpstr>
      <vt:lpstr>How To Create A Tuple ?</vt:lpstr>
      <vt:lpstr>Guess The Output ?</vt:lpstr>
      <vt:lpstr>So , How To Create A  1 Element Tuple ?</vt:lpstr>
      <vt:lpstr>Guess The Output ?</vt:lpstr>
      <vt:lpstr>Packing And Unpacking  A Tuple</vt:lpstr>
      <vt:lpstr>Packing And Unpacking  A Tuple</vt:lpstr>
      <vt:lpstr>Uses Of Packing  And Unpacking</vt:lpstr>
      <vt:lpstr>Internal Working</vt:lpstr>
      <vt:lpstr>Swapping Of 2 Variables</vt:lpstr>
      <vt:lpstr>Returning Multiple Values From Function</vt:lpstr>
      <vt:lpstr>Guess The Output ?</vt:lpstr>
      <vt:lpstr>Solution</vt:lpstr>
      <vt:lpstr>Accessing The Tuple</vt:lpstr>
      <vt:lpstr>Printing The Entire Tuple</vt:lpstr>
      <vt:lpstr>Accessing  Individual Elements</vt:lpstr>
      <vt:lpstr>Accessing  Individual Elements</vt:lpstr>
      <vt:lpstr>Accessing Individual  Elements</vt:lpstr>
      <vt:lpstr>Accessing Tuple Elements  Using  While Loop</vt:lpstr>
      <vt:lpstr>Accessing Tuple Elements  Using  For Loop</vt:lpstr>
      <vt:lpstr>Exercise</vt:lpstr>
      <vt:lpstr>Solution</vt:lpstr>
      <vt:lpstr>Slice Operator With Tuple</vt:lpstr>
      <vt:lpstr>The Slicing Operator</vt:lpstr>
      <vt:lpstr>The Slicing Operator</vt:lpstr>
      <vt:lpstr>The Slicing Operator</vt:lpstr>
      <vt:lpstr>The Slicing Operator</vt:lpstr>
      <vt:lpstr>The Slicing Operator</vt:lpstr>
      <vt:lpstr>Using Step Value</vt:lpstr>
      <vt:lpstr>The Slicing Operator</vt:lpstr>
      <vt:lpstr>The Slicing Operator</vt:lpstr>
      <vt:lpstr>The Slicing Operator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1019</cp:revision>
  <dcterms:created xsi:type="dcterms:W3CDTF">2015-12-21T13:46:48Z</dcterms:created>
  <dcterms:modified xsi:type="dcterms:W3CDTF">2018-09-29T07:16:41Z</dcterms:modified>
</cp:coreProperties>
</file>