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829" r:id="rId4"/>
    <p:sldId id="830" r:id="rId5"/>
    <p:sldId id="831" r:id="rId6"/>
    <p:sldId id="832" r:id="rId7"/>
    <p:sldId id="833" r:id="rId8"/>
    <p:sldId id="834" r:id="rId9"/>
    <p:sldId id="835" r:id="rId10"/>
    <p:sldId id="836" r:id="rId11"/>
    <p:sldId id="837" r:id="rId12"/>
    <p:sldId id="838" r:id="rId13"/>
    <p:sldId id="839" r:id="rId14"/>
    <p:sldId id="841" r:id="rId15"/>
    <p:sldId id="840" r:id="rId16"/>
    <p:sldId id="842" r:id="rId17"/>
    <p:sldId id="852" r:id="rId18"/>
    <p:sldId id="853" r:id="rId19"/>
    <p:sldId id="854" r:id="rId20"/>
    <p:sldId id="843" r:id="rId21"/>
    <p:sldId id="844" r:id="rId22"/>
    <p:sldId id="845" r:id="rId23"/>
    <p:sldId id="846" r:id="rId24"/>
    <p:sldId id="847" r:id="rId25"/>
    <p:sldId id="848" r:id="rId26"/>
    <p:sldId id="855" r:id="rId27"/>
    <p:sldId id="849" r:id="rId28"/>
    <p:sldId id="850" r:id="rId29"/>
    <p:sldId id="85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03-10-2018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03-10-2018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03-10-2018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03-10-2018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03-10-2018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03-10-2018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32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strings = ('Cat', 'Bat', 'Sat', 'Cat', 'cat', 'Mat')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x=</a:t>
            </a:r>
            <a:r>
              <a:rPr lang="en-IN" sz="2400" b="1" dirty="0" err="1" smtClean="0">
                <a:solidFill>
                  <a:srgbClr val="7030A0"/>
                </a:solidFill>
              </a:rPr>
              <a:t>strings.count</a:t>
            </a:r>
            <a:r>
              <a:rPr lang="en-IN" sz="2400" b="1" dirty="0" smtClean="0">
                <a:solidFill>
                  <a:srgbClr val="7030A0"/>
                </a:solidFill>
              </a:rPr>
              <a:t>("Cat")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print("Cat </a:t>
            </a:r>
            <a:r>
              <a:rPr lang="en-IN" sz="2400" b="1" dirty="0" err="1" smtClean="0">
                <a:solidFill>
                  <a:srgbClr val="C00000"/>
                </a:solidFill>
              </a:rPr>
              <a:t>occurs",x,"times</a:t>
            </a:r>
            <a:r>
              <a:rPr lang="en-IN" sz="2400" b="1" dirty="0" smtClean="0">
                <a:solidFill>
                  <a:srgbClr val="C00000"/>
                </a:solidFill>
              </a:rPr>
              <a:t>") 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286256"/>
            <a:ext cx="2901275" cy="3108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Operations Allowed On </a:t>
            </a:r>
            <a:r>
              <a:rPr lang="en-US" sz="2800" b="1" dirty="0" err="1" smtClean="0"/>
              <a:t>Tuple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can apply </a:t>
            </a:r>
            <a:r>
              <a:rPr lang="en-US" sz="2400" b="1" dirty="0" smtClean="0">
                <a:solidFill>
                  <a:srgbClr val="C00000"/>
                </a:solidFill>
              </a:rPr>
              <a:t>four</a:t>
            </a:r>
            <a:r>
              <a:rPr lang="en-US" sz="2400" dirty="0" smtClean="0"/>
              <a:t>  </a:t>
            </a:r>
            <a:r>
              <a:rPr lang="en-US" sz="2400" dirty="0" smtClean="0"/>
              <a:t>types of operators on </a:t>
            </a:r>
            <a:r>
              <a:rPr lang="en-US" sz="2400" b="1" dirty="0" err="1" smtClean="0">
                <a:solidFill>
                  <a:srgbClr val="C00000"/>
                </a:solidFill>
              </a:rPr>
              <a:t>Tuple</a:t>
            </a:r>
            <a:r>
              <a:rPr lang="en-US" sz="2400" dirty="0" smtClean="0"/>
              <a:t> objects</a:t>
            </a:r>
          </a:p>
          <a:p>
            <a:endParaRPr lang="en-US" sz="2400" dirty="0" smtClean="0"/>
          </a:p>
          <a:p>
            <a:r>
              <a:rPr lang="en-US" sz="2400" dirty="0" smtClean="0"/>
              <a:t>These are: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Membership Operators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Concatenation Operator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Multiplication 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Relational Operators</a:t>
            </a:r>
            <a:endParaRPr lang="en-IN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Membership Operators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can apply the </a:t>
            </a:r>
            <a:r>
              <a:rPr lang="en-IN" sz="2400" b="1" dirty="0" smtClean="0">
                <a:solidFill>
                  <a:srgbClr val="C00000"/>
                </a:solidFill>
              </a:rPr>
              <a:t>‘in’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C00000"/>
                </a:solidFill>
              </a:rPr>
              <a:t>‘not in’ </a:t>
            </a:r>
            <a:r>
              <a:rPr lang="en-IN" sz="2400" dirty="0" smtClean="0"/>
              <a:t>operators on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r>
              <a:rPr lang="en-IN" sz="2400" dirty="0" smtClean="0"/>
              <a:t>This tells us whether an item </a:t>
            </a:r>
            <a:r>
              <a:rPr lang="en-IN" sz="2400" b="1" dirty="0" smtClean="0">
                <a:solidFill>
                  <a:srgbClr val="C00000"/>
                </a:solidFill>
              </a:rPr>
              <a:t>belongs / not belongs </a:t>
            </a:r>
            <a:r>
              <a:rPr lang="en-IN" sz="2400" dirty="0" smtClean="0"/>
              <a:t>to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my_tuple</a:t>
            </a:r>
            <a:r>
              <a:rPr lang="en-IN" sz="2400" b="1" dirty="0" smtClean="0">
                <a:solidFill>
                  <a:srgbClr val="C00000"/>
                </a:solidFill>
              </a:rPr>
              <a:t> = ('</a:t>
            </a:r>
            <a:r>
              <a:rPr lang="en-IN" sz="2400" b="1" dirty="0" err="1" smtClean="0">
                <a:solidFill>
                  <a:srgbClr val="C00000"/>
                </a:solidFill>
              </a:rPr>
              <a:t>a','p','p','l','e</a:t>
            </a:r>
            <a:r>
              <a:rPr lang="en-IN" sz="2400" b="1" dirty="0" smtClean="0">
                <a:solidFill>
                  <a:srgbClr val="C00000"/>
                </a:solidFill>
              </a:rPr>
              <a:t>',)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print('a' </a:t>
            </a:r>
            <a:r>
              <a:rPr lang="en-IN" sz="2400" b="1" dirty="0" smtClean="0">
                <a:solidFill>
                  <a:srgbClr val="C00000"/>
                </a:solidFill>
              </a:rPr>
              <a:t>in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b="1" dirty="0" err="1" smtClean="0">
                <a:solidFill>
                  <a:srgbClr val="7030A0"/>
                </a:solidFill>
              </a:rPr>
              <a:t>my_tuple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print('b' </a:t>
            </a:r>
            <a:r>
              <a:rPr lang="en-IN" sz="2400" b="1" dirty="0" smtClean="0">
                <a:solidFill>
                  <a:srgbClr val="C00000"/>
                </a:solidFill>
              </a:rPr>
              <a:t>in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b="1" dirty="0" err="1" smtClean="0">
                <a:solidFill>
                  <a:srgbClr val="7030A0"/>
                </a:solidFill>
              </a:rPr>
              <a:t>my_tuple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print('g' </a:t>
            </a:r>
            <a:r>
              <a:rPr lang="en-IN" sz="2400" b="1" dirty="0" smtClean="0">
                <a:solidFill>
                  <a:srgbClr val="C00000"/>
                </a:solidFill>
              </a:rPr>
              <a:t>not in </a:t>
            </a:r>
            <a:r>
              <a:rPr lang="en-IN" sz="2400" b="1" dirty="0" err="1" smtClean="0">
                <a:solidFill>
                  <a:srgbClr val="7030A0"/>
                </a:solidFill>
              </a:rPr>
              <a:t>my_tuple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357694"/>
            <a:ext cx="866896" cy="8002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Concatenation On </a:t>
            </a:r>
            <a:r>
              <a:rPr lang="en-US" sz="2800" b="1" dirty="0" err="1" smtClean="0"/>
              <a:t>Tuple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Concatenation</a:t>
            </a:r>
            <a:r>
              <a:rPr lang="en-IN" sz="2400" dirty="0" smtClean="0"/>
              <a:t> is the act of joining.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We can join two </a:t>
            </a:r>
            <a:r>
              <a:rPr lang="en-IN" sz="2400" b="1" dirty="0" err="1" smtClean="0">
                <a:solidFill>
                  <a:srgbClr val="C00000"/>
                </a:solidFill>
              </a:rPr>
              <a:t>tuples</a:t>
            </a:r>
            <a:r>
              <a:rPr lang="en-IN" sz="2400" dirty="0" smtClean="0"/>
              <a:t> using the </a:t>
            </a:r>
            <a:r>
              <a:rPr lang="en-IN" sz="2400" b="1" dirty="0" smtClean="0">
                <a:solidFill>
                  <a:srgbClr val="0070C0"/>
                </a:solidFill>
              </a:rPr>
              <a:t>concatenation operator </a:t>
            </a:r>
            <a:r>
              <a:rPr lang="en-IN" sz="2400" dirty="0" smtClean="0"/>
              <a:t>‘</a:t>
            </a:r>
            <a:r>
              <a:rPr lang="en-IN" sz="2400" b="1" dirty="0" smtClean="0">
                <a:solidFill>
                  <a:srgbClr val="C00000"/>
                </a:solidFill>
              </a:rPr>
              <a:t>+</a:t>
            </a:r>
            <a:r>
              <a:rPr lang="en-IN" sz="2400" dirty="0" smtClean="0"/>
              <a:t>’.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All other arithmetic operators are not allowed to work on two </a:t>
            </a:r>
            <a:r>
              <a:rPr lang="en-US" sz="2400" dirty="0" err="1" smtClean="0"/>
              <a:t>tuples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However </a:t>
            </a:r>
            <a:r>
              <a:rPr lang="en-US" sz="2400" b="1" dirty="0" smtClean="0">
                <a:solidFill>
                  <a:srgbClr val="C00000"/>
                </a:solidFill>
              </a:rPr>
              <a:t>*</a:t>
            </a:r>
            <a:r>
              <a:rPr lang="en-US" sz="2400" dirty="0" smtClean="0"/>
              <a:t> works but as a </a:t>
            </a:r>
            <a:r>
              <a:rPr lang="en-US" sz="2400" b="1" dirty="0" smtClean="0">
                <a:solidFill>
                  <a:srgbClr val="C00000"/>
                </a:solidFill>
              </a:rPr>
              <a:t>repetition operator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odds=(1,3,5)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evens=(2,4,6)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all=</a:t>
            </a:r>
            <a:r>
              <a:rPr lang="en-IN" sz="2400" b="1" dirty="0" err="1" smtClean="0">
                <a:solidFill>
                  <a:srgbClr val="7030A0"/>
                </a:solidFill>
              </a:rPr>
              <a:t>odds+evens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print(all)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429132"/>
            <a:ext cx="3525953" cy="500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ages=(10,20,30)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names=("</a:t>
            </a:r>
            <a:r>
              <a:rPr lang="en-IN" sz="2400" b="1" dirty="0" err="1" smtClean="0">
                <a:solidFill>
                  <a:srgbClr val="C00000"/>
                </a:solidFill>
              </a:rPr>
              <a:t>amit","deepak","ravi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students=</a:t>
            </a:r>
            <a:r>
              <a:rPr lang="en-IN" sz="2400" b="1" dirty="0" err="1" smtClean="0">
                <a:solidFill>
                  <a:srgbClr val="7030A0"/>
                </a:solidFill>
              </a:rPr>
              <a:t>ages+names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print(students)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567354"/>
            <a:ext cx="4786346" cy="6475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Multiplication On </a:t>
            </a:r>
            <a:r>
              <a:rPr lang="en-US" sz="2800" b="1" dirty="0" err="1" smtClean="0"/>
              <a:t>Tuple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Python allows us to </a:t>
            </a:r>
            <a:r>
              <a:rPr lang="en-US" sz="2400" b="1" dirty="0" smtClean="0">
                <a:solidFill>
                  <a:srgbClr val="C00000"/>
                </a:solidFill>
              </a:rPr>
              <a:t>multiply</a:t>
            </a:r>
            <a:r>
              <a:rPr lang="en-US" sz="2400" dirty="0" smtClean="0"/>
              <a:t> a </a:t>
            </a:r>
            <a:r>
              <a:rPr lang="en-US" sz="2400" b="1" dirty="0" err="1" smtClean="0">
                <a:solidFill>
                  <a:srgbClr val="C00000"/>
                </a:solidFill>
              </a:rPr>
              <a:t>tuple</a:t>
            </a:r>
            <a:r>
              <a:rPr lang="en-US" sz="2400" dirty="0" smtClean="0"/>
              <a:t> by a </a:t>
            </a:r>
            <a:r>
              <a:rPr lang="en-US" sz="2400" b="1" dirty="0" smtClean="0">
                <a:solidFill>
                  <a:srgbClr val="C00000"/>
                </a:solidFill>
              </a:rPr>
              <a:t>constant</a:t>
            </a:r>
          </a:p>
          <a:p>
            <a:endParaRPr lang="en-US" sz="2400" dirty="0" smtClean="0"/>
          </a:p>
          <a:p>
            <a:r>
              <a:rPr lang="en-US" sz="2400" dirty="0" smtClean="0"/>
              <a:t>To do this , as usual we use the operator </a:t>
            </a:r>
            <a:r>
              <a:rPr lang="en-US" sz="2400" b="1" dirty="0" smtClean="0">
                <a:solidFill>
                  <a:srgbClr val="C00000"/>
                </a:solidFill>
              </a:rPr>
              <a:t>*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a=(10,20,30)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b=a*3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print(b)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569833"/>
            <a:ext cx="8098664" cy="5022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a=(10,20,30)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b=a*3.0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print(b)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500570"/>
            <a:ext cx="8464443" cy="571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err="1" smtClean="0">
                <a:solidFill>
                  <a:schemeClr val="tx1"/>
                </a:solidFill>
              </a:rPr>
              <a:t>Tuple</a:t>
            </a:r>
            <a:r>
              <a:rPr lang="en-US" sz="3000" b="1" dirty="0" smtClean="0">
                <a:solidFill>
                  <a:schemeClr val="tx1"/>
                </a:solidFill>
              </a:rPr>
              <a:t>-III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Methods Used With </a:t>
            </a:r>
            <a:r>
              <a:rPr lang="en-US" dirty="0" err="1" smtClean="0"/>
              <a:t>Tuple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Operations Allowed On </a:t>
            </a:r>
            <a:r>
              <a:rPr lang="en-US" dirty="0" err="1" smtClean="0"/>
              <a:t>Tuple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Relational Operators </a:t>
            </a:r>
            <a:br>
              <a:rPr lang="en-US" sz="2800" b="1" dirty="0" smtClean="0"/>
            </a:br>
            <a:r>
              <a:rPr lang="en-US" sz="2800" b="1" dirty="0" smtClean="0"/>
              <a:t>On </a:t>
            </a:r>
            <a:r>
              <a:rPr lang="en-US" sz="2800" b="1" dirty="0" err="1" smtClean="0"/>
              <a:t>Tuples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relational operators </a:t>
            </a:r>
            <a:r>
              <a:rPr lang="en-IN" sz="2400" dirty="0" smtClean="0"/>
              <a:t>work with </a:t>
            </a:r>
            <a:r>
              <a:rPr lang="en-IN" sz="2400" b="1" dirty="0" err="1" smtClean="0">
                <a:solidFill>
                  <a:srgbClr val="C00000"/>
                </a:solidFill>
              </a:rPr>
              <a:t>tuples</a:t>
            </a:r>
            <a:r>
              <a:rPr lang="en-IN" sz="2400" dirty="0" smtClean="0"/>
              <a:t> and other sequences.</a:t>
            </a: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starts by comparing the </a:t>
            </a:r>
            <a:r>
              <a:rPr lang="en-IN" sz="2400" b="1" dirty="0" smtClean="0">
                <a:solidFill>
                  <a:srgbClr val="C00000"/>
                </a:solidFill>
              </a:rPr>
              <a:t>first element </a:t>
            </a:r>
            <a:r>
              <a:rPr lang="en-IN" sz="2400" dirty="0" smtClean="0"/>
              <a:t>from each </a:t>
            </a:r>
            <a:r>
              <a:rPr lang="en-IN" sz="2400" b="1" dirty="0" smtClean="0">
                <a:solidFill>
                  <a:srgbClr val="C00000"/>
                </a:solidFill>
              </a:rPr>
              <a:t>sequence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r>
              <a:rPr lang="en-IN" sz="2400" dirty="0" smtClean="0"/>
              <a:t>If they are </a:t>
            </a:r>
            <a:r>
              <a:rPr lang="en-IN" sz="2400" b="1" dirty="0" smtClean="0">
                <a:solidFill>
                  <a:srgbClr val="C00000"/>
                </a:solidFill>
              </a:rPr>
              <a:t>equal</a:t>
            </a:r>
            <a:r>
              <a:rPr lang="en-IN" sz="2400" dirty="0" smtClean="0"/>
              <a:t>, it goes on to the </a:t>
            </a:r>
            <a:r>
              <a:rPr lang="en-IN" sz="2400" b="1" dirty="0" smtClean="0">
                <a:solidFill>
                  <a:srgbClr val="C00000"/>
                </a:solidFill>
              </a:rPr>
              <a:t>next element</a:t>
            </a:r>
            <a:r>
              <a:rPr lang="en-IN" sz="2400" dirty="0" smtClean="0"/>
              <a:t>, and so on, until it finds elements that </a:t>
            </a:r>
            <a:r>
              <a:rPr lang="en-IN" sz="2400" b="1" dirty="0" smtClean="0">
                <a:solidFill>
                  <a:srgbClr val="C00000"/>
                </a:solidFill>
              </a:rPr>
              <a:t>differ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C00000"/>
                </a:solidFill>
              </a:rPr>
              <a:t>Subsequent elements </a:t>
            </a:r>
            <a:r>
              <a:rPr lang="en-IN" sz="2400" dirty="0" smtClean="0"/>
              <a:t>are not considered (even if they are really big).</a:t>
            </a:r>
            <a:endParaRPr lang="en-US" sz="2400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a=(1,2,3)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b=(1,3,4)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print(a&lt;b)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True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a=(1,3,2)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b=(1,2,3)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print(a&lt;b)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False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a=(1,3,2)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b=(1,3,2)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print(a&lt;b)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False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a=(1,2,3)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b=(1,2,3,4)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print(a&lt;b)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True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a=(5,2,7)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b=(1,12,14)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print(a&gt;b)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True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a=()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b=(</a:t>
            </a:r>
            <a:r>
              <a:rPr lang="en-IN" sz="2400" b="1" dirty="0" smtClean="0">
                <a:solidFill>
                  <a:srgbClr val="C00000"/>
                </a:solidFill>
              </a:rPr>
              <a:t>0)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print(a&lt;b)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TypeError</a:t>
            </a:r>
            <a:r>
              <a:rPr lang="en-US" sz="2400" b="1" dirty="0" smtClean="0">
                <a:solidFill>
                  <a:srgbClr val="7030A0"/>
                </a:solidFill>
              </a:rPr>
              <a:t> : &lt; not supported between instances of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‘</a:t>
            </a:r>
            <a:r>
              <a:rPr lang="en-US" sz="2400" b="1" dirty="0" err="1" smtClean="0">
                <a:solidFill>
                  <a:srgbClr val="7030A0"/>
                </a:solidFill>
              </a:rPr>
              <a:t>tuple</a:t>
            </a:r>
            <a:r>
              <a:rPr lang="en-US" sz="2400" b="1" dirty="0" smtClean="0">
                <a:solidFill>
                  <a:srgbClr val="7030A0"/>
                </a:solidFill>
              </a:rPr>
              <a:t>’ and ‘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’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a=()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b=(0,)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print(a&lt;b)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True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a=(1,2)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b=("</a:t>
            </a:r>
            <a:r>
              <a:rPr lang="en-IN" sz="2400" b="1" dirty="0" err="1" smtClean="0">
                <a:solidFill>
                  <a:srgbClr val="C00000"/>
                </a:solidFill>
              </a:rPr>
              <a:t>one","two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print(a&lt;b)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3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714884"/>
            <a:ext cx="9144000" cy="451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a=(1,"one")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b=(1,"two")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print(a&lt;b)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True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err="1" smtClean="0"/>
              <a:t>Tuple</a:t>
            </a:r>
            <a:r>
              <a:rPr lang="en-US" sz="2800" b="1" dirty="0" smtClean="0"/>
              <a:t> Methods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 smtClean="0"/>
              <a:t>As mentioned previously a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C00000"/>
                </a:solidFill>
              </a:rPr>
              <a:t>immutable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So only those methods work with it which </a:t>
            </a:r>
            <a:r>
              <a:rPr lang="en-IN" sz="2400" i="1" dirty="0" smtClean="0">
                <a:solidFill>
                  <a:srgbClr val="C00000"/>
                </a:solidFill>
              </a:rPr>
              <a:t>do not change </a:t>
            </a:r>
            <a:r>
              <a:rPr lang="en-IN" sz="2400" dirty="0" smtClean="0"/>
              <a:t>the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dirty="0" smtClean="0"/>
              <a:t> data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Can you figure out which of these methods work with </a:t>
            </a:r>
            <a:r>
              <a:rPr lang="en-US" sz="2400" b="1" dirty="0" err="1" smtClean="0">
                <a:solidFill>
                  <a:srgbClr val="C00000"/>
                </a:solidFill>
              </a:rPr>
              <a:t>tuples</a:t>
            </a:r>
            <a:r>
              <a:rPr lang="en-US" sz="2400" b="1" dirty="0" smtClean="0">
                <a:solidFill>
                  <a:srgbClr val="C00000"/>
                </a:solidFill>
              </a:rPr>
              <a:t> ?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These are: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append()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extend()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insert()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index()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count()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remove()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pop()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clear()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sort()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reverse()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86314" y="3000372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Answer: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6314" y="3571876"/>
            <a:ext cx="39982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Only </a:t>
            </a:r>
            <a:r>
              <a:rPr lang="en-US" b="1" dirty="0" smtClean="0">
                <a:solidFill>
                  <a:srgbClr val="FFFF00"/>
                </a:solidFill>
              </a:rPr>
              <a:t>index( ) </a:t>
            </a:r>
            <a:r>
              <a:rPr lang="en-US" b="1" dirty="0" smtClean="0">
                <a:solidFill>
                  <a:srgbClr val="C00000"/>
                </a:solidFill>
              </a:rPr>
              <a:t>and </a:t>
            </a:r>
            <a:r>
              <a:rPr lang="en-US" b="1" dirty="0" smtClean="0">
                <a:solidFill>
                  <a:srgbClr val="FFFF00"/>
                </a:solidFill>
              </a:rPr>
              <a:t>count( )</a:t>
            </a:r>
            <a:r>
              <a:rPr lang="en-US" b="1" dirty="0" smtClean="0">
                <a:solidFill>
                  <a:srgbClr val="C00000"/>
                </a:solidFill>
              </a:rPr>
              <a:t>.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Rest all the methods change the 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sequence</a:t>
            </a:r>
            <a:r>
              <a:rPr lang="en-US" b="1" dirty="0" smtClean="0">
                <a:solidFill>
                  <a:srgbClr val="C00000"/>
                </a:solidFill>
              </a:rPr>
              <a:t> object on which they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have been called.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index( 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index() </a:t>
            </a:r>
            <a:r>
              <a:rPr lang="en-IN" sz="2400" dirty="0" smtClean="0"/>
              <a:t>method searches an element in the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dirty="0" smtClean="0"/>
              <a:t> and returns it’s </a:t>
            </a:r>
            <a:r>
              <a:rPr lang="en-IN" sz="2400" b="1" dirty="0" smtClean="0">
                <a:solidFill>
                  <a:srgbClr val="C00000"/>
                </a:solidFill>
              </a:rPr>
              <a:t>index</a:t>
            </a:r>
            <a:r>
              <a:rPr lang="en-IN" sz="2400" dirty="0" smtClean="0"/>
              <a:t>. </a:t>
            </a:r>
          </a:p>
          <a:p>
            <a:r>
              <a:rPr lang="en-IN" sz="2400" dirty="0" smtClean="0"/>
              <a:t>If the element occurs </a:t>
            </a:r>
            <a:r>
              <a:rPr lang="en-IN" sz="2400" b="1" dirty="0" smtClean="0">
                <a:solidFill>
                  <a:srgbClr val="C00000"/>
                </a:solidFill>
              </a:rPr>
              <a:t>more than once </a:t>
            </a:r>
            <a:r>
              <a:rPr lang="en-IN" sz="2400" dirty="0" smtClean="0"/>
              <a:t>it returns it’s </a:t>
            </a:r>
            <a:r>
              <a:rPr lang="en-IN" sz="2400" b="1" dirty="0" smtClean="0">
                <a:solidFill>
                  <a:srgbClr val="C00000"/>
                </a:solidFill>
              </a:rPr>
              <a:t>smallest/first position</a:t>
            </a:r>
            <a:r>
              <a:rPr lang="en-IN" sz="2400" dirty="0" smtClean="0"/>
              <a:t>. </a:t>
            </a:r>
          </a:p>
          <a:p>
            <a:r>
              <a:rPr lang="en-IN" sz="2400" dirty="0" smtClean="0"/>
              <a:t>If element is </a:t>
            </a:r>
            <a:r>
              <a:rPr lang="en-IN" sz="2400" b="1" dirty="0" smtClean="0">
                <a:solidFill>
                  <a:srgbClr val="C00000"/>
                </a:solidFill>
              </a:rPr>
              <a:t>not found</a:t>
            </a:r>
            <a:r>
              <a:rPr lang="en-IN" sz="2400" dirty="0" smtClean="0"/>
              <a:t>, it raises a </a:t>
            </a:r>
            <a:r>
              <a:rPr lang="en-IN" sz="2400" b="1" dirty="0" err="1" smtClean="0">
                <a:solidFill>
                  <a:srgbClr val="C00000"/>
                </a:solidFill>
              </a:rPr>
              <a:t>ValueError</a:t>
            </a:r>
            <a:r>
              <a:rPr lang="en-IN" sz="2400" dirty="0" smtClean="0"/>
              <a:t> exception </a:t>
            </a: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0070C0"/>
                </a:solidFill>
              </a:rPr>
              <a:t>tuple_var.index</a:t>
            </a:r>
            <a:r>
              <a:rPr lang="en-US" sz="2000" b="1" dirty="0" smtClean="0">
                <a:solidFill>
                  <a:srgbClr val="0070C0"/>
                </a:solidFill>
              </a:rPr>
              <a:t>(item)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primes=(2,3,5,7)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pos=</a:t>
            </a:r>
            <a:r>
              <a:rPr lang="en-IN" sz="2000" b="1" dirty="0" err="1" smtClean="0">
                <a:solidFill>
                  <a:srgbClr val="7030A0"/>
                </a:solidFill>
              </a:rPr>
              <a:t>primes.index</a:t>
            </a:r>
            <a:r>
              <a:rPr lang="en-IN" sz="2000" b="1" dirty="0" smtClean="0">
                <a:solidFill>
                  <a:srgbClr val="7030A0"/>
                </a:solidFill>
              </a:rPr>
              <a:t>(5)</a:t>
            </a:r>
            <a:r>
              <a:rPr lang="en-IN" sz="20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print("position of 5 </a:t>
            </a:r>
            <a:r>
              <a:rPr lang="en-IN" sz="2000" b="1" dirty="0" err="1" smtClean="0">
                <a:solidFill>
                  <a:srgbClr val="C00000"/>
                </a:solidFill>
              </a:rPr>
              <a:t>is",pos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42" y="4842054"/>
            <a:ext cx="3214710" cy="4443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72066" y="4286256"/>
            <a:ext cx="3786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Output:</a:t>
            </a:r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vowels = ('a', 'e', '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', 'o', '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', 'u')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pos = </a:t>
            </a:r>
            <a:r>
              <a:rPr lang="en-IN" sz="2400" b="1" dirty="0" err="1" smtClean="0">
                <a:solidFill>
                  <a:srgbClr val="7030A0"/>
                </a:solidFill>
              </a:rPr>
              <a:t>vowels.index</a:t>
            </a:r>
            <a:r>
              <a:rPr lang="en-IN" sz="2400" b="1" dirty="0" smtClean="0">
                <a:solidFill>
                  <a:srgbClr val="7030A0"/>
                </a:solidFill>
              </a:rPr>
              <a:t>('e')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print('The index of e:',pos)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pos = </a:t>
            </a:r>
            <a:r>
              <a:rPr lang="en-IN" sz="2400" b="1" dirty="0" err="1" smtClean="0">
                <a:solidFill>
                  <a:srgbClr val="7030A0"/>
                </a:solidFill>
              </a:rPr>
              <a:t>vowels.index</a:t>
            </a:r>
            <a:r>
              <a:rPr lang="en-IN" sz="2400" b="1" dirty="0" smtClean="0">
                <a:solidFill>
                  <a:srgbClr val="7030A0"/>
                </a:solidFill>
              </a:rPr>
              <a:t>('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')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print('The index of i:',pos)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929198"/>
            <a:ext cx="3655242" cy="500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 = (10,20,30,40,50)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 = </a:t>
            </a:r>
            <a:r>
              <a:rPr lang="en-IN" sz="2400" b="1" dirty="0" err="1" smtClean="0">
                <a:solidFill>
                  <a:srgbClr val="7030A0"/>
                </a:solidFill>
              </a:rPr>
              <a:t>mynums.index</a:t>
            </a:r>
            <a:r>
              <a:rPr lang="en-IN" sz="2400" b="1" dirty="0" smtClean="0">
                <a:solidFill>
                  <a:srgbClr val="7030A0"/>
                </a:solidFill>
              </a:rPr>
              <a:t>(20)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print("20 occurs </a:t>
            </a:r>
            <a:r>
              <a:rPr lang="en-IN" sz="2400" b="1" dirty="0" err="1" smtClean="0">
                <a:solidFill>
                  <a:srgbClr val="C00000"/>
                </a:solidFill>
              </a:rPr>
              <a:t>at",p,"position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 = </a:t>
            </a:r>
            <a:r>
              <a:rPr lang="en-IN" sz="2400" b="1" dirty="0" err="1" smtClean="0">
                <a:solidFill>
                  <a:srgbClr val="7030A0"/>
                </a:solidFill>
              </a:rPr>
              <a:t>mynums.index</a:t>
            </a:r>
            <a:r>
              <a:rPr lang="en-IN" sz="2400" b="1" dirty="0" smtClean="0">
                <a:solidFill>
                  <a:srgbClr val="7030A0"/>
                </a:solidFill>
              </a:rPr>
              <a:t>(60)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print("60 occurs </a:t>
            </a:r>
            <a:r>
              <a:rPr lang="en-IN" sz="2400" b="1" dirty="0" err="1" smtClean="0">
                <a:solidFill>
                  <a:srgbClr val="C00000"/>
                </a:solidFill>
              </a:rPr>
              <a:t>at",p,"position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 = </a:t>
            </a:r>
            <a:r>
              <a:rPr lang="en-IN" sz="2400" b="1" dirty="0" err="1" smtClean="0">
                <a:solidFill>
                  <a:srgbClr val="7030A0"/>
                </a:solidFill>
              </a:rPr>
              <a:t>mynums.index</a:t>
            </a:r>
            <a:r>
              <a:rPr lang="en-IN" sz="2400" b="1" dirty="0" smtClean="0">
                <a:solidFill>
                  <a:srgbClr val="7030A0"/>
                </a:solidFill>
              </a:rPr>
              <a:t>(10)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print("10 occurs </a:t>
            </a:r>
            <a:r>
              <a:rPr lang="en-IN" sz="2400" b="1" dirty="0" err="1" smtClean="0">
                <a:solidFill>
                  <a:srgbClr val="C00000"/>
                </a:solidFill>
              </a:rPr>
              <a:t>at",p,"position</a:t>
            </a:r>
            <a:r>
              <a:rPr lang="en-IN" sz="2400" b="1" dirty="0" smtClean="0">
                <a:solidFill>
                  <a:srgbClr val="C00000"/>
                </a:solidFill>
              </a:rPr>
              <a:t>") 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143512"/>
            <a:ext cx="7929618" cy="1214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count( 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count() </a:t>
            </a:r>
            <a:r>
              <a:rPr lang="en-IN" sz="2400" dirty="0" smtClean="0"/>
              <a:t>method returns the </a:t>
            </a:r>
            <a:r>
              <a:rPr lang="en-IN" sz="2400" b="1" dirty="0" smtClean="0">
                <a:solidFill>
                  <a:srgbClr val="C00000"/>
                </a:solidFill>
              </a:rPr>
              <a:t>number of occurrences </a:t>
            </a:r>
            <a:r>
              <a:rPr lang="en-IN" sz="2400" dirty="0" smtClean="0"/>
              <a:t>of an element in a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IN" sz="2400" dirty="0" smtClean="0"/>
          </a:p>
          <a:p>
            <a:r>
              <a:rPr lang="en-IN" sz="2400" dirty="0" smtClean="0"/>
              <a:t>In simple terms, it </a:t>
            </a:r>
            <a:r>
              <a:rPr lang="en-IN" sz="2400" b="1" dirty="0" smtClean="0">
                <a:solidFill>
                  <a:srgbClr val="C00000"/>
                </a:solidFill>
              </a:rPr>
              <a:t>counts</a:t>
            </a:r>
            <a:r>
              <a:rPr lang="en-IN" sz="2400" dirty="0" smtClean="0"/>
              <a:t> how many times an element has occurred in a 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dirty="0" smtClean="0"/>
              <a:t> and returns it.</a:t>
            </a: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0070C0"/>
                </a:solidFill>
              </a:rPr>
              <a:t>tuple_var.count</a:t>
            </a:r>
            <a:r>
              <a:rPr lang="en-US" sz="2000" b="1" dirty="0" smtClean="0">
                <a:solidFill>
                  <a:srgbClr val="0070C0"/>
                </a:solidFill>
              </a:rPr>
              <a:t>(item)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country=('</a:t>
            </a:r>
            <a:r>
              <a:rPr lang="en-IN" sz="2000" b="1" dirty="0" err="1" smtClean="0">
                <a:solidFill>
                  <a:srgbClr val="C00000"/>
                </a:solidFill>
              </a:rPr>
              <a:t>i','n','d','i','a</a:t>
            </a:r>
            <a:r>
              <a:rPr lang="en-IN" sz="2000" b="1" dirty="0" smtClean="0">
                <a:solidFill>
                  <a:srgbClr val="C00000"/>
                </a:solidFill>
              </a:rPr>
              <a:t>')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x=</a:t>
            </a:r>
            <a:r>
              <a:rPr lang="en-IN" sz="2000" b="1" dirty="0" err="1" smtClean="0">
                <a:solidFill>
                  <a:srgbClr val="7030A0"/>
                </a:solidFill>
              </a:rPr>
              <a:t>country.count</a:t>
            </a:r>
            <a:r>
              <a:rPr lang="en-IN" sz="2000" b="1" dirty="0" smtClean="0">
                <a:solidFill>
                  <a:srgbClr val="7030A0"/>
                </a:solidFill>
              </a:rPr>
              <a:t>('</a:t>
            </a:r>
            <a:r>
              <a:rPr lang="en-IN" sz="2000" b="1" dirty="0" err="1" smtClean="0">
                <a:solidFill>
                  <a:srgbClr val="7030A0"/>
                </a:solidFill>
              </a:rPr>
              <a:t>i</a:t>
            </a:r>
            <a:r>
              <a:rPr lang="en-IN" sz="2000" b="1" dirty="0" smtClean="0">
                <a:solidFill>
                  <a:srgbClr val="7030A0"/>
                </a:solidFill>
              </a:rPr>
              <a:t>')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print("</a:t>
            </a:r>
            <a:r>
              <a:rPr lang="en-IN" sz="2000" b="1" dirty="0" err="1" smtClean="0">
                <a:solidFill>
                  <a:srgbClr val="C00000"/>
                </a:solidFill>
              </a:rPr>
              <a:t>i</a:t>
            </a:r>
            <a:r>
              <a:rPr lang="en-IN" sz="2000" b="1" dirty="0" smtClean="0">
                <a:solidFill>
                  <a:srgbClr val="C00000"/>
                </a:solidFill>
              </a:rPr>
              <a:t> </a:t>
            </a:r>
            <a:r>
              <a:rPr lang="en-IN" sz="2000" b="1" dirty="0" err="1" smtClean="0">
                <a:solidFill>
                  <a:srgbClr val="C00000"/>
                </a:solidFill>
              </a:rPr>
              <a:t>occurs",x,"times</a:t>
            </a:r>
            <a:r>
              <a:rPr lang="en-IN" sz="2000" b="1" dirty="0" smtClean="0">
                <a:solidFill>
                  <a:srgbClr val="C00000"/>
                </a:solidFill>
              </a:rPr>
              <a:t> </a:t>
            </a:r>
            <a:r>
              <a:rPr lang="en-IN" sz="2000" b="1" dirty="0" err="1" smtClean="0">
                <a:solidFill>
                  <a:srgbClr val="C00000"/>
                </a:solidFill>
              </a:rPr>
              <a:t>in",country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86248" y="4286256"/>
            <a:ext cx="2786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Output:</a:t>
            </a:r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IN" b="1" u="sng" dirty="0"/>
          </a:p>
        </p:txBody>
      </p:sp>
      <p:pic>
        <p:nvPicPr>
          <p:cNvPr id="10" name="Picture 9" descr="listdemo6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686" y="4857761"/>
            <a:ext cx="4572032" cy="459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vowels = ('a', 'e', '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', 'o', '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', 'u')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x = </a:t>
            </a:r>
            <a:r>
              <a:rPr lang="en-IN" sz="2400" b="1" dirty="0" err="1" smtClean="0">
                <a:solidFill>
                  <a:srgbClr val="7030A0"/>
                </a:solidFill>
              </a:rPr>
              <a:t>vowels.count</a:t>
            </a:r>
            <a:r>
              <a:rPr lang="en-IN" sz="2400" b="1" dirty="0" smtClean="0">
                <a:solidFill>
                  <a:srgbClr val="7030A0"/>
                </a:solidFill>
              </a:rPr>
              <a:t>('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')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b="1" dirty="0" err="1" smtClean="0">
                <a:solidFill>
                  <a:srgbClr val="C00000"/>
                </a:solidFill>
              </a:rPr>
              <a:t>occurs",x,"times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x = </a:t>
            </a:r>
            <a:r>
              <a:rPr lang="en-IN" sz="2400" b="1" dirty="0" err="1" smtClean="0">
                <a:solidFill>
                  <a:srgbClr val="7030A0"/>
                </a:solidFill>
              </a:rPr>
              <a:t>vowels.count</a:t>
            </a:r>
            <a:r>
              <a:rPr lang="en-IN" sz="2400" b="1" dirty="0" smtClean="0">
                <a:solidFill>
                  <a:srgbClr val="7030A0"/>
                </a:solidFill>
              </a:rPr>
              <a:t>('e')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print("e </a:t>
            </a:r>
            <a:r>
              <a:rPr lang="en-IN" sz="2400" b="1" dirty="0" err="1" smtClean="0">
                <a:solidFill>
                  <a:srgbClr val="C00000"/>
                </a:solidFill>
              </a:rPr>
              <a:t>occurs",x,"times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x = </a:t>
            </a:r>
            <a:r>
              <a:rPr lang="en-IN" sz="2400" b="1" dirty="0" err="1" smtClean="0">
                <a:solidFill>
                  <a:srgbClr val="7030A0"/>
                </a:solidFill>
              </a:rPr>
              <a:t>vowels.count</a:t>
            </a:r>
            <a:r>
              <a:rPr lang="en-IN" sz="2400" b="1" dirty="0" smtClean="0">
                <a:solidFill>
                  <a:srgbClr val="7030A0"/>
                </a:solidFill>
              </a:rPr>
              <a:t>('j')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print("j </a:t>
            </a:r>
            <a:r>
              <a:rPr lang="en-IN" sz="2400" b="1" dirty="0" err="1" smtClean="0">
                <a:solidFill>
                  <a:srgbClr val="C00000"/>
                </a:solidFill>
              </a:rPr>
              <a:t>occurs",x,"times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500702"/>
            <a:ext cx="4071966" cy="785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points = </a:t>
            </a:r>
            <a:r>
              <a:rPr lang="en-IN" sz="2400" b="1" dirty="0" smtClean="0">
                <a:solidFill>
                  <a:srgbClr val="C00000"/>
                </a:solidFill>
              </a:rPr>
              <a:t>(1</a:t>
            </a:r>
            <a:r>
              <a:rPr lang="en-IN" sz="2400" b="1" dirty="0" smtClean="0">
                <a:solidFill>
                  <a:srgbClr val="C00000"/>
                </a:solidFill>
              </a:rPr>
              <a:t>, 4, 2, 9, 7, 8, 9, 3, </a:t>
            </a:r>
            <a:r>
              <a:rPr lang="en-IN" sz="2400" b="1" dirty="0" smtClean="0">
                <a:solidFill>
                  <a:srgbClr val="C00000"/>
                </a:solidFill>
              </a:rPr>
              <a:t>1)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x = </a:t>
            </a:r>
            <a:r>
              <a:rPr lang="en-IN" sz="2400" b="1" dirty="0" err="1" smtClean="0">
                <a:solidFill>
                  <a:srgbClr val="7030A0"/>
                </a:solidFill>
              </a:rPr>
              <a:t>points.count</a:t>
            </a:r>
            <a:r>
              <a:rPr lang="en-IN" sz="2400" b="1" dirty="0" smtClean="0">
                <a:solidFill>
                  <a:srgbClr val="7030A0"/>
                </a:solidFill>
              </a:rPr>
              <a:t>(9)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print("9 </a:t>
            </a:r>
            <a:r>
              <a:rPr lang="en-IN" sz="2400" b="1" dirty="0" err="1" smtClean="0">
                <a:solidFill>
                  <a:srgbClr val="C00000"/>
                </a:solidFill>
              </a:rPr>
              <a:t>occurs",x,"times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357694"/>
            <a:ext cx="3286148" cy="3108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9623</TotalTime>
  <Words>876</Words>
  <Application>Microsoft Office PowerPoint</Application>
  <PresentationFormat>On-screen Show (4:3)</PresentationFormat>
  <Paragraphs>262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Civic</vt:lpstr>
      <vt:lpstr>Slide 1</vt:lpstr>
      <vt:lpstr>Today’s Agenda</vt:lpstr>
      <vt:lpstr>Tuple Methods</vt:lpstr>
      <vt:lpstr>The index( ) Method</vt:lpstr>
      <vt:lpstr>Guess The Output ?</vt:lpstr>
      <vt:lpstr>Guess The Output ?</vt:lpstr>
      <vt:lpstr>The count( ) Method</vt:lpstr>
      <vt:lpstr>Guess The Output ?</vt:lpstr>
      <vt:lpstr>Guess The Output ?</vt:lpstr>
      <vt:lpstr>Guess The Output ?</vt:lpstr>
      <vt:lpstr>Operations Allowed On Tuple</vt:lpstr>
      <vt:lpstr>Membership Operators</vt:lpstr>
      <vt:lpstr>Guess The Output ?</vt:lpstr>
      <vt:lpstr>Concatenation On Tuple</vt:lpstr>
      <vt:lpstr>Guess The Output ?</vt:lpstr>
      <vt:lpstr>Guess The Output ?</vt:lpstr>
      <vt:lpstr>Multiplication On Tuple</vt:lpstr>
      <vt:lpstr>Guess The Output ?</vt:lpstr>
      <vt:lpstr>Guess The Output ?</vt:lpstr>
      <vt:lpstr>Relational Operators  On Tuples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1086</cp:revision>
  <dcterms:created xsi:type="dcterms:W3CDTF">2015-12-21T13:46:48Z</dcterms:created>
  <dcterms:modified xsi:type="dcterms:W3CDTF">2018-10-03T07:42:36Z</dcterms:modified>
</cp:coreProperties>
</file>