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829" r:id="rId4"/>
    <p:sldId id="855" r:id="rId5"/>
    <p:sldId id="830" r:id="rId6"/>
    <p:sldId id="856" r:id="rId7"/>
    <p:sldId id="858" r:id="rId8"/>
    <p:sldId id="859" r:id="rId9"/>
    <p:sldId id="860" r:id="rId10"/>
    <p:sldId id="861" r:id="rId11"/>
    <p:sldId id="887" r:id="rId12"/>
    <p:sldId id="888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871" r:id="rId23"/>
    <p:sldId id="872" r:id="rId24"/>
    <p:sldId id="873" r:id="rId25"/>
    <p:sldId id="874" r:id="rId26"/>
    <p:sldId id="876" r:id="rId27"/>
    <p:sldId id="877" r:id="rId28"/>
    <p:sldId id="878" r:id="rId29"/>
    <p:sldId id="879" r:id="rId30"/>
    <p:sldId id="880" r:id="rId31"/>
    <p:sldId id="833" r:id="rId32"/>
    <p:sldId id="834" r:id="rId33"/>
    <p:sldId id="889" r:id="rId34"/>
    <p:sldId id="835" r:id="rId35"/>
    <p:sldId id="892" r:id="rId36"/>
    <p:sldId id="890" r:id="rId37"/>
    <p:sldId id="891" r:id="rId38"/>
    <p:sldId id="893" r:id="rId39"/>
    <p:sldId id="8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print(city[0])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print(city[-1])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print(city[-2])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print(city[6])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IndexError</a:t>
            </a:r>
            <a:r>
              <a:rPr lang="en-US" sz="2400" b="1" dirty="0" smtClean="0">
                <a:solidFill>
                  <a:srgbClr val="C00000"/>
                </a:solidFill>
              </a:rPr>
              <a:t>: String index out of range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print(city[1.5])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b="1" dirty="0" smtClean="0">
                <a:solidFill>
                  <a:srgbClr val="C00000"/>
                </a:solidFill>
              </a:rPr>
              <a:t>: String indices must be integers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Accessing String Elements Using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while</a:t>
            </a:r>
            <a:r>
              <a:rPr lang="en-US" sz="2400" b="1" dirty="0" smtClean="0"/>
              <a:t> Loop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(city)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print(city[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1643050"/>
            <a:ext cx="3629044" cy="3357586"/>
          </a:xfrm>
          <a:prstGeom prst="cloudCallout">
            <a:avLst>
              <a:gd name="adj1" fmla="val -128523"/>
              <a:gd name="adj2" fmla="val -16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lists </a:t>
            </a:r>
            <a:r>
              <a:rPr lang="en-US" b="1" dirty="0" smtClean="0">
                <a:solidFill>
                  <a:schemeClr val="bg1"/>
                </a:solidFill>
              </a:rPr>
              <a:t>and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similarly it also works with </a:t>
            </a:r>
            <a:r>
              <a:rPr lang="en-US" b="1" dirty="0" smtClean="0">
                <a:solidFill>
                  <a:srgbClr val="FFFF00"/>
                </a:solidFill>
              </a:rPr>
              <a:t>string </a:t>
            </a:r>
            <a:r>
              <a:rPr lang="en-US" b="1" dirty="0" smtClean="0"/>
              <a:t>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Accessing String Elements Using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for</a:t>
            </a:r>
            <a:r>
              <a:rPr lang="en-US" sz="2400" b="1" dirty="0" smtClean="0"/>
              <a:t> Loop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in city: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17133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r>
              <a:rPr lang="en-US" b="1" dirty="0" smtClean="0"/>
              <a:t> is a sequence type , so for loop can iterate over individual elements of the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Redesign the previous code using for loop only to traverse the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in reverse order. Don’t use slice operator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for </a:t>
            </a:r>
            <a:r>
              <a:rPr lang="en-IN" sz="2400" b="1" dirty="0" err="1" smtClean="0">
                <a:solidFill>
                  <a:srgbClr val="00B050"/>
                </a:solidFill>
              </a:rPr>
              <a:t>i</a:t>
            </a:r>
            <a:r>
              <a:rPr lang="en-IN" sz="2400" b="1" dirty="0" smtClean="0">
                <a:solidFill>
                  <a:srgbClr val="00B050"/>
                </a:solidFill>
              </a:rPr>
              <a:t> in range(</a:t>
            </a:r>
            <a:r>
              <a:rPr lang="en-IN" sz="2400" b="1" dirty="0" err="1" smtClean="0">
                <a:solidFill>
                  <a:srgbClr val="00B050"/>
                </a:solidFill>
              </a:rPr>
              <a:t>len</a:t>
            </a:r>
            <a:r>
              <a:rPr lang="en-IN" sz="2400" b="1" dirty="0" smtClean="0">
                <a:solidFill>
                  <a:srgbClr val="00B050"/>
                </a:solidFill>
              </a:rPr>
              <a:t>(city)-1,-1,-1):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print(city[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])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 fontAlgn="base"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string_var</a:t>
            </a:r>
            <a:r>
              <a:rPr lang="en-US" sz="2400" b="1" dirty="0" smtClean="0">
                <a:solidFill>
                  <a:srgbClr val="7030A0"/>
                </a:solidFill>
              </a:rPr>
              <a:t>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print(city[1:4])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hop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print(city[3:5])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print(city[0:4])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Bhop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print(city[0:10])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Bhopal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Strings 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String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String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Accessing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Operators Which Work On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print(city[2:2])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print(city[6:10])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hopal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print(city[:4])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Bhop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print(city[:-2])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</a:rPr>
              <a:t>Bhop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print(city[-2:])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print(city[-2:1])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print(city[-2:-2])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print(city[-2:2])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print(city[-2:5])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print(city[-4:3])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print(city[1:-2])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Another point to understand is that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mentioned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print(city[1:4:2])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hp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print(city[1:4:0])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print(city[4:1:1])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print(city[4:1:-1])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apo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String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Python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is a sequence of </a:t>
            </a:r>
            <a:r>
              <a:rPr lang="en-IN" sz="2400" b="1" dirty="0" smtClean="0">
                <a:solidFill>
                  <a:srgbClr val="C00000"/>
                </a:solidFill>
              </a:rPr>
              <a:t>zero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more</a:t>
            </a:r>
            <a:r>
              <a:rPr lang="en-IN" sz="2400" dirty="0" smtClean="0"/>
              <a:t> characters.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an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data structure.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we although we </a:t>
            </a:r>
            <a:r>
              <a:rPr lang="en-IN" sz="2400" b="1" dirty="0" smtClean="0">
                <a:solidFill>
                  <a:srgbClr val="C00000"/>
                </a:solidFill>
              </a:rPr>
              <a:t>can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access</a:t>
            </a:r>
            <a:r>
              <a:rPr lang="en-IN" sz="2400" dirty="0" smtClean="0"/>
              <a:t> the internal data elements of a string object but we </a:t>
            </a:r>
            <a:r>
              <a:rPr lang="en-IN" sz="2400" b="1" dirty="0" smtClean="0">
                <a:solidFill>
                  <a:srgbClr val="C00000"/>
                </a:solidFill>
              </a:rPr>
              <a:t>can not change </a:t>
            </a:r>
            <a:r>
              <a:rPr lang="en-IN" sz="2400" dirty="0" smtClean="0"/>
              <a:t>it’s contents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Bhopal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print(city[::-1])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lapohB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</a:t>
            </a:r>
            <a:r>
              <a:rPr lang="en-US" sz="2400" dirty="0" smtClean="0"/>
              <a:t>operators which work on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:</a:t>
            </a:r>
          </a:p>
          <a:p>
            <a:endParaRPr lang="en-US" sz="24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+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joining 2 strings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*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creating </a:t>
            </a:r>
            <a:r>
              <a:rPr lang="en-IN" sz="2000" b="1" dirty="0" smtClean="0">
                <a:solidFill>
                  <a:srgbClr val="0070C0"/>
                </a:solidFill>
              </a:rPr>
              <a:t>multiple copies of a string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in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searching a substring in a string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not in</a:t>
            </a:r>
            <a:r>
              <a:rPr lang="en-US" sz="1900" b="1" dirty="0" smtClean="0"/>
              <a:t>: </a:t>
            </a:r>
            <a:r>
              <a:rPr lang="en-US" sz="1900" b="1" dirty="0" smtClean="0">
                <a:solidFill>
                  <a:srgbClr val="0070C0"/>
                </a:solidFill>
              </a:rPr>
              <a:t>Opposite of in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Relational Operator </a:t>
            </a:r>
            <a:r>
              <a:rPr lang="en-US" sz="1900" b="1" dirty="0" smtClean="0"/>
              <a:t>: </a:t>
            </a:r>
            <a:r>
              <a:rPr lang="en-US" sz="1900" b="1" dirty="0" smtClean="0">
                <a:solidFill>
                  <a:srgbClr val="0070C0"/>
                </a:solidFill>
              </a:rPr>
              <a:t>For comparing 2 strings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Identity Operators :</a:t>
            </a:r>
            <a:r>
              <a:rPr lang="en-US" sz="1600" b="1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For comparing addresses 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concatenates strings. It returns a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</a:p>
          <a:p>
            <a:pPr>
              <a:buNone/>
            </a:pPr>
            <a:r>
              <a:rPr lang="en-IN" sz="2400" dirty="0" smtClean="0"/>
              <a:t>consisting of the operands joined together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a="Good"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b="Morning"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c="User"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a+b+c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GoodMorningUser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*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</a:t>
            </a:r>
            <a:r>
              <a:rPr lang="en-IN" sz="2400" dirty="0" smtClean="0">
                <a:solidFill>
                  <a:srgbClr val="C00000"/>
                </a:solidFill>
              </a:rPr>
              <a:t> *</a:t>
            </a:r>
            <a:r>
              <a:rPr lang="en-IN" sz="2400" dirty="0" smtClean="0"/>
              <a:t> operator creates multiple copies of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a="Bye"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print(2*a)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ByeBye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ByeBye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a="Bye"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print(a*-2)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17133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</a:t>
            </a:r>
            <a:r>
              <a:rPr lang="en-US" b="1" dirty="0" smtClean="0">
                <a:solidFill>
                  <a:srgbClr val="FFFF00"/>
                </a:solidFill>
              </a:rPr>
              <a:t> * </a:t>
            </a:r>
            <a:r>
              <a:rPr lang="en-US" b="1" dirty="0" smtClean="0"/>
              <a:t>operator allows it’s operand to be </a:t>
            </a:r>
            <a:r>
              <a:rPr lang="en-US" b="1" dirty="0" smtClean="0">
                <a:solidFill>
                  <a:srgbClr val="FFFF00"/>
                </a:solidFill>
              </a:rPr>
              <a:t>negative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/>
              <a:t> in which case it returns an </a:t>
            </a:r>
            <a:r>
              <a:rPr lang="en-US" b="1" dirty="0" smtClean="0">
                <a:solidFill>
                  <a:srgbClr val="FFFF00"/>
                </a:solidFill>
              </a:rPr>
              <a:t>empty 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x="</a:t>
            </a:r>
            <a:r>
              <a:rPr lang="en-IN" sz="2400" b="1" dirty="0" err="1" smtClean="0">
                <a:solidFill>
                  <a:srgbClr val="C00000"/>
                </a:solidFill>
              </a:rPr>
              <a:t>Ba</a:t>
            </a:r>
            <a:r>
              <a:rPr lang="en-IN" sz="2400" b="1" dirty="0" smtClean="0">
                <a:solidFill>
                  <a:srgbClr val="C00000"/>
                </a:solidFill>
              </a:rPr>
              <a:t>"+"</a:t>
            </a:r>
            <a:r>
              <a:rPr lang="en-IN" sz="2400" b="1" dirty="0" err="1" smtClean="0">
                <a:solidFill>
                  <a:srgbClr val="C00000"/>
                </a:solidFill>
              </a:rPr>
              <a:t>na</a:t>
            </a:r>
            <a:r>
              <a:rPr lang="en-IN" sz="2400" b="1" dirty="0" smtClean="0">
                <a:solidFill>
                  <a:srgbClr val="C00000"/>
                </a:solidFill>
              </a:rPr>
              <a:t>"*2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Banana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 operator returns</a:t>
            </a:r>
            <a:r>
              <a:rPr lang="en-IN" sz="2400" b="1" dirty="0" smtClean="0">
                <a:solidFill>
                  <a:srgbClr val="C00000"/>
                </a:solidFill>
              </a:rPr>
              <a:t> True</a:t>
            </a:r>
            <a:r>
              <a:rPr lang="en-IN" sz="2400" dirty="0" smtClean="0"/>
              <a:t> if the first operand is contained within the second, and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 otherwise: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a="banana"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print(“nana”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rgbClr val="C00000"/>
                </a:solidFill>
              </a:rPr>
              <a:t> 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</a:t>
            </a:r>
            <a:r>
              <a:rPr lang="en-IN" sz="2400" b="1" dirty="0" err="1" smtClean="0">
                <a:solidFill>
                  <a:srgbClr val="C00000"/>
                </a:solidFill>
              </a:rPr>
              <a:t>nani</a:t>
            </a:r>
            <a:r>
              <a:rPr lang="en-IN" sz="2400" b="1" dirty="0" smtClean="0">
                <a:solidFill>
                  <a:srgbClr val="C00000"/>
                </a:solidFill>
              </a:rPr>
              <a:t>”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rgbClr val="C00000"/>
                </a:solidFill>
              </a:rPr>
              <a:t> 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not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 operator behaves opposite of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 and returns</a:t>
            </a:r>
            <a:r>
              <a:rPr lang="en-IN" sz="2400" b="1" dirty="0" smtClean="0">
                <a:solidFill>
                  <a:srgbClr val="C00000"/>
                </a:solidFill>
              </a:rPr>
              <a:t> True</a:t>
            </a:r>
            <a:r>
              <a:rPr lang="en-IN" sz="2400" dirty="0" smtClean="0"/>
              <a:t> if the first operand is not contained within the second, and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 otherwise: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a="banana"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print(“nana” </a:t>
            </a:r>
            <a:r>
              <a:rPr lang="en-IN" sz="2400" b="1" dirty="0" smtClean="0">
                <a:solidFill>
                  <a:srgbClr val="0070C0"/>
                </a:solidFill>
              </a:rPr>
              <a:t>not in </a:t>
            </a:r>
            <a:r>
              <a:rPr lang="en-IN" sz="2400" b="1" dirty="0" smtClean="0">
                <a:solidFill>
                  <a:srgbClr val="C00000"/>
                </a:solidFill>
              </a:rPr>
              <a:t>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</a:t>
            </a:r>
            <a:r>
              <a:rPr lang="en-IN" sz="2400" b="1" dirty="0" err="1" smtClean="0">
                <a:solidFill>
                  <a:srgbClr val="C00000"/>
                </a:solidFill>
              </a:rPr>
              <a:t>nani</a:t>
            </a:r>
            <a:r>
              <a:rPr lang="en-IN" sz="2400" b="1" dirty="0" smtClean="0">
                <a:solidFill>
                  <a:srgbClr val="C00000"/>
                </a:solidFill>
              </a:rPr>
              <a:t>” </a:t>
            </a:r>
            <a:r>
              <a:rPr lang="en-IN" sz="2400" b="1" dirty="0" smtClean="0">
                <a:solidFill>
                  <a:srgbClr val="0070C0"/>
                </a:solidFill>
              </a:rPr>
              <a:t>not in </a:t>
            </a:r>
            <a:r>
              <a:rPr lang="en-IN" sz="2400" b="1" dirty="0" smtClean="0">
                <a:solidFill>
                  <a:srgbClr val="C00000"/>
                </a:solidFill>
              </a:rPr>
              <a:t>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Relational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We can use ( 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&gt;=</a:t>
            </a:r>
            <a:r>
              <a:rPr lang="en-IN" sz="2400" dirty="0" smtClean="0"/>
              <a:t> ,</a:t>
            </a:r>
            <a:r>
              <a:rPr lang="en-IN" sz="2400" b="1" dirty="0" smtClean="0">
                <a:solidFill>
                  <a:srgbClr val="C00000"/>
                </a:solidFill>
              </a:rPr>
              <a:t> ==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 ) to compare two strings.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compares string lexicographically </a:t>
            </a:r>
            <a:r>
              <a:rPr lang="en-IN" sz="2400" dirty="0" err="1" smtClean="0"/>
              <a:t>i.e</a:t>
            </a:r>
            <a:r>
              <a:rPr lang="en-IN" sz="2400" dirty="0" smtClean="0"/>
              <a:t> using Unicode  value of the characters.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</a:t>
            </a:r>
            <a:r>
              <a:rPr lang="en-IN" sz="2000" b="1" dirty="0" err="1" smtClean="0">
                <a:solidFill>
                  <a:srgbClr val="C00000"/>
                </a:solidFill>
              </a:rPr>
              <a:t>tim</a:t>
            </a:r>
            <a:r>
              <a:rPr lang="en-IN" sz="2000" b="1" dirty="0" smtClean="0">
                <a:solidFill>
                  <a:srgbClr val="C00000"/>
                </a:solidFill>
              </a:rPr>
              <a:t>" == "tie"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"free" != "freedom"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"arrow" &gt; "</a:t>
            </a:r>
            <a:r>
              <a:rPr lang="en-IN" sz="2000" b="1" dirty="0" err="1" smtClean="0">
                <a:solidFill>
                  <a:srgbClr val="C00000"/>
                </a:solidFill>
              </a:rPr>
              <a:t>aron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"right" &gt;= "left“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"teeth" &lt; "tee"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"yellow" &lt;= "fellow"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</a:t>
            </a:r>
            <a:r>
              <a:rPr lang="en-IN" sz="2000" b="1" dirty="0" err="1" smtClean="0">
                <a:solidFill>
                  <a:srgbClr val="C00000"/>
                </a:solidFill>
              </a:rPr>
              <a:t>abc</a:t>
            </a:r>
            <a:r>
              <a:rPr lang="en-IN" sz="2000" b="1" dirty="0" smtClean="0">
                <a:solidFill>
                  <a:srgbClr val="C00000"/>
                </a:solidFill>
              </a:rPr>
              <a:t>" &gt; " 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5074" y="2928934"/>
            <a:ext cx="14125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Identity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is</a:t>
            </a:r>
            <a:r>
              <a:rPr lang="en-IN" sz="2400" dirty="0" smtClean="0"/>
              <a:t>’ operator returns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if both the operand point to same memory location.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’</a:t>
            </a:r>
            <a:r>
              <a:rPr lang="en-IN" sz="2400" b="1" dirty="0" smtClean="0">
                <a:solidFill>
                  <a:srgbClr val="C00000"/>
                </a:solidFill>
              </a:rPr>
              <a:t>is not</a:t>
            </a:r>
            <a:r>
              <a:rPr lang="en-IN" sz="2400" dirty="0" smtClean="0"/>
              <a:t>’ operator returns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if both the operand point to different memory location.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 = 'London'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b = 'London'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 = 'Paris'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 is b)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 is c)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print(b is c)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print(b is not a)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print(b is not c)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12" y="3214686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True</a:t>
            </a:r>
            <a:endParaRPr lang="en-IN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Can Strings Be Created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us 3 ways to create string objects: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single quotes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double quotes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triple quotes </a:t>
            </a:r>
            <a:r>
              <a:rPr lang="en-US" sz="1900" b="1" dirty="0" smtClean="0">
                <a:solidFill>
                  <a:srgbClr val="0070C0"/>
                </a:solidFill>
              </a:rPr>
              <a:t>(generally used for multiline strings)</a:t>
            </a: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'Hello'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"Hello"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'''Hello'''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"""Hello, welcome to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           the world of Python"""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str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4714908" cy="112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Can Strings </a:t>
            </a:r>
            <a:br>
              <a:rPr lang="en-US" sz="2800" b="1" dirty="0" smtClean="0"/>
            </a:br>
            <a:r>
              <a:rPr lang="en-US" sz="2800" b="1" dirty="0" smtClean="0"/>
              <a:t>Be Accessed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</a:t>
            </a:r>
            <a:r>
              <a:rPr lang="en-IN" sz="2400" b="1" dirty="0" smtClean="0">
                <a:solidFill>
                  <a:srgbClr val="C00000"/>
                </a:solidFill>
              </a:rPr>
              <a:t>3 ways </a:t>
            </a:r>
            <a:r>
              <a:rPr lang="en-IN" sz="2400" dirty="0" smtClean="0"/>
              <a:t>to access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objects: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Whole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print(city)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/>
              <a:t>Bhopal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city=“Bhopal”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positive indexing 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 and negative indexing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-6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571612"/>
            <a:ext cx="8429684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9875</TotalTime>
  <Words>980</Words>
  <Application>Microsoft Office PowerPoint</Application>
  <PresentationFormat>On-screen Show (4:3)</PresentationFormat>
  <Paragraphs>448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What Is A String ?</vt:lpstr>
      <vt:lpstr>How Can Strings Be Created ?</vt:lpstr>
      <vt:lpstr>Example</vt:lpstr>
      <vt:lpstr>How Can Strings  Be Accessed ?</vt:lpstr>
      <vt:lpstr>Printing The Whole String</vt:lpstr>
      <vt:lpstr>Accessing Individual  Elements</vt:lpstr>
      <vt:lpstr>Accessing Individual Elements</vt:lpstr>
      <vt:lpstr>Accessing Individual Elements</vt:lpstr>
      <vt:lpstr>Guess The Output ?</vt:lpstr>
      <vt:lpstr>Guess The Output ?</vt:lpstr>
      <vt:lpstr>Accessing String Elements Using while Loop</vt:lpstr>
      <vt:lpstr>Accessing String Elements Using  for Loop</vt:lpstr>
      <vt:lpstr>Exercise</vt:lpstr>
      <vt:lpstr>Solution</vt:lpstr>
      <vt:lpstr>Slice Operator With String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Using Step Value</vt:lpstr>
      <vt:lpstr>The Slicing Operator</vt:lpstr>
      <vt:lpstr>The Slicing Operator</vt:lpstr>
      <vt:lpstr>The Slicing Operator</vt:lpstr>
      <vt:lpstr>The Operators  With Strings</vt:lpstr>
      <vt:lpstr>The Operator +</vt:lpstr>
      <vt:lpstr>The Operator *</vt:lpstr>
      <vt:lpstr>Guess The Output ?</vt:lpstr>
      <vt:lpstr>Guess The Output ?</vt:lpstr>
      <vt:lpstr>The Operator in</vt:lpstr>
      <vt:lpstr>The Operator not in</vt:lpstr>
      <vt:lpstr>The Relational Operators</vt:lpstr>
      <vt:lpstr>The Identity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1131</cp:revision>
  <dcterms:created xsi:type="dcterms:W3CDTF">2015-12-21T13:46:48Z</dcterms:created>
  <dcterms:modified xsi:type="dcterms:W3CDTF">2018-10-03T07:53:43Z</dcterms:modified>
</cp:coreProperties>
</file>