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829" r:id="rId4"/>
    <p:sldId id="895" r:id="rId5"/>
    <p:sldId id="896" r:id="rId6"/>
    <p:sldId id="897" r:id="rId7"/>
    <p:sldId id="898" r:id="rId8"/>
    <p:sldId id="899" r:id="rId9"/>
    <p:sldId id="900" r:id="rId10"/>
    <p:sldId id="901" r:id="rId11"/>
    <p:sldId id="903" r:id="rId12"/>
    <p:sldId id="902" r:id="rId13"/>
    <p:sldId id="904" r:id="rId14"/>
    <p:sldId id="905" r:id="rId15"/>
    <p:sldId id="906" r:id="rId16"/>
    <p:sldId id="907" r:id="rId17"/>
    <p:sldId id="908" r:id="rId18"/>
    <p:sldId id="909" r:id="rId19"/>
    <p:sldId id="910" r:id="rId20"/>
    <p:sldId id="911" r:id="rId21"/>
    <p:sldId id="912" r:id="rId22"/>
    <p:sldId id="913" r:id="rId23"/>
    <p:sldId id="914" r:id="rId24"/>
    <p:sldId id="915" r:id="rId25"/>
    <p:sldId id="916" r:id="rId26"/>
    <p:sldId id="917" r:id="rId27"/>
    <p:sldId id="918" r:id="rId28"/>
    <p:sldId id="919" r:id="rId29"/>
    <p:sldId id="920" r:id="rId30"/>
    <p:sldId id="921" r:id="rId31"/>
    <p:sldId id="922" r:id="rId32"/>
    <p:sldId id="830" r:id="rId33"/>
    <p:sldId id="923" r:id="rId34"/>
    <p:sldId id="924" r:id="rId35"/>
    <p:sldId id="925" r:id="rId36"/>
    <p:sldId id="926" r:id="rId37"/>
    <p:sldId id="927" r:id="rId38"/>
    <p:sldId id="928" r:id="rId39"/>
    <p:sldId id="929" r:id="rId40"/>
    <p:sldId id="93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06-10-2018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=“Bhopal"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print(min(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="abc123#$.y@*"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print(min(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#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="1.1,0.4,1.9"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print(min(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,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chr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</a:t>
            </a:r>
            <a:r>
              <a:rPr lang="en-IN" sz="2400" b="1" dirty="0" smtClean="0">
                <a:solidFill>
                  <a:srgbClr val="C00000"/>
                </a:solidFill>
              </a:rPr>
              <a:t>character</a:t>
            </a:r>
            <a:r>
              <a:rPr lang="en-IN" sz="2400" dirty="0" smtClean="0"/>
              <a:t> (a string) of the </a:t>
            </a:r>
            <a:r>
              <a:rPr lang="en-IN" sz="2400" b="1" dirty="0" err="1" smtClean="0">
                <a:solidFill>
                  <a:srgbClr val="C00000"/>
                </a:solidFill>
              </a:rPr>
              <a:t>unicode</a:t>
            </a:r>
            <a:r>
              <a:rPr lang="en-IN" sz="2400" dirty="0" smtClean="0"/>
              <a:t> value passed as an </a:t>
            </a:r>
            <a:r>
              <a:rPr lang="en-IN" sz="2400" b="1" dirty="0" smtClean="0">
                <a:solidFill>
                  <a:srgbClr val="C00000"/>
                </a:solidFill>
              </a:rPr>
              <a:t>integer.</a:t>
            </a:r>
          </a:p>
          <a:p>
            <a:endParaRPr lang="en-IN" sz="2400" dirty="0" smtClean="0"/>
          </a:p>
          <a:p>
            <a:r>
              <a:rPr lang="en-IN" sz="2400" dirty="0" smtClean="0"/>
              <a:t>The valid range of the argument is from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 through </a:t>
            </a:r>
            <a:r>
              <a:rPr lang="en-IN" sz="2400" b="1" dirty="0" smtClean="0">
                <a:solidFill>
                  <a:srgbClr val="C00000"/>
                </a:solidFill>
              </a:rPr>
              <a:t>1,114,111</a:t>
            </a:r>
            <a:r>
              <a:rPr lang="en-IN" sz="2400" dirty="0" smtClean="0"/>
              <a:t>.</a:t>
            </a:r>
            <a:endParaRPr lang="en-US" sz="2400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chr</a:t>
            </a:r>
            <a:r>
              <a:rPr lang="fr-FR" sz="2000" b="1" dirty="0" smtClean="0">
                <a:solidFill>
                  <a:srgbClr val="C00000"/>
                </a:solidFill>
              </a:rPr>
              <a:t>(122))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z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chr</a:t>
            </a:r>
            <a:r>
              <a:rPr lang="en-IN" sz="2400" b="1" dirty="0" smtClean="0">
                <a:solidFill>
                  <a:srgbClr val="C00000"/>
                </a:solidFill>
              </a:rPr>
              <a:t>(43))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+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chr</a:t>
            </a:r>
            <a:r>
              <a:rPr lang="en-IN" sz="2400" b="1" dirty="0" smtClean="0">
                <a:solidFill>
                  <a:srgbClr val="C00000"/>
                </a:solidFill>
              </a:rPr>
              <a:t>(1))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miley Face 5"/>
          <p:cNvSpPr/>
          <p:nvPr/>
        </p:nvSpPr>
        <p:spPr>
          <a:xfrm>
            <a:off x="428596" y="2857496"/>
            <a:ext cx="214314" cy="21431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chr</a:t>
            </a:r>
            <a:r>
              <a:rPr lang="en-IN" sz="2400" b="1" dirty="0" smtClean="0">
                <a:solidFill>
                  <a:srgbClr val="C00000"/>
                </a:solidFill>
              </a:rPr>
              <a:t>(0))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chr</a:t>
            </a:r>
            <a:r>
              <a:rPr lang="en-IN" sz="2400" b="1" dirty="0" smtClean="0">
                <a:solidFill>
                  <a:srgbClr val="C00000"/>
                </a:solidFill>
              </a:rPr>
              <a:t>(-1))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</a:rPr>
              <a:t>: </a:t>
            </a:r>
            <a:r>
              <a:rPr lang="en-US" sz="2400" b="1" dirty="0" err="1" smtClean="0">
                <a:solidFill>
                  <a:srgbClr val="0070C0"/>
                </a:solidFill>
              </a:rPr>
              <a:t>chr</a:t>
            </a:r>
            <a:r>
              <a:rPr lang="en-US" sz="2400" b="1" dirty="0" smtClean="0">
                <a:solidFill>
                  <a:srgbClr val="0070C0"/>
                </a:solidFill>
              </a:rPr>
              <a:t>() argument not in range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ord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an </a:t>
            </a:r>
            <a:r>
              <a:rPr lang="en-IN" sz="2400" b="1" dirty="0" smtClean="0">
                <a:solidFill>
                  <a:srgbClr val="C00000"/>
                </a:solidFill>
              </a:rPr>
              <a:t>integer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C00000"/>
                </a:solidFill>
              </a:rPr>
              <a:t>unicode</a:t>
            </a:r>
            <a:r>
              <a:rPr lang="en-IN" sz="2400" dirty="0" smtClean="0"/>
              <a:t> value passed as an </a:t>
            </a:r>
            <a:r>
              <a:rPr lang="en-IN" sz="2400" b="1" dirty="0" smtClean="0">
                <a:solidFill>
                  <a:srgbClr val="C00000"/>
                </a:solidFill>
              </a:rPr>
              <a:t>character.</a:t>
            </a:r>
          </a:p>
          <a:p>
            <a:endParaRPr lang="en-IN" sz="2400" dirty="0" smtClean="0"/>
          </a:p>
          <a:p>
            <a:r>
              <a:rPr lang="en-IN" sz="2400" dirty="0" smtClean="0"/>
              <a:t>But the argument passed should be only 1 character in length.</a:t>
            </a:r>
            <a:endParaRPr lang="en-US" sz="2400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(ord(‘a’))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97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ord</a:t>
            </a:r>
            <a:r>
              <a:rPr lang="en-IN" sz="2400" b="1" dirty="0" smtClean="0">
                <a:solidFill>
                  <a:srgbClr val="C00000"/>
                </a:solidFill>
              </a:rPr>
              <a:t>("+"))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43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Strings 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Built In String Functions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Printing string using f-string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Calculating time for code snippets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mtClean="0"/>
              <a:t>Modifying Strings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ord</a:t>
            </a:r>
            <a:r>
              <a:rPr lang="en-IN" sz="2400" b="1" dirty="0" smtClean="0">
                <a:solidFill>
                  <a:srgbClr val="C00000"/>
                </a:solidFill>
              </a:rPr>
              <a:t>("5"))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53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 representation of an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US" sz="2400" dirty="0" smtClean="0"/>
              <a:t>We can pass object of any type and Python will convert it to string</a:t>
            </a:r>
            <a:endParaRPr lang="en-US" sz="2400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str</a:t>
            </a:r>
            <a:r>
              <a:rPr lang="fr-FR" sz="2000" b="1" dirty="0" smtClean="0">
                <a:solidFill>
                  <a:srgbClr val="C00000"/>
                </a:solidFill>
              </a:rPr>
              <a:t>(49.2))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49.2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(True))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(25))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 Interpolation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version </a:t>
            </a:r>
            <a:r>
              <a:rPr lang="en-IN" sz="2400" b="1" dirty="0" smtClean="0">
                <a:solidFill>
                  <a:srgbClr val="C00000"/>
                </a:solidFill>
              </a:rPr>
              <a:t>3.6</a:t>
            </a:r>
            <a:r>
              <a:rPr lang="en-IN" sz="2400" dirty="0" smtClean="0"/>
              <a:t>, a new string formatting mechanism was introduced.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feature is called </a:t>
            </a:r>
            <a:r>
              <a:rPr lang="en-IN" sz="2400" b="1" dirty="0" smtClean="0">
                <a:solidFill>
                  <a:srgbClr val="C00000"/>
                </a:solidFill>
              </a:rPr>
              <a:t>String Interpolation </a:t>
            </a:r>
            <a:r>
              <a:rPr lang="en-IN" sz="2400" dirty="0" smtClean="0"/>
              <a:t>, but is more usually referred to by its nickname </a:t>
            </a:r>
            <a:r>
              <a:rPr lang="en-IN" sz="2400" b="1" dirty="0" smtClean="0">
                <a:solidFill>
                  <a:srgbClr val="C00000"/>
                </a:solidFill>
              </a:rPr>
              <a:t>f-string</a:t>
            </a:r>
            <a:r>
              <a:rPr lang="en-IN" sz="2400" dirty="0" smtClean="0"/>
              <a:t>.</a:t>
            </a: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 Interpolation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To understand this feature , can you tell how can we print the following </a:t>
            </a:r>
            <a:r>
              <a:rPr lang="en-IN" sz="2400" b="1" dirty="0" smtClean="0">
                <a:solidFill>
                  <a:srgbClr val="C00000"/>
                </a:solidFill>
              </a:rPr>
              <a:t>2 variables </a:t>
            </a:r>
            <a:r>
              <a:rPr lang="en-IN" sz="2400" dirty="0" smtClean="0"/>
              <a:t>using </a:t>
            </a:r>
            <a:r>
              <a:rPr lang="en-IN" sz="2400" b="1" dirty="0" smtClean="0">
                <a:solidFill>
                  <a:srgbClr val="C00000"/>
                </a:solidFill>
              </a:rPr>
              <a:t>print( ):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name=“</a:t>
            </a:r>
            <a:r>
              <a:rPr lang="en-US" sz="2400" b="1" dirty="0" err="1" smtClean="0">
                <a:solidFill>
                  <a:srgbClr val="7030A0"/>
                </a:solidFill>
              </a:rPr>
              <a:t>Sachin</a:t>
            </a:r>
            <a:r>
              <a:rPr lang="en-US" sz="2400" b="1" dirty="0" smtClean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age=34</a:t>
            </a:r>
          </a:p>
          <a:p>
            <a:endParaRPr lang="en-US" sz="2400" dirty="0" smtClean="0"/>
          </a:p>
          <a:p>
            <a:r>
              <a:rPr lang="en-US" sz="2400" dirty="0" smtClean="0"/>
              <a:t>Till now , we know </a:t>
            </a:r>
            <a:r>
              <a:rPr lang="en-US" sz="2400" b="1" dirty="0" smtClean="0">
                <a:solidFill>
                  <a:srgbClr val="0070C0"/>
                </a:solidFill>
              </a:rPr>
              <a:t>3 ways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1. </a:t>
            </a:r>
            <a:r>
              <a:rPr lang="en-US" sz="2400" b="1" dirty="0" smtClean="0">
                <a:solidFill>
                  <a:srgbClr val="7030A0"/>
                </a:solidFill>
              </a:rPr>
              <a:t>print(“My name </a:t>
            </a:r>
            <a:r>
              <a:rPr lang="en-US" sz="2400" b="1" dirty="0" err="1" smtClean="0">
                <a:solidFill>
                  <a:srgbClr val="7030A0"/>
                </a:solidFill>
              </a:rPr>
              <a:t>is”,</a:t>
            </a:r>
            <a:r>
              <a:rPr lang="en-US" sz="2400" b="1" dirty="0" err="1" smtClean="0">
                <a:solidFill>
                  <a:srgbClr val="C00000"/>
                </a:solidFill>
              </a:rPr>
              <a:t>name</a:t>
            </a:r>
            <a:r>
              <a:rPr lang="en-US" sz="2400" b="1" dirty="0" err="1" smtClean="0">
                <a:solidFill>
                  <a:srgbClr val="7030A0"/>
                </a:solidFill>
              </a:rPr>
              <a:t>,”and</a:t>
            </a:r>
            <a:r>
              <a:rPr lang="en-US" sz="2400" b="1" dirty="0" smtClean="0">
                <a:solidFill>
                  <a:srgbClr val="7030A0"/>
                </a:solidFill>
              </a:rPr>
              <a:t> my age </a:t>
            </a:r>
            <a:r>
              <a:rPr lang="en-US" sz="2400" b="1" dirty="0" err="1" smtClean="0">
                <a:solidFill>
                  <a:srgbClr val="7030A0"/>
                </a:solidFill>
              </a:rPr>
              <a:t>is”,</a:t>
            </a:r>
            <a:r>
              <a:rPr lang="en-US" sz="2400" b="1" dirty="0" err="1" smtClean="0">
                <a:solidFill>
                  <a:srgbClr val="C00000"/>
                </a:solidFill>
              </a:rPr>
              <a:t>age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2. </a:t>
            </a:r>
            <a:r>
              <a:rPr lang="en-US" sz="2400" b="1" dirty="0" smtClean="0">
                <a:solidFill>
                  <a:srgbClr val="7030A0"/>
                </a:solidFill>
              </a:rPr>
              <a:t>print(“My name is {0} and my age is {1}”.</a:t>
            </a:r>
            <a:r>
              <a:rPr lang="en-US" sz="2400" b="1" dirty="0" smtClean="0">
                <a:solidFill>
                  <a:srgbClr val="C00000"/>
                </a:solidFill>
              </a:rPr>
              <a:t>format(</a:t>
            </a:r>
            <a:r>
              <a:rPr lang="en-US" sz="2400" b="1" dirty="0" err="1" smtClean="0">
                <a:solidFill>
                  <a:srgbClr val="C00000"/>
                </a:solidFill>
              </a:rPr>
              <a:t>name</a:t>
            </a:r>
            <a:r>
              <a:rPr lang="en-US" sz="2400" b="1" dirty="0" err="1" smtClean="0">
                <a:solidFill>
                  <a:srgbClr val="7030A0"/>
                </a:solidFill>
              </a:rPr>
              <a:t>,</a:t>
            </a:r>
            <a:r>
              <a:rPr lang="en-US" sz="2400" b="1" dirty="0" err="1" smtClean="0">
                <a:solidFill>
                  <a:srgbClr val="C00000"/>
                </a:solidFill>
              </a:rPr>
              <a:t>age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3. </a:t>
            </a:r>
            <a:r>
              <a:rPr lang="en-US" sz="2400" b="1" dirty="0" smtClean="0">
                <a:solidFill>
                  <a:srgbClr val="7030A0"/>
                </a:solidFill>
              </a:rPr>
              <a:t>print(“My name is </a:t>
            </a:r>
            <a:r>
              <a:rPr lang="en-US" sz="2400" b="1" dirty="0" smtClean="0">
                <a:solidFill>
                  <a:srgbClr val="C00000"/>
                </a:solidFill>
              </a:rPr>
              <a:t>%s</a:t>
            </a:r>
            <a:r>
              <a:rPr lang="en-US" sz="2400" b="1" dirty="0" smtClean="0">
                <a:solidFill>
                  <a:srgbClr val="7030A0"/>
                </a:solidFill>
              </a:rPr>
              <a:t> and my age is </a:t>
            </a:r>
            <a:r>
              <a:rPr lang="en-US" sz="2400" b="1" dirty="0" smtClean="0">
                <a:solidFill>
                  <a:srgbClr val="C00000"/>
                </a:solidFill>
              </a:rPr>
              <a:t>%d</a:t>
            </a:r>
            <a:r>
              <a:rPr lang="en-US" sz="2400" b="1" dirty="0" smtClean="0">
                <a:solidFill>
                  <a:srgbClr val="7030A0"/>
                </a:solidFill>
              </a:rPr>
              <a:t>”</a:t>
            </a:r>
            <a:r>
              <a:rPr lang="en-US" sz="2400" b="1" dirty="0" smtClean="0">
                <a:solidFill>
                  <a:srgbClr val="C00000"/>
                </a:solidFill>
              </a:rPr>
              <a:t>%(</a:t>
            </a:r>
            <a:r>
              <a:rPr lang="en-US" sz="2400" b="1" dirty="0" err="1" smtClean="0">
                <a:solidFill>
                  <a:srgbClr val="C00000"/>
                </a:solidFill>
              </a:rPr>
              <a:t>name,age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 Interpolation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But , from </a:t>
            </a:r>
            <a:r>
              <a:rPr lang="en-IN" sz="2400" b="1" dirty="0" smtClean="0">
                <a:solidFill>
                  <a:srgbClr val="C00000"/>
                </a:solidFill>
              </a:rPr>
              <a:t>Python 3.6 </a:t>
            </a:r>
            <a:r>
              <a:rPr lang="en-IN" sz="2400" dirty="0" smtClean="0"/>
              <a:t>onwards , there is much more simpler way to print them which is called </a:t>
            </a:r>
            <a:r>
              <a:rPr lang="en-IN" sz="2400" b="1" dirty="0" smtClean="0">
                <a:solidFill>
                  <a:srgbClr val="C00000"/>
                </a:solidFill>
              </a:rPr>
              <a:t>f-string.</a:t>
            </a: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f-strings</a:t>
            </a:r>
            <a:r>
              <a:rPr lang="en-IN" sz="2400" dirty="0" smtClean="0"/>
              <a:t> have an</a:t>
            </a:r>
            <a:r>
              <a:rPr lang="en-IN" sz="2400" b="1" dirty="0" smtClean="0">
                <a:solidFill>
                  <a:srgbClr val="7030A0"/>
                </a:solidFill>
              </a:rPr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f</a:t>
            </a:r>
            <a:r>
              <a:rPr lang="en-IN" sz="2400" b="1" dirty="0" smtClean="0">
                <a:solidFill>
                  <a:srgbClr val="7030A0"/>
                </a:solidFill>
              </a:rPr>
              <a:t> </a:t>
            </a:r>
            <a:r>
              <a:rPr lang="en-IN" sz="2400" dirty="0" smtClean="0"/>
              <a:t>at the beginning and </a:t>
            </a:r>
            <a:r>
              <a:rPr lang="en-IN" sz="2400" b="1" dirty="0" smtClean="0">
                <a:solidFill>
                  <a:srgbClr val="C00000"/>
                </a:solidFill>
              </a:rPr>
              <a:t>curly braces containing expressions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that will be </a:t>
            </a:r>
            <a:r>
              <a:rPr lang="en-IN" sz="2400" b="1" dirty="0" smtClean="0">
                <a:solidFill>
                  <a:srgbClr val="C00000"/>
                </a:solidFill>
              </a:rPr>
              <a:t>replaced</a:t>
            </a:r>
            <a:r>
              <a:rPr lang="en-IN" sz="2400" dirty="0" smtClean="0"/>
              <a:t> with their values. </a:t>
            </a:r>
          </a:p>
          <a:p>
            <a:endParaRPr lang="en-IN" sz="2400" dirty="0" smtClean="0"/>
          </a:p>
          <a:p>
            <a:r>
              <a:rPr lang="en-IN" sz="2400" dirty="0" smtClean="0"/>
              <a:t>The expressions are evaluated at runtime and then formatted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name="</a:t>
            </a:r>
            <a:r>
              <a:rPr lang="en-IN" sz="2400" b="1" dirty="0" err="1" smtClean="0">
                <a:solidFill>
                  <a:srgbClr val="7030A0"/>
                </a:solidFill>
              </a:rPr>
              <a:t>Sachin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age=34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</a:t>
            </a:r>
            <a:r>
              <a:rPr lang="en-IN" sz="2400" b="1" dirty="0" err="1" smtClean="0">
                <a:solidFill>
                  <a:srgbClr val="7030A0"/>
                </a:solidFill>
              </a:rPr>
              <a:t>"My</a:t>
            </a:r>
            <a:r>
              <a:rPr lang="en-IN" sz="2400" b="1" dirty="0" smtClean="0">
                <a:solidFill>
                  <a:srgbClr val="7030A0"/>
                </a:solidFill>
              </a:rPr>
              <a:t> name is </a:t>
            </a:r>
            <a:r>
              <a:rPr lang="en-IN" sz="2400" b="1" dirty="0" smtClean="0">
                <a:solidFill>
                  <a:srgbClr val="C00000"/>
                </a:solidFill>
              </a:rPr>
              <a:t>{name} </a:t>
            </a:r>
            <a:r>
              <a:rPr lang="en-IN" sz="2400" b="1" dirty="0" smtClean="0">
                <a:solidFill>
                  <a:srgbClr val="7030A0"/>
                </a:solidFill>
              </a:rPr>
              <a:t>and my age is </a:t>
            </a:r>
            <a:r>
              <a:rPr lang="en-IN" sz="2400" b="1" dirty="0" smtClean="0">
                <a:solidFill>
                  <a:srgbClr val="C00000"/>
                </a:solidFill>
              </a:rPr>
              <a:t>{age}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  <a:endParaRPr lang="en-US" sz="2400" dirty="0" smtClean="0"/>
          </a:p>
          <a:p>
            <a:pPr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Arbitary</a:t>
            </a:r>
            <a:r>
              <a:rPr lang="en-US" sz="2800" b="1" dirty="0" smtClean="0"/>
              <a:t> Expressions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Because f-strings are evaluated at runtime, we can put any valid </a:t>
            </a:r>
            <a:r>
              <a:rPr lang="en-IN" sz="2400" b="1" dirty="0" smtClean="0">
                <a:solidFill>
                  <a:srgbClr val="C00000"/>
                </a:solidFill>
              </a:rPr>
              <a:t>Python expressions </a:t>
            </a:r>
            <a:r>
              <a:rPr lang="en-IN" sz="2400" dirty="0" smtClean="0"/>
              <a:t>in them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</a:t>
            </a:r>
            <a:r>
              <a:rPr lang="en-IN" sz="2400" b="1" dirty="0" err="1" smtClean="0">
                <a:solidFill>
                  <a:srgbClr val="7030A0"/>
                </a:solidFill>
              </a:rPr>
              <a:t>"sum</a:t>
            </a:r>
            <a:r>
              <a:rPr lang="en-IN" sz="2400" b="1" dirty="0" smtClean="0">
                <a:solidFill>
                  <a:srgbClr val="7030A0"/>
                </a:solidFill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{</a:t>
            </a:r>
            <a:r>
              <a:rPr lang="en-IN" sz="2400" b="1" dirty="0" err="1" smtClean="0">
                <a:solidFill>
                  <a:srgbClr val="C00000"/>
                </a:solidFill>
              </a:rPr>
              <a:t>a+b</a:t>
            </a:r>
            <a:r>
              <a:rPr lang="en-IN" sz="2400" b="1" dirty="0" smtClean="0">
                <a:solidFill>
                  <a:srgbClr val="C00000"/>
                </a:solidFill>
              </a:rPr>
              <a:t>}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19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214950"/>
            <a:ext cx="1581371" cy="266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Function Calls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could also call functions. Here’s an example: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import math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</a:t>
            </a:r>
            <a:r>
              <a:rPr lang="en-IN" sz="2400" b="1" dirty="0" err="1" smtClean="0">
                <a:solidFill>
                  <a:srgbClr val="7030A0"/>
                </a:solidFill>
              </a:rPr>
              <a:t>"max</a:t>
            </a:r>
            <a:r>
              <a:rPr lang="en-IN" sz="2400" b="1" dirty="0" smtClean="0">
                <a:solidFill>
                  <a:srgbClr val="7030A0"/>
                </a:solidFill>
              </a:rPr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{a}</a:t>
            </a:r>
            <a:r>
              <a:rPr lang="en-IN" sz="2400" b="1" dirty="0" smtClean="0">
                <a:solidFill>
                  <a:srgbClr val="7030A0"/>
                </a:solidFill>
              </a:rPr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{b}</a:t>
            </a:r>
            <a:r>
              <a:rPr lang="en-IN" sz="2400" b="1" dirty="0" smtClean="0">
                <a:solidFill>
                  <a:srgbClr val="7030A0"/>
                </a:solidFill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{max(</a:t>
            </a:r>
            <a:r>
              <a:rPr lang="en-IN" sz="2400" b="1" dirty="0" err="1" smtClean="0">
                <a:solidFill>
                  <a:srgbClr val="C00000"/>
                </a:solidFill>
              </a:rPr>
              <a:t>a,b</a:t>
            </a:r>
            <a:r>
              <a:rPr lang="en-IN" sz="2400" b="1" dirty="0" smtClean="0">
                <a:solidFill>
                  <a:srgbClr val="C00000"/>
                </a:solidFill>
              </a:rPr>
              <a:t>)}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</a:t>
            </a:r>
            <a:r>
              <a:rPr lang="en-IN" sz="2400" b="1" dirty="0" err="1" smtClean="0">
                <a:solidFill>
                  <a:srgbClr val="7030A0"/>
                </a:solidFill>
              </a:rPr>
              <a:t>"Factorial</a:t>
            </a:r>
            <a:r>
              <a:rPr lang="en-IN" sz="2400" b="1" dirty="0" smtClean="0">
                <a:solidFill>
                  <a:srgbClr val="7030A0"/>
                </a:solidFill>
              </a:rPr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{a}</a:t>
            </a:r>
            <a:r>
              <a:rPr lang="en-IN" sz="2400" b="1" dirty="0" smtClean="0">
                <a:solidFill>
                  <a:srgbClr val="7030A0"/>
                </a:solidFill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{</a:t>
            </a:r>
            <a:r>
              <a:rPr lang="en-IN" sz="2400" b="1" dirty="0" err="1" smtClean="0">
                <a:solidFill>
                  <a:srgbClr val="C00000"/>
                </a:solidFill>
              </a:rPr>
              <a:t>math.factorial</a:t>
            </a:r>
            <a:r>
              <a:rPr lang="en-IN" sz="2400" b="1" dirty="0" smtClean="0">
                <a:solidFill>
                  <a:srgbClr val="C00000"/>
                </a:solidFill>
              </a:rPr>
              <a:t>(10)}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19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97688"/>
            <a:ext cx="5214974" cy="474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Method Calls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could also call </a:t>
            </a:r>
            <a:r>
              <a:rPr lang="en-IN" sz="2400" b="1" dirty="0" smtClean="0">
                <a:solidFill>
                  <a:srgbClr val="C00000"/>
                </a:solidFill>
              </a:rPr>
              <a:t>methods</a:t>
            </a:r>
            <a:r>
              <a:rPr lang="en-IN" sz="2400" dirty="0" smtClean="0"/>
              <a:t>. Here’s an example: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vowels=["</a:t>
            </a:r>
            <a:r>
              <a:rPr lang="en-IN" sz="2400" b="1" dirty="0" err="1" smtClean="0">
                <a:solidFill>
                  <a:srgbClr val="7030A0"/>
                </a:solidFill>
              </a:rPr>
              <a:t>a","e","i","o","u","a</a:t>
            </a:r>
            <a:r>
              <a:rPr lang="en-IN" sz="2400" b="1" dirty="0" smtClean="0">
                <a:solidFill>
                  <a:srgbClr val="7030A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="a"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smtClean="0">
                <a:solidFill>
                  <a:srgbClr val="C00000"/>
                </a:solidFill>
              </a:rPr>
              <a:t>f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  <a:r>
              <a:rPr lang="en-IN" sz="2400" b="1" dirty="0" smtClean="0">
                <a:solidFill>
                  <a:srgbClr val="C00000"/>
                </a:solidFill>
              </a:rPr>
              <a:t>{</a:t>
            </a:r>
            <a:r>
              <a:rPr lang="en-IN" sz="2400" b="1" dirty="0" err="1" smtClean="0">
                <a:solidFill>
                  <a:srgbClr val="C00000"/>
                </a:solidFill>
              </a:rPr>
              <a:t>ch</a:t>
            </a:r>
            <a:r>
              <a:rPr lang="en-IN" sz="2400" b="1" dirty="0" smtClean="0">
                <a:solidFill>
                  <a:srgbClr val="C00000"/>
                </a:solidFill>
              </a:rPr>
              <a:t>} </a:t>
            </a:r>
            <a:r>
              <a:rPr lang="en-IN" sz="2400" b="1" dirty="0" smtClean="0">
                <a:solidFill>
                  <a:srgbClr val="7030A0"/>
                </a:solidFill>
              </a:rPr>
              <a:t>is </a:t>
            </a:r>
            <a:r>
              <a:rPr lang="en-IN" sz="2400" b="1" dirty="0" err="1" smtClean="0">
                <a:solidFill>
                  <a:srgbClr val="7030A0"/>
                </a:solidFill>
              </a:rPr>
              <a:t>occuring</a:t>
            </a:r>
            <a:r>
              <a:rPr lang="en-IN" sz="2400" b="1" dirty="0" smtClean="0">
                <a:solidFill>
                  <a:srgbClr val="7030A0"/>
                </a:solidFill>
              </a:rPr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{vowels} {</a:t>
            </a:r>
            <a:r>
              <a:rPr lang="en-IN" sz="2400" b="1" dirty="0" err="1" smtClean="0">
                <a:solidFill>
                  <a:srgbClr val="C00000"/>
                </a:solidFill>
              </a:rPr>
              <a:t>vowels.count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ch</a:t>
            </a:r>
            <a:r>
              <a:rPr lang="en-IN" sz="2400" b="1" dirty="0" smtClean="0">
                <a:solidFill>
                  <a:srgbClr val="C00000"/>
                </a:solidFill>
              </a:rPr>
              <a:t>)} </a:t>
            </a:r>
            <a:r>
              <a:rPr lang="en-IN" sz="2400" b="1" dirty="0" smtClean="0">
                <a:solidFill>
                  <a:srgbClr val="7030A0"/>
                </a:solidFill>
              </a:rPr>
              <a:t>times")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19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357826"/>
            <a:ext cx="7929618" cy="564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Built In String Functions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are some </a:t>
            </a:r>
            <a:r>
              <a:rPr lang="en-IN" sz="2400" b="1" dirty="0" smtClean="0">
                <a:solidFill>
                  <a:srgbClr val="C00000"/>
                </a:solidFill>
              </a:rPr>
              <a:t>built-in functions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that we can use on </a:t>
            </a:r>
            <a:r>
              <a:rPr lang="en-IN" sz="2400" b="1" dirty="0" smtClean="0">
                <a:solidFill>
                  <a:srgbClr val="C00000"/>
                </a:solidFill>
              </a:rPr>
              <a:t>strings</a:t>
            </a:r>
            <a:r>
              <a:rPr lang="en-IN" sz="2400" dirty="0" smtClean="0"/>
              <a:t>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These are: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len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max()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min()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chr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ord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Checking The Speed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f-strings</a:t>
            </a:r>
            <a:r>
              <a:rPr lang="en-IN" sz="2400" dirty="0" smtClean="0"/>
              <a:t> are faster than both </a:t>
            </a:r>
            <a:r>
              <a:rPr lang="en-IN" sz="2400" b="1" dirty="0" smtClean="0">
                <a:solidFill>
                  <a:srgbClr val="C00000"/>
                </a:solidFill>
              </a:rPr>
              <a:t>%-formatting </a:t>
            </a:r>
            <a:r>
              <a:rPr lang="en-IN" sz="2400" dirty="0" smtClean="0"/>
              <a:t>and </a:t>
            </a:r>
            <a:r>
              <a:rPr lang="en-IN" sz="2400" b="1" dirty="0" err="1" smtClean="0">
                <a:solidFill>
                  <a:srgbClr val="C00000"/>
                </a:solidFill>
              </a:rPr>
              <a:t>str.format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can prove this using the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timeit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r>
              <a:rPr lang="en-US" sz="2400" dirty="0" smtClean="0"/>
              <a:t>of the module </a:t>
            </a:r>
            <a:r>
              <a:rPr lang="en-US" sz="2400" b="1" dirty="0" err="1" smtClean="0">
                <a:solidFill>
                  <a:srgbClr val="C00000"/>
                </a:solidFill>
              </a:rPr>
              <a:t>timeit</a:t>
            </a:r>
            <a:r>
              <a:rPr lang="en-US" sz="2400" dirty="0" smtClean="0"/>
              <a:t> , which lets  us measure execution time of our small code snippets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/>
              <a:t>timeit</a:t>
            </a:r>
            <a:r>
              <a:rPr lang="en-US" sz="2800" b="1" dirty="0" smtClean="0"/>
              <a:t>( )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sz="2000" dirty="0" smtClean="0"/>
              <a:t>The module function </a:t>
            </a:r>
            <a:r>
              <a:rPr lang="en-IN" sz="2000" b="1" dirty="0" err="1" smtClean="0"/>
              <a:t>timeit.timeit</a:t>
            </a:r>
            <a:r>
              <a:rPr lang="en-IN" sz="2000" b="1" dirty="0" smtClean="0"/>
              <a:t>(stmt, setup, timer, number)</a:t>
            </a:r>
            <a:r>
              <a:rPr lang="en-IN" sz="2000" dirty="0" smtClean="0"/>
              <a:t> accepts </a:t>
            </a:r>
            <a:r>
              <a:rPr lang="en-IN" sz="2000" b="1" dirty="0" smtClean="0">
                <a:solidFill>
                  <a:srgbClr val="C00000"/>
                </a:solidFill>
              </a:rPr>
              <a:t>four </a:t>
            </a:r>
            <a:r>
              <a:rPr lang="en-IN" sz="2000" dirty="0" smtClean="0"/>
              <a:t>arguments:</a:t>
            </a:r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stmt</a:t>
            </a:r>
            <a:r>
              <a:rPr lang="en-IN" sz="1900" dirty="0" smtClean="0"/>
              <a:t> which is the statement we want to </a:t>
            </a:r>
            <a:r>
              <a:rPr lang="en-IN" sz="1900" dirty="0" smtClean="0"/>
              <a:t>measure. </a:t>
            </a:r>
            <a:r>
              <a:rPr lang="en-IN" sz="1900" b="1" dirty="0" smtClean="0">
                <a:solidFill>
                  <a:srgbClr val="0070C0"/>
                </a:solidFill>
              </a:rPr>
              <a:t>But it should be passed as a string</a:t>
            </a:r>
            <a:endParaRPr lang="en-IN" sz="1900" b="1" dirty="0" smtClean="0">
              <a:solidFill>
                <a:srgbClr val="0070C0"/>
              </a:solidFill>
            </a:endParaRPr>
          </a:p>
          <a:p>
            <a:pPr lvl="1" fontAlgn="base"/>
            <a:endParaRPr lang="en-IN" sz="1900" b="1" dirty="0" smtClean="0"/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setup</a:t>
            </a:r>
            <a:r>
              <a:rPr lang="en-IN" sz="1900" dirty="0" smtClean="0"/>
              <a:t> which is the code that you run before running the </a:t>
            </a:r>
            <a:r>
              <a:rPr lang="en-IN" sz="1900" b="1" dirty="0" smtClean="0">
                <a:solidFill>
                  <a:srgbClr val="C00000"/>
                </a:solidFill>
              </a:rPr>
              <a:t>stmt</a:t>
            </a:r>
            <a:r>
              <a:rPr lang="en-IN" sz="1900" dirty="0" smtClean="0">
                <a:solidFill>
                  <a:srgbClr val="C00000"/>
                </a:solidFill>
              </a:rPr>
              <a:t>;</a:t>
            </a:r>
            <a:r>
              <a:rPr lang="en-IN" sz="1900" dirty="0" smtClean="0"/>
              <a:t> it defaults to </a:t>
            </a:r>
            <a:r>
              <a:rPr lang="en-IN" sz="1900" dirty="0" smtClean="0">
                <a:solidFill>
                  <a:srgbClr val="C00000"/>
                </a:solidFill>
              </a:rPr>
              <a:t>‘pass’</a:t>
            </a:r>
            <a:r>
              <a:rPr lang="en-IN" sz="1900" dirty="0" smtClean="0"/>
              <a:t>.</a:t>
            </a:r>
            <a:br>
              <a:rPr lang="en-IN" sz="1900" dirty="0" smtClean="0"/>
            </a:br>
            <a:r>
              <a:rPr lang="en-IN" sz="1900" dirty="0" smtClean="0"/>
              <a:t>We generally use this to </a:t>
            </a:r>
            <a:r>
              <a:rPr lang="en-IN" sz="1900" b="1" dirty="0" smtClean="0">
                <a:solidFill>
                  <a:srgbClr val="0070C0"/>
                </a:solidFill>
              </a:rPr>
              <a:t>import the required modules </a:t>
            </a:r>
            <a:r>
              <a:rPr lang="en-IN" sz="1900" dirty="0" smtClean="0"/>
              <a:t>for our code</a:t>
            </a:r>
            <a:r>
              <a:rPr lang="en-IN" sz="1900" dirty="0" smtClean="0"/>
              <a:t>. </a:t>
            </a:r>
            <a:r>
              <a:rPr lang="en-IN" sz="1900" b="1" dirty="0" smtClean="0">
                <a:solidFill>
                  <a:srgbClr val="0070C0"/>
                </a:solidFill>
              </a:rPr>
              <a:t>But it should </a:t>
            </a:r>
            <a:r>
              <a:rPr lang="en-IN" sz="1900" b="1" dirty="0" smtClean="0">
                <a:solidFill>
                  <a:srgbClr val="0070C0"/>
                </a:solidFill>
              </a:rPr>
              <a:t>also be </a:t>
            </a:r>
            <a:r>
              <a:rPr lang="en-IN" sz="1900" b="1" dirty="0" smtClean="0">
                <a:solidFill>
                  <a:srgbClr val="0070C0"/>
                </a:solidFill>
              </a:rPr>
              <a:t>passed as a string</a:t>
            </a:r>
            <a:endParaRPr lang="en-IN" sz="1900" b="1" dirty="0" smtClean="0">
              <a:solidFill>
                <a:srgbClr val="0070C0"/>
              </a:solidFill>
            </a:endParaRPr>
          </a:p>
          <a:p>
            <a:pPr lvl="1" fontAlgn="base"/>
            <a:endParaRPr lang="en-IN" sz="1900" b="1" dirty="0" smtClean="0"/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timer</a:t>
            </a:r>
            <a:r>
              <a:rPr lang="en-IN" sz="1900" dirty="0" smtClean="0"/>
              <a:t> which is a </a:t>
            </a:r>
            <a:r>
              <a:rPr lang="en-IN" sz="1900" b="1" dirty="0" err="1" smtClean="0"/>
              <a:t>timeit.Timer</a:t>
            </a:r>
            <a:r>
              <a:rPr lang="en-IN" sz="1900" dirty="0" smtClean="0"/>
              <a:t> object; it usually has a sensible default value </a:t>
            </a:r>
            <a:r>
              <a:rPr lang="en-IN" sz="1900" b="1" dirty="0" smtClean="0">
                <a:solidFill>
                  <a:srgbClr val="0070C0"/>
                </a:solidFill>
              </a:rPr>
              <a:t>so you don’t have to worry about it</a:t>
            </a:r>
            <a:r>
              <a:rPr lang="en-IN" sz="1900" dirty="0" smtClean="0"/>
              <a:t>.</a:t>
            </a:r>
          </a:p>
          <a:p>
            <a:pPr lvl="1" fontAlgn="base"/>
            <a:endParaRPr lang="en-IN" sz="1900" b="1" dirty="0" smtClean="0"/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number</a:t>
            </a:r>
            <a:r>
              <a:rPr lang="en-IN" sz="1900" dirty="0" smtClean="0"/>
              <a:t> which is the number of executions we would like to run the </a:t>
            </a:r>
            <a:r>
              <a:rPr lang="en-IN" sz="1900" b="1" dirty="0" err="1" smtClean="0"/>
              <a:t>stmt</a:t>
            </a:r>
            <a:r>
              <a:rPr lang="en-IN" sz="1900" dirty="0" err="1" smtClean="0"/>
              <a:t>.It’s</a:t>
            </a:r>
            <a:r>
              <a:rPr lang="en-IN" sz="1900" dirty="0" smtClean="0"/>
              <a:t> default value is </a:t>
            </a:r>
            <a:r>
              <a:rPr lang="en-IN" sz="1900" b="1" dirty="0" smtClean="0">
                <a:solidFill>
                  <a:srgbClr val="0070C0"/>
                </a:solidFill>
              </a:rPr>
              <a:t>1000000</a:t>
            </a:r>
          </a:p>
          <a:p>
            <a:endParaRPr lang="en-IN" sz="2400" dirty="0" smtClean="0"/>
          </a:p>
          <a:p>
            <a:r>
              <a:rPr lang="en-IN" sz="2400" dirty="0" smtClean="0"/>
              <a:t>Finally it returns the cumulative time required by our stmt to run as a float value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import </a:t>
            </a:r>
            <a:r>
              <a:rPr lang="en-IN" sz="2400" b="1" dirty="0" err="1" smtClean="0">
                <a:solidFill>
                  <a:srgbClr val="7030A0"/>
                </a:solidFill>
              </a:rPr>
              <a:t>timeit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mycode</a:t>
            </a:r>
            <a:r>
              <a:rPr lang="en-IN" sz="2400" b="1" dirty="0" smtClean="0">
                <a:solidFill>
                  <a:srgbClr val="7030A0"/>
                </a:solidFill>
              </a:rPr>
              <a:t>="</a:t>
            </a:r>
            <a:r>
              <a:rPr lang="en-IN" sz="2400" b="1" dirty="0" err="1" smtClean="0">
                <a:solidFill>
                  <a:srgbClr val="7030A0"/>
                </a:solidFill>
              </a:rPr>
              <a:t>math.factorial</a:t>
            </a:r>
            <a:r>
              <a:rPr lang="en-IN" sz="2400" b="1" dirty="0" smtClean="0">
                <a:solidFill>
                  <a:srgbClr val="7030A0"/>
                </a:solidFill>
              </a:rPr>
              <a:t>(10)"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</a:t>
            </a:r>
            <a:r>
              <a:rPr lang="en-IN" sz="2400" b="1" dirty="0" err="1" smtClean="0">
                <a:solidFill>
                  <a:srgbClr val="C00000"/>
                </a:solidFill>
              </a:rPr>
              <a:t>timeit.timeit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mycode,"import</a:t>
            </a:r>
            <a:r>
              <a:rPr lang="en-IN" sz="2400" b="1" dirty="0" smtClean="0">
                <a:solidFill>
                  <a:srgbClr val="C00000"/>
                </a:solidFill>
              </a:rPr>
              <a:t> math")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print("Execution time of factorial function </a:t>
            </a:r>
            <a:r>
              <a:rPr lang="en-IN" sz="2400" b="1" dirty="0" err="1" smtClean="0">
                <a:solidFill>
                  <a:srgbClr val="7030A0"/>
                </a:solidFill>
              </a:rPr>
              <a:t>is",x,"seconds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  <a:endParaRPr lang="en-IN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str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00636"/>
            <a:ext cx="7643866" cy="512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import </a:t>
            </a:r>
            <a:r>
              <a:rPr lang="en-IN" sz="2400" b="1" dirty="0" err="1" smtClean="0">
                <a:solidFill>
                  <a:srgbClr val="7030A0"/>
                </a:solidFill>
              </a:rPr>
              <a:t>timeit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mycode</a:t>
            </a:r>
            <a:r>
              <a:rPr lang="en-IN" sz="2400" b="1" dirty="0" smtClean="0">
                <a:solidFill>
                  <a:srgbClr val="C00000"/>
                </a:solidFill>
              </a:rPr>
              <a:t>="""name="</a:t>
            </a:r>
            <a:r>
              <a:rPr lang="en-IN" sz="2400" b="1" dirty="0" err="1" smtClean="0">
                <a:solidFill>
                  <a:srgbClr val="C00000"/>
                </a:solidFill>
              </a:rPr>
              <a:t>Sachin</a:t>
            </a:r>
            <a:r>
              <a:rPr lang="en-IN" sz="24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age=34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f"My</a:t>
            </a:r>
            <a:r>
              <a:rPr lang="en-IN" sz="2400" b="1" dirty="0" smtClean="0">
                <a:solidFill>
                  <a:srgbClr val="C00000"/>
                </a:solidFill>
              </a:rPr>
              <a:t> name is {name} and my age is {age}" """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</a:t>
            </a:r>
            <a:r>
              <a:rPr lang="en-IN" sz="2400" b="1" dirty="0" err="1" smtClean="0">
                <a:solidFill>
                  <a:srgbClr val="7030A0"/>
                </a:solidFill>
              </a:rPr>
              <a:t>timeit.timeit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mycode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print(x)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mycode</a:t>
            </a:r>
            <a:r>
              <a:rPr lang="en-IN" sz="2400" b="1" dirty="0" smtClean="0">
                <a:solidFill>
                  <a:srgbClr val="C00000"/>
                </a:solidFill>
              </a:rPr>
              <a:t>="""name="</a:t>
            </a:r>
            <a:r>
              <a:rPr lang="en-IN" sz="2400" b="1" dirty="0" err="1" smtClean="0">
                <a:solidFill>
                  <a:srgbClr val="C00000"/>
                </a:solidFill>
              </a:rPr>
              <a:t>Sachin</a:t>
            </a:r>
            <a:r>
              <a:rPr lang="en-IN" sz="24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age=34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"My name is {0} and my age is {1}".format(</a:t>
            </a:r>
            <a:r>
              <a:rPr lang="en-IN" sz="2400" b="1" dirty="0" err="1" smtClean="0">
                <a:solidFill>
                  <a:srgbClr val="C00000"/>
                </a:solidFill>
              </a:rPr>
              <a:t>name,age</a:t>
            </a:r>
            <a:r>
              <a:rPr lang="en-IN" sz="2400" b="1" dirty="0" smtClean="0">
                <a:solidFill>
                  <a:srgbClr val="C00000"/>
                </a:solidFill>
              </a:rPr>
              <a:t>) """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</a:t>
            </a:r>
            <a:r>
              <a:rPr lang="en-IN" sz="2400" b="1" dirty="0" err="1" smtClean="0">
                <a:solidFill>
                  <a:srgbClr val="7030A0"/>
                </a:solidFill>
              </a:rPr>
              <a:t>timeit.timeit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mycode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print(x)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mycode</a:t>
            </a:r>
            <a:r>
              <a:rPr lang="en-IN" sz="2400" b="1" dirty="0" smtClean="0">
                <a:solidFill>
                  <a:srgbClr val="C00000"/>
                </a:solidFill>
              </a:rPr>
              <a:t>="""name="</a:t>
            </a:r>
            <a:r>
              <a:rPr lang="en-IN" sz="2400" b="1" dirty="0" err="1" smtClean="0">
                <a:solidFill>
                  <a:srgbClr val="C00000"/>
                </a:solidFill>
              </a:rPr>
              <a:t>Sachin</a:t>
            </a:r>
            <a:r>
              <a:rPr lang="en-IN" sz="24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age=34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"My name is %s and my age is %d"%(</a:t>
            </a:r>
            <a:r>
              <a:rPr lang="en-IN" sz="2400" b="1" dirty="0" err="1" smtClean="0">
                <a:solidFill>
                  <a:srgbClr val="C00000"/>
                </a:solidFill>
              </a:rPr>
              <a:t>name,age</a:t>
            </a:r>
            <a:r>
              <a:rPr lang="en-IN" sz="2400" b="1" dirty="0" smtClean="0">
                <a:solidFill>
                  <a:srgbClr val="C00000"/>
                </a:solidFill>
              </a:rPr>
              <a:t>) """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</a:t>
            </a:r>
            <a:r>
              <a:rPr lang="en-IN" sz="2400" b="1" dirty="0" err="1" smtClean="0">
                <a:solidFill>
                  <a:srgbClr val="7030A0"/>
                </a:solidFill>
              </a:rPr>
              <a:t>timeit.timeit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mycode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print(x)</a:t>
            </a:r>
            <a:endParaRPr lang="en-IN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str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5643602" cy="512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Changing A String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Like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b="1" dirty="0" smtClean="0">
                <a:solidFill>
                  <a:srgbClr val="C00000"/>
                </a:solidFill>
              </a:rPr>
              <a:t> , strings </a:t>
            </a:r>
            <a:r>
              <a:rPr lang="en-IN" sz="2400" dirty="0" smtClean="0"/>
              <a:t>are also  </a:t>
            </a:r>
            <a:r>
              <a:rPr lang="en-IN" sz="2400" b="1" dirty="0" smtClean="0">
                <a:solidFill>
                  <a:srgbClr val="C00000"/>
                </a:solidFill>
              </a:rPr>
              <a:t>immutable.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means that elements of a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 </a:t>
            </a:r>
            <a:r>
              <a:rPr lang="en-IN" sz="2400" b="1" i="1" dirty="0" smtClean="0">
                <a:solidFill>
                  <a:srgbClr val="002060"/>
                </a:solidFill>
              </a:rPr>
              <a:t>cannot be changed </a:t>
            </a:r>
            <a:r>
              <a:rPr lang="en-IN" sz="2400" dirty="0" smtClean="0"/>
              <a:t>once it has been assigned. 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name="</a:t>
            </a:r>
            <a:r>
              <a:rPr lang="en-IN" sz="2400" b="1" dirty="0" err="1" smtClean="0">
                <a:solidFill>
                  <a:srgbClr val="7030A0"/>
                </a:solidFill>
              </a:rPr>
              <a:t>Sachin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name[0]="K"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print(name)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367171"/>
            <a:ext cx="8143932" cy="499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name="Sachin"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print(name)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name="Amit"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print(name)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357694"/>
            <a:ext cx="1123302" cy="571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628" y="207167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did the code run?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4876" y="2571744"/>
            <a:ext cx="42883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String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object</a:t>
            </a:r>
            <a:r>
              <a:rPr lang="en-US" b="1" dirty="0" smtClean="0">
                <a:solidFill>
                  <a:srgbClr val="C00000"/>
                </a:solidFill>
              </a:rPr>
              <a:t> is </a:t>
            </a:r>
            <a:r>
              <a:rPr lang="en-US" b="1" dirty="0" smtClean="0">
                <a:solidFill>
                  <a:srgbClr val="FFFF00"/>
                </a:solidFill>
              </a:rPr>
              <a:t>immutable</a:t>
            </a:r>
            <a:r>
              <a:rPr lang="en-US" b="1" dirty="0" smtClean="0">
                <a:solidFill>
                  <a:srgbClr val="C00000"/>
                </a:solidFill>
              </a:rPr>
              <a:t> ,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but </a:t>
            </a:r>
            <a:r>
              <a:rPr lang="en-US" b="1" dirty="0" smtClean="0">
                <a:solidFill>
                  <a:srgbClr val="FFFF00"/>
                </a:solidFill>
              </a:rPr>
              <a:t>string reference </a:t>
            </a:r>
            <a:r>
              <a:rPr lang="en-US" b="1" dirty="0" smtClean="0">
                <a:solidFill>
                  <a:srgbClr val="C00000"/>
                </a:solidFill>
              </a:rPr>
              <a:t>is </a:t>
            </a:r>
            <a:r>
              <a:rPr lang="en-US" b="1" dirty="0" smtClean="0">
                <a:solidFill>
                  <a:srgbClr val="FFFF00"/>
                </a:solidFill>
              </a:rPr>
              <a:t>mutable</a:t>
            </a:r>
            <a:r>
              <a:rPr lang="en-US" b="1" dirty="0" smtClean="0">
                <a:solidFill>
                  <a:srgbClr val="C00000"/>
                </a:solidFill>
              </a:rPr>
              <a:t>.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So we can assign a new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string object </a:t>
            </a:r>
            <a:r>
              <a:rPr lang="en-US" b="1" dirty="0" smtClean="0">
                <a:solidFill>
                  <a:srgbClr val="C00000"/>
                </a:solidFill>
              </a:rPr>
              <a:t>to the same </a:t>
            </a:r>
            <a:r>
              <a:rPr lang="en-US" b="1" dirty="0" smtClean="0">
                <a:solidFill>
                  <a:srgbClr val="FFFF00"/>
                </a:solidFill>
              </a:rPr>
              <a:t>reference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Deleting A String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we discussed previously, a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also means that we can’t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just a part of it.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 we can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rgbClr val="C00000"/>
                </a:solidFill>
              </a:rPr>
              <a:t>entire string </a:t>
            </a:r>
            <a:r>
              <a:rPr lang="en-IN" sz="2400" dirty="0" smtClean="0"/>
              <a:t>if required.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name="Sachin”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del name[0]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print(name)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17" y="5205105"/>
            <a:ext cx="8455187" cy="66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name="Sachin”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del name[0:3]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print(name)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429132"/>
            <a:ext cx="8455187" cy="659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len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</a:t>
            </a:r>
            <a:r>
              <a:rPr lang="en-IN" sz="2400" b="1" dirty="0" err="1" smtClean="0">
                <a:solidFill>
                  <a:srgbClr val="C00000"/>
                </a:solidFill>
              </a:rPr>
              <a:t>charcters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="Sachin"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len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6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name="Sachin"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print(name)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del name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print(name)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00570"/>
            <a:ext cx="7062130" cy="133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max(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character which is </a:t>
            </a:r>
            <a:r>
              <a:rPr lang="en-IN" sz="2400" b="1" dirty="0" smtClean="0">
                <a:solidFill>
                  <a:srgbClr val="C00000"/>
                </a:solidFill>
              </a:rPr>
              <a:t>alphabetically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highest character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.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="</a:t>
            </a:r>
            <a:r>
              <a:rPr lang="fr-FR" sz="2000" b="1" dirty="0" err="1" smtClean="0">
                <a:solidFill>
                  <a:srgbClr val="C00000"/>
                </a:solidFill>
              </a:rPr>
              <a:t>bhopal</a:t>
            </a:r>
            <a:r>
              <a:rPr lang="fr-FR" sz="20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(max(</a:t>
            </a: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="abc123#$.y@*"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print(max(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="</a:t>
            </a:r>
            <a:r>
              <a:rPr lang="en-IN" sz="2400" b="1" dirty="0" err="1" smtClean="0">
                <a:solidFill>
                  <a:srgbClr val="C00000"/>
                </a:solidFill>
              </a:rPr>
              <a:t>False,True</a:t>
            </a:r>
            <a:r>
              <a:rPr lang="en-IN" sz="24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u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="1.1,0.4,1.9"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9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min(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character which is </a:t>
            </a:r>
            <a:r>
              <a:rPr lang="en-IN" sz="2400" b="1" dirty="0" smtClean="0">
                <a:solidFill>
                  <a:srgbClr val="C00000"/>
                </a:solidFill>
              </a:rPr>
              <a:t>alphabetically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lowest character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.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="</a:t>
            </a:r>
            <a:r>
              <a:rPr lang="fr-FR" sz="2000" b="1" dirty="0" err="1" smtClean="0">
                <a:solidFill>
                  <a:srgbClr val="C00000"/>
                </a:solidFill>
              </a:rPr>
              <a:t>bhopal</a:t>
            </a:r>
            <a:r>
              <a:rPr lang="fr-FR" sz="20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(min(</a:t>
            </a: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10029</TotalTime>
  <Words>972</Words>
  <Application>Microsoft Office PowerPoint</Application>
  <PresentationFormat>On-screen Show (4:3)</PresentationFormat>
  <Paragraphs>314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Civic</vt:lpstr>
      <vt:lpstr>Slide 1</vt:lpstr>
      <vt:lpstr>Today’s Agenda</vt:lpstr>
      <vt:lpstr>Built In String Functions</vt:lpstr>
      <vt:lpstr>The len( ) Function</vt:lpstr>
      <vt:lpstr>The max( ) Function</vt:lpstr>
      <vt:lpstr>Guess The Output ?</vt:lpstr>
      <vt:lpstr>Guess The Output ?</vt:lpstr>
      <vt:lpstr>Guess The Output ?</vt:lpstr>
      <vt:lpstr>The min( ) Function</vt:lpstr>
      <vt:lpstr>Guess The Output ?</vt:lpstr>
      <vt:lpstr>Guess The Output ?</vt:lpstr>
      <vt:lpstr>Guess The Output ?</vt:lpstr>
      <vt:lpstr>The chr( ) Function</vt:lpstr>
      <vt:lpstr>Guess The Output ?</vt:lpstr>
      <vt:lpstr>Guess The Output ?</vt:lpstr>
      <vt:lpstr>Guess The Output ?</vt:lpstr>
      <vt:lpstr>Guess The Output ?</vt:lpstr>
      <vt:lpstr>The ord( ) Function</vt:lpstr>
      <vt:lpstr>Guess The Output ?</vt:lpstr>
      <vt:lpstr>Guess The Output ?</vt:lpstr>
      <vt:lpstr>The str( ) Function</vt:lpstr>
      <vt:lpstr>Guess The Output ?</vt:lpstr>
      <vt:lpstr>Guess The Output ?</vt:lpstr>
      <vt:lpstr>String Interpolation</vt:lpstr>
      <vt:lpstr>String Interpolation</vt:lpstr>
      <vt:lpstr>String Interpolation</vt:lpstr>
      <vt:lpstr>Arbitary Expressions</vt:lpstr>
      <vt:lpstr>Function Calls</vt:lpstr>
      <vt:lpstr>Method Calls</vt:lpstr>
      <vt:lpstr>Checking The Speed</vt:lpstr>
      <vt:lpstr>The timeit( ) Function</vt:lpstr>
      <vt:lpstr>Example</vt:lpstr>
      <vt:lpstr>Example</vt:lpstr>
      <vt:lpstr>Changing A String</vt:lpstr>
      <vt:lpstr>Guess The Output ?</vt:lpstr>
      <vt:lpstr>Guess The Output ?</vt:lpstr>
      <vt:lpstr>Deleting A String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1160</cp:revision>
  <dcterms:created xsi:type="dcterms:W3CDTF">2015-12-21T13:46:48Z</dcterms:created>
  <dcterms:modified xsi:type="dcterms:W3CDTF">2018-10-06T06:08:32Z</dcterms:modified>
</cp:coreProperties>
</file>