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934" r:id="rId4"/>
    <p:sldId id="938" r:id="rId5"/>
    <p:sldId id="939" r:id="rId6"/>
    <p:sldId id="940" r:id="rId7"/>
    <p:sldId id="941" r:id="rId8"/>
    <p:sldId id="942" r:id="rId9"/>
    <p:sldId id="943" r:id="rId10"/>
    <p:sldId id="992" r:id="rId11"/>
    <p:sldId id="945" r:id="rId12"/>
    <p:sldId id="947" r:id="rId13"/>
    <p:sldId id="991" r:id="rId14"/>
    <p:sldId id="946" r:id="rId15"/>
    <p:sldId id="944" r:id="rId16"/>
    <p:sldId id="948" r:id="rId17"/>
    <p:sldId id="949" r:id="rId18"/>
    <p:sldId id="950" r:id="rId19"/>
    <p:sldId id="951" r:id="rId20"/>
    <p:sldId id="952" r:id="rId21"/>
    <p:sldId id="953" r:id="rId22"/>
    <p:sldId id="954" r:id="rId23"/>
    <p:sldId id="955" r:id="rId24"/>
    <p:sldId id="956" r:id="rId25"/>
    <p:sldId id="957" r:id="rId26"/>
    <p:sldId id="958" r:id="rId27"/>
    <p:sldId id="959" r:id="rId28"/>
    <p:sldId id="960" r:id="rId29"/>
    <p:sldId id="935" r:id="rId30"/>
    <p:sldId id="961" r:id="rId31"/>
    <p:sldId id="962" r:id="rId32"/>
    <p:sldId id="963" r:id="rId33"/>
    <p:sldId id="964" r:id="rId34"/>
    <p:sldId id="965" r:id="rId35"/>
    <p:sldId id="966" r:id="rId36"/>
    <p:sldId id="967" r:id="rId37"/>
    <p:sldId id="968" r:id="rId38"/>
    <p:sldId id="969" r:id="rId39"/>
    <p:sldId id="971" r:id="rId40"/>
    <p:sldId id="973" r:id="rId41"/>
    <p:sldId id="974" r:id="rId42"/>
    <p:sldId id="975" r:id="rId43"/>
    <p:sldId id="976" r:id="rId44"/>
    <p:sldId id="977" r:id="rId45"/>
    <p:sldId id="978" r:id="rId46"/>
    <p:sldId id="979" r:id="rId47"/>
    <p:sldId id="980" r:id="rId48"/>
    <p:sldId id="981" r:id="rId49"/>
    <p:sldId id="982" r:id="rId50"/>
    <p:sldId id="983" r:id="rId51"/>
    <p:sldId id="993" r:id="rId52"/>
    <p:sldId id="994" r:id="rId53"/>
    <p:sldId id="995" r:id="rId54"/>
    <p:sldId id="984" r:id="rId55"/>
    <p:sldId id="985" r:id="rId56"/>
    <p:sldId id="986" r:id="rId57"/>
    <p:sldId id="987" r:id="rId58"/>
    <p:sldId id="99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6" autoAdjust="0"/>
    <p:restoredTop sz="94660"/>
  </p:normalViewPr>
  <p:slideViewPr>
    <p:cSldViewPr>
      <p:cViewPr>
        <p:scale>
          <a:sx n="76" d="100"/>
          <a:sy n="76" d="100"/>
        </p:scale>
        <p:origin x="-36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07-04-2019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xmlns=""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07-04-2019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07-04-2019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07-04-2019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07-04-2019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a:bodyPr>
          <a:lstStyle/>
          <a:p>
            <a:r>
              <a:rPr lang="en-US" sz="4400" dirty="0" smtClean="0"/>
              <a:t>PYTHON</a:t>
            </a:r>
          </a:p>
          <a:p>
            <a:r>
              <a:rPr lang="en-US" sz="4400" dirty="0" smtClean="0">
                <a:solidFill>
                  <a:srgbClr val="FF0000"/>
                </a:solidFill>
              </a:rPr>
              <a:t>Lecture 35</a:t>
            </a:r>
          </a:p>
        </p:txBody>
      </p:sp>
      <p:pic>
        <p:nvPicPr>
          <p:cNvPr id="1026" name="Picture 2"/>
          <p:cNvPicPr>
            <a:picLocks noChangeAspect="1" noChangeArrowheads="1"/>
          </p:cNvPicPr>
          <p:nvPr/>
        </p:nvPicPr>
        <p:blipFill>
          <a:blip r:embed="rId2"/>
          <a:stretch>
            <a:fillRect/>
          </a:stretch>
        </p:blipFill>
        <p:spPr bwMode="auto">
          <a:xfrm>
            <a:off x="6572264" y="357166"/>
            <a:ext cx="2286016"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i</a:t>
            </a:r>
            <a:r>
              <a:rPr lang="en-IN" sz="2400" b="1" dirty="0" smtClean="0">
                <a:solidFill>
                  <a:srgbClr val="C00000"/>
                </a:solidFill>
              </a:rPr>
              <a:t> </a:t>
            </a:r>
            <a:r>
              <a:rPr lang="en-IN" sz="2400" b="1" dirty="0" err="1" smtClean="0">
                <a:solidFill>
                  <a:srgbClr val="C00000"/>
                </a:solidFill>
              </a:rPr>
              <a:t>lOVe</a:t>
            </a:r>
            <a:r>
              <a:rPr lang="en-IN" sz="2400" b="1" dirty="0" smtClean="0">
                <a:solidFill>
                  <a:srgbClr val="C00000"/>
                </a:solidFill>
              </a:rPr>
              <a:t> </a:t>
            </a:r>
            <a:r>
              <a:rPr lang="en-IN" sz="2400" b="1" dirty="0" err="1" smtClean="0">
                <a:solidFill>
                  <a:srgbClr val="C00000"/>
                </a:solidFill>
              </a:rPr>
              <a:t>pYTHoN</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dirty="0" smtClean="0">
              <a:solidFill>
                <a:srgbClr val="7030A0"/>
              </a:solidFill>
            </a:endParaRP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429132"/>
            <a:ext cx="2609118" cy="30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physics,chemistry,maths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29066"/>
            <a:ext cx="5831138" cy="4518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physics_chemistry_maths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44713"/>
            <a:ext cx="5831138"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"physics1chemistry2maths"</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539390" y="3944713"/>
            <a:ext cx="5466673"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"He's an engineer, isn't he?"</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377958"/>
            <a:ext cx="5715040" cy="431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islower</a:t>
            </a:r>
            <a:r>
              <a:rPr lang="en-IN" sz="2400" b="1" dirty="0" smtClean="0">
                <a:solidFill>
                  <a:srgbClr val="C00000"/>
                </a:solidFill>
              </a:rPr>
              <a:t>( ) </a:t>
            </a:r>
            <a:r>
              <a:rPr lang="en-IN" sz="2400" b="1" dirty="0" smtClean="0"/>
              <a:t>and</a:t>
            </a:r>
            <a:r>
              <a:rPr lang="en-IN" sz="2400" b="1" dirty="0" smtClean="0">
                <a:solidFill>
                  <a:srgbClr val="C00000"/>
                </a:solidFill>
              </a:rPr>
              <a:t> </a:t>
            </a:r>
            <a:r>
              <a:rPr lang="en-IN" sz="2400" b="1" dirty="0" err="1" smtClean="0">
                <a:solidFill>
                  <a:srgbClr val="C00000"/>
                </a:solidFill>
              </a:rPr>
              <a:t>isupper</a:t>
            </a:r>
            <a:r>
              <a:rPr lang="en-IN" sz="2400" b="1" dirty="0" smtClean="0">
                <a:solidFill>
                  <a:srgbClr val="C00000"/>
                </a:solidFill>
              </a:rPr>
              <a:t>( ) </a:t>
            </a:r>
          </a:p>
          <a:p>
            <a:pPr>
              <a:buNone/>
            </a:pPr>
            <a:r>
              <a:rPr lang="en-IN" sz="2400" dirty="0" smtClean="0"/>
              <a:t>Returns </a:t>
            </a:r>
            <a:r>
              <a:rPr lang="en-IN" sz="2400" b="1" dirty="0" smtClean="0">
                <a:solidFill>
                  <a:srgbClr val="7030A0"/>
                </a:solidFill>
              </a:rPr>
              <a:t>True</a:t>
            </a:r>
            <a:r>
              <a:rPr lang="en-IN" sz="2400" dirty="0" smtClean="0"/>
              <a:t> or </a:t>
            </a:r>
            <a:r>
              <a:rPr lang="en-IN" sz="2400" b="1" dirty="0" smtClean="0">
                <a:solidFill>
                  <a:srgbClr val="7030A0"/>
                </a:solidFill>
              </a:rPr>
              <a:t>False</a:t>
            </a:r>
            <a:r>
              <a:rPr lang="en-IN" sz="2400" dirty="0" smtClean="0"/>
              <a:t> depending on whether all alphabets </a:t>
            </a:r>
          </a:p>
          <a:p>
            <a:pPr>
              <a:buNone/>
            </a:pPr>
            <a:r>
              <a:rPr lang="en-IN" sz="2400" dirty="0" smtClean="0"/>
              <a:t>in the string are in </a:t>
            </a: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a:t>
            </a:r>
            <a:r>
              <a:rPr lang="en-IN" sz="2000" b="1" dirty="0" err="1" smtClean="0">
                <a:solidFill>
                  <a:srgbClr val="C00000"/>
                </a:solidFill>
              </a:rPr>
              <a:t>th</a:t>
            </a:r>
            <a:r>
              <a:rPr lang="en-IN" sz="2000" b="1" dirty="0" err="1" smtClean="0">
                <a:solidFill>
                  <a:srgbClr val="7030A0"/>
                </a:solidFill>
              </a:rPr>
              <a:t>!</a:t>
            </a:r>
            <a:r>
              <a:rPr lang="en-IN" sz="2000" b="1" dirty="0" err="1" smtClean="0">
                <a:solidFill>
                  <a:srgbClr val="C00000"/>
                </a:solidFill>
              </a:rPr>
              <a:t>s</a:t>
            </a:r>
            <a:r>
              <a:rPr lang="en-IN" sz="2000" b="1" dirty="0" smtClean="0">
                <a:solidFill>
                  <a:srgbClr val="C00000"/>
                </a:solidFill>
              </a:rPr>
              <a:t> is a</a:t>
            </a:r>
            <a:r>
              <a:rPr lang="en-IN" sz="2000" b="1" dirty="0" smtClean="0">
                <a:solidFill>
                  <a:srgbClr val="7030A0"/>
                </a:solidFill>
              </a:rPr>
              <a:t>1</a:t>
            </a:r>
            <a:r>
              <a:rPr lang="en-IN" sz="2000" b="1" dirty="0" smtClean="0">
                <a:solidFill>
                  <a:srgbClr val="C00000"/>
                </a:solidFill>
              </a:rPr>
              <a:t>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Not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 </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ALSO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r>
              <a:rPr lang="en-IN" sz="2000" b="1" dirty="0" smtClean="0">
                <a:solidFill>
                  <a:srgbClr val="7030A0"/>
                </a:solidFill>
              </a:rPr>
              <a:t>!</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"THIS IS not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u="sng" dirty="0" smtClean="0">
              <a:solidFill>
                <a:srgbClr val="C00000"/>
              </a:solidFill>
            </a:endParaRPr>
          </a:p>
          <a:p>
            <a:pPr>
              <a:buNone/>
            </a:pPr>
            <a:endParaRPr lang="en-IN" sz="2000" b="1" u="sng" dirty="0" smtClean="0">
              <a:solidFill>
                <a:srgbClr val="C00000"/>
              </a:solidFill>
            </a:endParaRP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4586161"/>
            <a:ext cx="943107" cy="5433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istitle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is in </a:t>
            </a:r>
            <a:r>
              <a:rPr lang="en-IN" sz="2400" b="1" dirty="0" err="1" smtClean="0">
                <a:solidFill>
                  <a:srgbClr val="C00000"/>
                </a:solidFill>
              </a:rPr>
              <a:t>titlecase</a:t>
            </a:r>
            <a:r>
              <a:rPr lang="en-IN" sz="2400" dirty="0" smtClean="0"/>
              <a:t> or </a:t>
            </a:r>
            <a:r>
              <a:rPr lang="en-IN" sz="2400" b="1" dirty="0" smtClean="0">
                <a:solidFill>
                  <a:srgbClr val="C00000"/>
                </a:solidFill>
              </a:rPr>
              <a:t>empty</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3000" b="1" dirty="0" smtClean="0">
                <a:solidFill>
                  <a:schemeClr val="tx1"/>
                </a:solidFill>
              </a:rPr>
              <a:t>Strings -III</a:t>
            </a:r>
          </a:p>
          <a:p>
            <a:pPr marL="788670" lvl="1" indent="-514350">
              <a:buClr>
                <a:schemeClr val="accent1"/>
              </a:buClr>
              <a:buSzPct val="120000"/>
              <a:buFont typeface="Arial" pitchFamily="34" charset="0"/>
              <a:buChar char="•"/>
            </a:pPr>
            <a:endParaRPr lang="en-US" sz="2400" dirty="0" smtClean="0">
              <a:solidFill>
                <a:schemeClr val="tx1"/>
              </a:solidFill>
            </a:endParaRPr>
          </a:p>
          <a:p>
            <a:pPr marL="1062990" lvl="2" indent="-514350">
              <a:buClr>
                <a:schemeClr val="accent1"/>
              </a:buClr>
              <a:buSzPct val="120000"/>
              <a:buFont typeface="Arial" pitchFamily="34" charset="0"/>
              <a:buChar char="•"/>
            </a:pPr>
            <a:r>
              <a:rPr lang="en-US" dirty="0" smtClean="0"/>
              <a:t>String Methods</a:t>
            </a:r>
          </a:p>
          <a:p>
            <a:pPr marL="1062990" lvl="2" indent="-514350">
              <a:buClr>
                <a:schemeClr val="accent1"/>
              </a:buClr>
              <a:buSzPct val="120000"/>
              <a:buFont typeface="Arial" pitchFamily="34" charset="0"/>
              <a:buChar char="•"/>
            </a:pPr>
            <a:endParaRPr lang="en-US" b="1" dirty="0" smtClean="0">
              <a:solidFill>
                <a:srgbClr val="C00000"/>
              </a:solidFill>
            </a:endParaRPr>
          </a:p>
          <a:p>
            <a:pPr marL="1062990" lvl="2" indent="-514350">
              <a:buClr>
                <a:schemeClr val="accent1"/>
              </a:buClr>
              <a:buSzPct val="120000"/>
              <a:buNone/>
            </a:pPr>
            <a:endParaRPr lang="en-US" b="1" dirty="0" smtClean="0">
              <a:solidFill>
                <a:srgbClr val="C00000"/>
              </a:solidFill>
            </a:endParaRPr>
          </a:p>
          <a:p>
            <a:pPr marL="1062990" lvl="2" indent="-514350">
              <a:buClr>
                <a:schemeClr val="accent1"/>
              </a:buClr>
              <a:buSzPct val="120000"/>
              <a:buFont typeface="Arial" pitchFamily="34" charset="0"/>
              <a:buChar char="•"/>
            </a:pPr>
            <a:endParaRPr lang="en-US" dirty="0" smtClean="0"/>
          </a:p>
          <a:p>
            <a:pPr marL="1062990" lvl="2" indent="-514350">
              <a:buClr>
                <a:schemeClr val="accent1"/>
              </a:buClr>
              <a:buSzPct val="120000"/>
              <a:buNone/>
            </a:pPr>
            <a:endParaRPr lang="en-US" dirty="0" smtClean="0"/>
          </a:p>
          <a:p>
            <a:pPr marL="1062990" lvl="2" indent="-514350">
              <a:buClr>
                <a:schemeClr val="accent1"/>
              </a:buClr>
              <a:buSzPct val="120000"/>
              <a:buFont typeface="Arial" pitchFamily="34" charset="0"/>
              <a:buChar char="•"/>
            </a:pPr>
            <a:endParaRPr lang="en-US" dirty="0" smtClean="0"/>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None/>
            </a:pPr>
            <a:endParaRPr lang="en-US" sz="2300" dirty="0" smtClean="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 Symbol.'</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'99 Is A Number'</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2123658"/>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isalpha</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alphabets</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nalisa"</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 Shah"</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endParaRPr lang="en-US" sz="2400" b="1" dirty="0" smtClean="0">
              <a:solidFill>
                <a:srgbClr val="7030A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446550"/>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isdigit</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digits</a:t>
            </a:r>
            <a:r>
              <a:rPr lang="en-IN" sz="2400" dirty="0" smtClean="0"/>
              <a:t> , otherwise </a:t>
            </a:r>
          </a:p>
          <a:p>
            <a:pPr>
              <a:buNone/>
            </a:pPr>
            <a:r>
              <a:rPr lang="en-IN" sz="2400" dirty="0" smtClean="0"/>
              <a:t>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isdecimal</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p>
          <a:p>
            <a:pPr>
              <a:buNone/>
            </a:pPr>
            <a:r>
              <a:rPr lang="en-IN" sz="2400" b="1" dirty="0" smtClean="0">
                <a:solidFill>
                  <a:srgbClr val="C00000"/>
                </a:solidFill>
              </a:rPr>
              <a:t>decimal characters </a:t>
            </a:r>
            <a:r>
              <a:rPr lang="en-IN" sz="2400" dirty="0" smtClean="0"/>
              <a:t>,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2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isnumeric</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p>
          <a:p>
            <a:pPr>
              <a:buNone/>
            </a:pPr>
            <a:r>
              <a:rPr lang="en-IN" sz="2400" b="1" dirty="0" smtClean="0">
                <a:solidFill>
                  <a:srgbClr val="C00000"/>
                </a:solidFill>
              </a:rPr>
              <a:t>numeric characters </a:t>
            </a:r>
            <a:r>
              <a:rPr lang="en-IN" sz="2400" dirty="0" smtClean="0"/>
              <a:t>,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err="1" smtClean="0">
                <a:solidFill>
                  <a:srgbClr val="C00000"/>
                </a:solidFill>
              </a:rPr>
              <a:t>isdigit</a:t>
            </a:r>
            <a:r>
              <a:rPr lang="en-US" sz="2800" b="1" dirty="0" smtClean="0">
                <a:solidFill>
                  <a:srgbClr val="C00000"/>
                </a:solidFill>
              </a:rPr>
              <a:t>( ) </a:t>
            </a:r>
            <a:r>
              <a:rPr lang="en-US" sz="2800" b="1" dirty="0" smtClean="0"/>
              <a:t>V/s </a:t>
            </a:r>
            <a:r>
              <a:rPr lang="en-US" sz="2800" b="1" dirty="0" err="1" smtClean="0">
                <a:solidFill>
                  <a:srgbClr val="C00000"/>
                </a:solidFill>
              </a:rPr>
              <a:t>isdecimal</a:t>
            </a:r>
            <a:r>
              <a:rPr lang="en-US" sz="2800" b="1" dirty="0" smtClean="0">
                <a:solidFill>
                  <a:srgbClr val="C00000"/>
                </a:solidFill>
              </a:rPr>
              <a:t>( ) </a:t>
            </a:r>
            <a:r>
              <a:rPr lang="en-US" sz="2800" b="1" dirty="0" smtClean="0"/>
              <a:t>V/s </a:t>
            </a:r>
            <a:br>
              <a:rPr lang="en-US" sz="2800" b="1" dirty="0" smtClean="0"/>
            </a:br>
            <a:r>
              <a:rPr lang="en-US" sz="2800" b="1" dirty="0" err="1" smtClean="0">
                <a:solidFill>
                  <a:srgbClr val="C00000"/>
                </a:solidFill>
              </a:rPr>
              <a:t>isnumeric</a:t>
            </a:r>
            <a:r>
              <a:rPr lang="en-US" sz="2800" b="1" dirty="0" smtClean="0">
                <a:solidFill>
                  <a:srgbClr val="C00000"/>
                </a:solidFill>
              </a:rPr>
              <a:t>( )</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en-US" sz="2400" dirty="0" smtClean="0"/>
              <a:t>To understand the difference between </a:t>
            </a:r>
            <a:r>
              <a:rPr lang="en-US" sz="2400" b="1" dirty="0" err="1" smtClean="0">
                <a:solidFill>
                  <a:srgbClr val="C00000"/>
                </a:solidFill>
              </a:rPr>
              <a:t>isdigit</a:t>
            </a:r>
            <a:r>
              <a:rPr lang="en-US" sz="2400" b="1" dirty="0" smtClean="0">
                <a:solidFill>
                  <a:srgbClr val="C00000"/>
                </a:solidFill>
              </a:rPr>
              <a:t>( ) </a:t>
            </a:r>
            <a:r>
              <a:rPr lang="en-US" sz="2400" dirty="0" smtClean="0"/>
              <a:t>, </a:t>
            </a:r>
            <a:r>
              <a:rPr lang="en-US" sz="2400" b="1" dirty="0" err="1" smtClean="0">
                <a:solidFill>
                  <a:srgbClr val="C00000"/>
                </a:solidFill>
              </a:rPr>
              <a:t>isdecimal</a:t>
            </a:r>
            <a:r>
              <a:rPr lang="en-US" sz="2400" b="1" dirty="0" smtClean="0">
                <a:solidFill>
                  <a:srgbClr val="C00000"/>
                </a:solidFill>
              </a:rPr>
              <a:t>( ) </a:t>
            </a:r>
            <a:r>
              <a:rPr lang="en-US" sz="2400" dirty="0" smtClean="0"/>
              <a:t>and </a:t>
            </a:r>
            <a:r>
              <a:rPr lang="en-US" sz="2400" b="1" dirty="0" err="1" smtClean="0">
                <a:solidFill>
                  <a:srgbClr val="C00000"/>
                </a:solidFill>
              </a:rPr>
              <a:t>isnumeric</a:t>
            </a:r>
            <a:r>
              <a:rPr lang="en-US" sz="2400" b="1" dirty="0" smtClean="0">
                <a:solidFill>
                  <a:srgbClr val="C00000"/>
                </a:solidFill>
              </a:rPr>
              <a:t>( ) </a:t>
            </a:r>
            <a:r>
              <a:rPr lang="en-US" sz="2400" dirty="0" smtClean="0"/>
              <a:t>, we will first have to understand what </a:t>
            </a:r>
            <a:r>
              <a:rPr lang="en-US" sz="2400" b="1" dirty="0" smtClean="0">
                <a:solidFill>
                  <a:srgbClr val="C00000"/>
                </a:solidFill>
              </a:rPr>
              <a:t>Python </a:t>
            </a:r>
            <a:r>
              <a:rPr lang="en-US" sz="2400" dirty="0" smtClean="0"/>
              <a:t>considers as </a:t>
            </a:r>
            <a:r>
              <a:rPr lang="en-US" sz="2400" b="1" dirty="0" smtClean="0">
                <a:solidFill>
                  <a:srgbClr val="7030A0"/>
                </a:solidFill>
              </a:rPr>
              <a:t>digits</a:t>
            </a:r>
            <a:r>
              <a:rPr lang="en-US" sz="2400" dirty="0" smtClean="0"/>
              <a:t> , </a:t>
            </a:r>
            <a:r>
              <a:rPr lang="en-US" sz="2400" b="1" dirty="0" smtClean="0">
                <a:solidFill>
                  <a:srgbClr val="7030A0"/>
                </a:solidFill>
              </a:rPr>
              <a:t>decimal </a:t>
            </a:r>
            <a:r>
              <a:rPr lang="en-US" sz="2400" dirty="0" smtClean="0"/>
              <a:t>or </a:t>
            </a:r>
            <a:r>
              <a:rPr lang="en-US" sz="2400" b="1" dirty="0" err="1" smtClean="0">
                <a:solidFill>
                  <a:srgbClr val="7030A0"/>
                </a:solidFill>
              </a:rPr>
              <a:t>numerics</a:t>
            </a:r>
            <a:r>
              <a:rPr lang="en-US" sz="2400" dirty="0" smtClean="0"/>
              <a:t> for </a:t>
            </a:r>
            <a:r>
              <a:rPr lang="en-US" sz="2400" b="1" dirty="0" smtClean="0">
                <a:solidFill>
                  <a:srgbClr val="002060"/>
                </a:solidFill>
              </a:rPr>
              <a:t>special symbols</a:t>
            </a:r>
            <a:endParaRPr lang="en-IN" sz="2400" b="1" dirty="0" smtClean="0">
              <a:solidFill>
                <a:srgbClr val="002060"/>
              </a:solidFill>
            </a:endParaRPr>
          </a:p>
          <a:p>
            <a:endParaRPr lang="en-IN" sz="2400" dirty="0" smtClean="0"/>
          </a:p>
          <a:p>
            <a:r>
              <a:rPr lang="en-IN" sz="2400" dirty="0" smtClean="0"/>
              <a:t>In Python:</a:t>
            </a:r>
          </a:p>
          <a:p>
            <a:pPr lvl="1"/>
            <a:endParaRPr lang="en-IN" sz="1900" b="1" dirty="0" smtClean="0">
              <a:solidFill>
                <a:srgbClr val="C00000"/>
              </a:solidFill>
            </a:endParaRPr>
          </a:p>
          <a:p>
            <a:pPr lvl="1"/>
            <a:r>
              <a:rPr lang="en-IN" sz="1900" b="1" dirty="0" smtClean="0">
                <a:solidFill>
                  <a:srgbClr val="C00000"/>
                </a:solidFill>
              </a:rPr>
              <a:t>superscript</a:t>
            </a:r>
            <a:r>
              <a:rPr lang="en-IN" sz="1900" dirty="0" smtClean="0"/>
              <a:t> and </a:t>
            </a:r>
            <a:r>
              <a:rPr lang="en-IN" sz="1900" b="1" dirty="0" smtClean="0">
                <a:solidFill>
                  <a:srgbClr val="C00000"/>
                </a:solidFill>
              </a:rPr>
              <a:t>subscripts</a:t>
            </a:r>
            <a:r>
              <a:rPr lang="en-IN" sz="1900" dirty="0" smtClean="0"/>
              <a:t> (usually written using </a:t>
            </a:r>
            <a:r>
              <a:rPr lang="en-IN" sz="1900" dirty="0" err="1" smtClean="0"/>
              <a:t>unicode</a:t>
            </a:r>
            <a:r>
              <a:rPr lang="en-IN" sz="1900" dirty="0" smtClean="0"/>
              <a:t>) are also considered </a:t>
            </a:r>
            <a:r>
              <a:rPr lang="en-IN" sz="1900" b="1" dirty="0" smtClean="0">
                <a:solidFill>
                  <a:srgbClr val="C00000"/>
                </a:solidFill>
              </a:rPr>
              <a:t>digit</a:t>
            </a:r>
            <a:r>
              <a:rPr lang="en-IN" sz="1900" dirty="0" smtClean="0"/>
              <a:t> characters , </a:t>
            </a:r>
            <a:r>
              <a:rPr lang="en-IN" sz="1900" b="1" dirty="0" smtClean="0">
                <a:solidFill>
                  <a:srgbClr val="C00000"/>
                </a:solidFill>
              </a:rPr>
              <a:t>numeric</a:t>
            </a:r>
            <a:r>
              <a:rPr lang="en-IN" sz="1900" dirty="0" smtClean="0"/>
              <a:t> characters but not </a:t>
            </a:r>
            <a:r>
              <a:rPr lang="en-IN" sz="1900" b="1" dirty="0" smtClean="0">
                <a:solidFill>
                  <a:srgbClr val="C00000"/>
                </a:solidFill>
              </a:rPr>
              <a:t>decimals</a:t>
            </a:r>
            <a:r>
              <a:rPr lang="en-IN" sz="1900" dirty="0" smtClean="0"/>
              <a:t>.</a:t>
            </a:r>
          </a:p>
          <a:p>
            <a:pPr lvl="1"/>
            <a:endParaRPr lang="en-IN" sz="2000" b="1" dirty="0" smtClean="0">
              <a:solidFill>
                <a:srgbClr val="C00000"/>
              </a:solidFill>
            </a:endParaRPr>
          </a:p>
          <a:p>
            <a:pPr lvl="1"/>
            <a:endParaRPr lang="en-IN" sz="2000" b="1" dirty="0" smtClean="0">
              <a:solidFill>
                <a:srgbClr val="C00000"/>
              </a:solidFill>
            </a:endParaRPr>
          </a:p>
          <a:p>
            <a:pPr lvl="1"/>
            <a:r>
              <a:rPr lang="en-IN" sz="2000" b="1" dirty="0" smtClean="0">
                <a:solidFill>
                  <a:srgbClr val="C00000"/>
                </a:solidFill>
              </a:rPr>
              <a:t>roman numerals</a:t>
            </a:r>
            <a:r>
              <a:rPr lang="en-IN" sz="2000" dirty="0" smtClean="0"/>
              <a:t>, </a:t>
            </a:r>
            <a:r>
              <a:rPr lang="en-IN" sz="2000" b="1" dirty="0" smtClean="0">
                <a:solidFill>
                  <a:srgbClr val="C00000"/>
                </a:solidFill>
              </a:rPr>
              <a:t>currency numerators </a:t>
            </a:r>
            <a:r>
              <a:rPr lang="en-IN" sz="2000" dirty="0" smtClean="0"/>
              <a:t>and </a:t>
            </a:r>
            <a:r>
              <a:rPr lang="en-IN" sz="2000" b="1" dirty="0" smtClean="0">
                <a:solidFill>
                  <a:srgbClr val="C00000"/>
                </a:solidFill>
              </a:rPr>
              <a:t>fractions</a:t>
            </a:r>
            <a:r>
              <a:rPr lang="en-IN" sz="2000" dirty="0" smtClean="0"/>
              <a:t> (usually written using </a:t>
            </a:r>
            <a:r>
              <a:rPr lang="en-IN" sz="2000" dirty="0" err="1" smtClean="0"/>
              <a:t>unicode</a:t>
            </a:r>
            <a:r>
              <a:rPr lang="en-IN" sz="2000" dirty="0" smtClean="0"/>
              <a:t>) are considered </a:t>
            </a:r>
            <a:r>
              <a:rPr lang="en-IN" sz="2000" b="1" dirty="0" smtClean="0">
                <a:solidFill>
                  <a:srgbClr val="C00000"/>
                </a:solidFill>
              </a:rPr>
              <a:t>numeric</a:t>
            </a:r>
            <a:r>
              <a:rPr lang="en-IN" sz="2000" dirty="0" smtClean="0"/>
              <a:t> characters but not </a:t>
            </a:r>
            <a:r>
              <a:rPr lang="en-IN" sz="2000" b="1" dirty="0" smtClean="0">
                <a:solidFill>
                  <a:srgbClr val="C00000"/>
                </a:solidFill>
              </a:rPr>
              <a:t>digits</a:t>
            </a:r>
            <a:r>
              <a:rPr lang="en-IN" sz="2000" dirty="0" smtClean="0"/>
              <a:t> or </a:t>
            </a:r>
            <a:r>
              <a:rPr lang="en-IN" sz="2000" b="1" dirty="0" smtClean="0">
                <a:solidFill>
                  <a:srgbClr val="C00000"/>
                </a:solidFill>
              </a:rPr>
              <a:t>decimals</a:t>
            </a:r>
            <a:r>
              <a:rPr lang="en-IN" sz="1900" dirty="0" smtClean="0"/>
              <a:t/>
            </a:r>
            <a:br>
              <a:rPr lang="en-IN" sz="1900" dirty="0" smtClean="0"/>
            </a:br>
            <a:endParaRPr lang="en-IN" sz="1900" dirty="0" smtClean="0"/>
          </a:p>
          <a:p>
            <a:endParaRPr lang="en-IN" sz="2400" dirty="0" smtClean="0"/>
          </a:p>
          <a:p>
            <a:pPr>
              <a:buNone/>
            </a:pPr>
            <a:endParaRPr lang="en-US" sz="2400" b="1" dirty="0" smtClean="0">
              <a:solidFill>
                <a:srgbClr val="00206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A string object has a number of </a:t>
            </a:r>
            <a:r>
              <a:rPr lang="en-IN" sz="2400" b="1" dirty="0" smtClean="0">
                <a:solidFill>
                  <a:srgbClr val="C00000"/>
                </a:solidFill>
              </a:rPr>
              <a:t>method</a:t>
            </a:r>
            <a:r>
              <a:rPr lang="en-IN" sz="2400" dirty="0" smtClean="0"/>
              <a:t> or </a:t>
            </a:r>
            <a:r>
              <a:rPr lang="en-IN" sz="2400" b="1" dirty="0" smtClean="0">
                <a:solidFill>
                  <a:srgbClr val="C00000"/>
                </a:solidFill>
              </a:rPr>
              <a:t>member functions. </a:t>
            </a:r>
          </a:p>
          <a:p>
            <a:endParaRPr lang="en-IN" sz="2400" dirty="0" smtClean="0"/>
          </a:p>
          <a:p>
            <a:r>
              <a:rPr lang="en-IN" sz="2400" dirty="0" smtClean="0"/>
              <a:t>These can be grouped into different categories .</a:t>
            </a:r>
          </a:p>
          <a:p>
            <a:endParaRPr lang="en-IN" sz="2400" dirty="0" smtClean="0"/>
          </a:p>
          <a:p>
            <a:r>
              <a:rPr lang="en-IN" sz="2400" dirty="0" smtClean="0"/>
              <a:t>These categories are:</a:t>
            </a:r>
          </a:p>
          <a:p>
            <a:pPr lvl="1"/>
            <a:r>
              <a:rPr lang="en-IN" sz="1900" b="1" dirty="0" smtClean="0">
                <a:solidFill>
                  <a:srgbClr val="002060"/>
                </a:solidFill>
              </a:rPr>
              <a:t>String conversion methods</a:t>
            </a:r>
          </a:p>
          <a:p>
            <a:pPr lvl="1"/>
            <a:r>
              <a:rPr lang="en-IN" sz="1900" b="1" dirty="0" smtClean="0">
                <a:solidFill>
                  <a:srgbClr val="002060"/>
                </a:solidFill>
              </a:rPr>
              <a:t>String comparison methods</a:t>
            </a:r>
          </a:p>
          <a:p>
            <a:pPr lvl="1"/>
            <a:r>
              <a:rPr lang="en-IN" sz="1900" b="1" dirty="0" smtClean="0">
                <a:solidFill>
                  <a:srgbClr val="002060"/>
                </a:solidFill>
              </a:rPr>
              <a:t>String searching methods</a:t>
            </a:r>
          </a:p>
          <a:p>
            <a:pPr lvl="1"/>
            <a:r>
              <a:rPr lang="en-IN" sz="1900" b="1" dirty="0" smtClean="0">
                <a:solidFill>
                  <a:srgbClr val="002060"/>
                </a:solidFill>
              </a:rPr>
              <a:t>String replace methods</a:t>
            </a:r>
          </a:p>
          <a:p>
            <a:pPr>
              <a:buNone/>
            </a:pPr>
            <a:endParaRPr lang="en-IN" sz="2400" dirty="0" smtClean="0"/>
          </a:p>
          <a:p>
            <a:endParaRPr lang="en-IN" sz="2400" dirty="0" smtClean="0"/>
          </a:p>
          <a:p>
            <a:endParaRPr lang="en-IN" sz="2400" dirty="0" smtClean="0"/>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7030A0"/>
                </a:solidFill>
              </a:rPr>
              <a:t>s = '\u</a:t>
            </a:r>
            <a:r>
              <a:rPr lang="en-IN" sz="2000" b="1" dirty="0" smtClean="0">
                <a:solidFill>
                  <a:srgbClr val="7030A0"/>
                </a:solidFill>
                <a:latin typeface="Calibri" pitchFamily="34" charset="0"/>
                <a:cs typeface="Calibri" pitchFamily="34" charset="0"/>
              </a:rPr>
              <a:t>00</a:t>
            </a:r>
            <a:r>
              <a:rPr lang="en-IN" sz="2000" b="1" dirty="0" smtClean="0">
                <a:solidFill>
                  <a:srgbClr val="7030A0"/>
                </a:solidFill>
              </a:rPr>
              <a:t>B23455'</a:t>
            </a:r>
          </a:p>
          <a:p>
            <a:pPr>
              <a:buNone/>
            </a:pPr>
            <a:r>
              <a:rPr lang="en-IN" sz="2000" b="1" dirty="0" smtClean="0">
                <a:solidFill>
                  <a:srgbClr val="7030A0"/>
                </a:solidFill>
              </a:rPr>
              <a:t>print(s)</a:t>
            </a:r>
          </a:p>
          <a:p>
            <a:pPr>
              <a:buNone/>
            </a:pPr>
            <a:r>
              <a:rPr lang="en-IN" sz="2000" b="1" dirty="0" smtClean="0">
                <a:solidFill>
                  <a:srgbClr val="C00000"/>
                </a:solidFill>
              </a:rPr>
              <a:t>print(</a:t>
            </a:r>
            <a:r>
              <a:rPr lang="en-IN" sz="2000" b="1" dirty="0" err="1" smtClean="0">
                <a:solidFill>
                  <a:srgbClr val="C00000"/>
                </a:solidFill>
              </a:rPr>
              <a:t>s.isdigit</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s.isdecimal</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s.isnumeric</a:t>
            </a:r>
            <a:r>
              <a:rPr lang="en-IN" sz="2000" b="1" dirty="0" smtClean="0">
                <a:solidFill>
                  <a:srgbClr val="C00000"/>
                </a:solidFill>
              </a:rPr>
              <a:t>())</a:t>
            </a:r>
          </a:p>
          <a:p>
            <a:pPr>
              <a:buNone/>
            </a:pPr>
            <a:r>
              <a:rPr lang="en-IN" sz="2000" b="1" dirty="0" smtClean="0">
                <a:solidFill>
                  <a:srgbClr val="7030A0"/>
                </a:solidFill>
              </a:rPr>
              <a:t>s = '\u</a:t>
            </a:r>
            <a:r>
              <a:rPr lang="en-IN" sz="2000" b="1" dirty="0" smtClean="0">
                <a:solidFill>
                  <a:srgbClr val="7030A0"/>
                </a:solidFill>
                <a:latin typeface="Calibri" pitchFamily="34" charset="0"/>
                <a:cs typeface="Calibri" pitchFamily="34" charset="0"/>
              </a:rPr>
              <a:t>00</a:t>
            </a:r>
            <a:r>
              <a:rPr lang="en-IN" sz="2000" b="1" dirty="0" smtClean="0">
                <a:solidFill>
                  <a:srgbClr val="7030A0"/>
                </a:solidFill>
              </a:rPr>
              <a:t>BD'</a:t>
            </a:r>
          </a:p>
          <a:p>
            <a:pPr>
              <a:buNone/>
            </a:pPr>
            <a:r>
              <a:rPr lang="en-IN" sz="2000" b="1" dirty="0" smtClean="0">
                <a:solidFill>
                  <a:srgbClr val="7030A0"/>
                </a:solidFill>
              </a:rPr>
              <a:t>print(s)</a:t>
            </a:r>
          </a:p>
          <a:p>
            <a:pPr>
              <a:buNone/>
            </a:pPr>
            <a:r>
              <a:rPr lang="en-IN" sz="2000" b="1" dirty="0" smtClean="0">
                <a:solidFill>
                  <a:srgbClr val="C00000"/>
                </a:solidFill>
              </a:rPr>
              <a:t>print(</a:t>
            </a:r>
            <a:r>
              <a:rPr lang="en-IN" sz="2000" b="1" dirty="0" err="1" smtClean="0">
                <a:solidFill>
                  <a:srgbClr val="C00000"/>
                </a:solidFill>
              </a:rPr>
              <a:t>s.isdigit</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s.isdecimal</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s.isnumeric</a:t>
            </a:r>
            <a:r>
              <a:rPr lang="en-IN" sz="2000" b="1" dirty="0" smtClean="0">
                <a:solidFill>
                  <a:srgbClr val="C0000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446550"/>
          </a:xfrm>
          <a:prstGeom prst="rect">
            <a:avLst/>
          </a:prstGeom>
          <a:noFill/>
        </p:spPr>
        <p:txBody>
          <a:bodyPr wrap="none" rtlCol="0">
            <a:spAutoFit/>
          </a:bodyPr>
          <a:lstStyle/>
          <a:p>
            <a:pPr>
              <a:buNone/>
            </a:pPr>
            <a:r>
              <a:rPr lang="en-US" sz="2200" b="1" u="sng" dirty="0" smtClean="0"/>
              <a:t>Output:</a:t>
            </a:r>
          </a:p>
          <a:p>
            <a:pPr>
              <a:buNone/>
            </a:pPr>
            <a:endParaRPr lang="en-US" sz="2200" b="1" u="sng" dirty="0" smtClean="0"/>
          </a:p>
          <a:p>
            <a:pPr>
              <a:buNone/>
            </a:pPr>
            <a:endParaRPr lang="en-US" sz="2200" b="1" u="sng" dirty="0" smtClean="0"/>
          </a:p>
          <a:p>
            <a:pPr>
              <a:buNone/>
            </a:pPr>
            <a:endParaRPr lang="en-US" sz="2200" b="1" u="sng" dirty="0" smtClean="0"/>
          </a:p>
        </p:txBody>
      </p:sp>
      <p:pic>
        <p:nvPicPr>
          <p:cNvPr id="8" name="Picture 7" descr="strdemo26.png"/>
          <p:cNvPicPr>
            <a:picLocks noChangeAspect="1"/>
          </p:cNvPicPr>
          <p:nvPr/>
        </p:nvPicPr>
        <p:blipFill>
          <a:blip r:embed="rId4"/>
          <a:stretch>
            <a:fillRect/>
          </a:stretch>
        </p:blipFill>
        <p:spPr>
          <a:xfrm>
            <a:off x="5643570" y="2285992"/>
            <a:ext cx="3134163" cy="21434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isalnum</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alphanumeric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"M234onalisa"</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"M3ona Shah "</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"Mo3nalisaSha22ah"</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"133"</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isspace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whitespace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   \t'</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startswith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startswith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prefix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solidFill>
                  <a:srgbClr val="C00000"/>
                </a:solidFill>
              </a:rPr>
              <a:t>prefix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solidFill>
                  <a:srgbClr val="C00000"/>
                </a:solidFill>
              </a:rPr>
              <a:t>prefix</a:t>
            </a:r>
            <a:r>
              <a:rPr lang="en-IN" sz="1900" dirty="0" smtClean="0">
                <a:solidFill>
                  <a:srgbClr val="C00000"/>
                </a:solidFill>
              </a:rPr>
              <a:t> </a:t>
            </a:r>
            <a:r>
              <a:rPr lang="en-IN" sz="1900" dirty="0" smtClean="0"/>
              <a:t>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starts with </a:t>
            </a:r>
            <a:r>
              <a:rPr lang="en-IN" sz="2400" dirty="0" smtClean="0"/>
              <a:t>the specified </a:t>
            </a:r>
            <a:r>
              <a:rPr lang="en-IN" sz="2400" b="1" dirty="0" smtClean="0">
                <a:solidFill>
                  <a:srgbClr val="C00000"/>
                </a:solidFill>
              </a:rPr>
              <a:t>prefix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easy to learn.')</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easy',7)</a:t>
            </a:r>
          </a:p>
          <a:p>
            <a:pPr>
              <a:buNone/>
            </a:pPr>
            <a:r>
              <a:rPr lang="en-IN" sz="2000" b="1" dirty="0" smtClean="0">
                <a:solidFill>
                  <a:srgbClr val="C00000"/>
                </a:solidFill>
              </a:rPr>
              <a:t>print(result)</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endswith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endswith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suffix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t>suffix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t>suffix</a:t>
            </a:r>
            <a:r>
              <a:rPr lang="en-IN" sz="1900" dirty="0" smtClean="0"/>
              <a:t> 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ends with </a:t>
            </a:r>
            <a:r>
              <a:rPr lang="en-IN" sz="2400" dirty="0" smtClean="0"/>
              <a:t>the specified </a:t>
            </a:r>
            <a:r>
              <a:rPr lang="en-IN" sz="2400" b="1" dirty="0" smtClean="0">
                <a:solidFill>
                  <a:srgbClr val="C00000"/>
                </a:solidFill>
              </a:rPr>
              <a:t>suffix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70000" lnSpcReduction="2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('learn.', 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('is',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14)</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227754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False</a:t>
            </a:r>
          </a:p>
          <a:p>
            <a:pPr>
              <a:buNone/>
            </a:pPr>
            <a:r>
              <a:rPr lang="en-US" sz="2000" b="1" dirty="0" smtClean="0">
                <a:solidFill>
                  <a:srgbClr val="7030A0"/>
                </a:solidFill>
              </a:rPr>
              <a:t>True</a:t>
            </a:r>
          </a:p>
          <a:p>
            <a:pPr>
              <a:buNone/>
            </a:pPr>
            <a:r>
              <a:rPr lang="en-US" sz="2000" b="1" dirty="0" smtClean="0">
                <a:solidFill>
                  <a:srgbClr val="7030A0"/>
                </a:solidFill>
              </a:rPr>
              <a:t>True</a:t>
            </a:r>
          </a:p>
          <a:p>
            <a:pPr>
              <a:buNone/>
            </a:pPr>
            <a:r>
              <a:rPr lang="en-US" sz="2000" b="1" dirty="0" smtClean="0">
                <a:solidFill>
                  <a:srgbClr val="7030A0"/>
                </a:solidFill>
              </a:rPr>
              <a:t>False</a:t>
            </a:r>
          </a:p>
          <a:p>
            <a:pPr>
              <a:buNone/>
            </a:pPr>
            <a:r>
              <a:rPr lang="en-US" sz="2000" b="1" dirty="0" smtClean="0">
                <a:solidFill>
                  <a:srgbClr val="7030A0"/>
                </a:solidFill>
              </a:rPr>
              <a:t>False</a:t>
            </a:r>
          </a:p>
          <a:p>
            <a:pPr>
              <a:buNone/>
            </a:pPr>
            <a:r>
              <a:rPr lang="en-US" sz="20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index( )</a:t>
            </a:r>
          </a:p>
          <a:p>
            <a:pPr>
              <a:buNone/>
            </a:pPr>
            <a:r>
              <a:rPr lang="en-IN" sz="2400" dirty="0" smtClean="0"/>
              <a:t>Returns the </a:t>
            </a:r>
            <a:r>
              <a:rPr lang="en-IN" sz="2400" b="1" dirty="0" smtClean="0">
                <a:solidFill>
                  <a:srgbClr val="C00000"/>
                </a:solidFill>
              </a:rPr>
              <a:t>index</a:t>
            </a:r>
            <a:r>
              <a:rPr lang="en-IN" sz="2400" dirty="0" smtClean="0"/>
              <a:t> of </a:t>
            </a:r>
            <a:r>
              <a:rPr lang="en-IN" sz="2400" b="1" dirty="0" smtClean="0">
                <a:solidFill>
                  <a:srgbClr val="7030A0"/>
                </a:solidFill>
              </a:rPr>
              <a:t>first occurrence </a:t>
            </a:r>
            <a:r>
              <a:rPr lang="en-IN" sz="2400" dirty="0" smtClean="0"/>
              <a:t>of a </a:t>
            </a:r>
            <a:r>
              <a:rPr lang="en-IN" sz="2400" b="1" dirty="0" smtClean="0">
                <a:solidFill>
                  <a:srgbClr val="C00000"/>
                </a:solidFill>
              </a:rPr>
              <a:t>substring</a:t>
            </a:r>
            <a:r>
              <a:rPr lang="en-IN" sz="2400" dirty="0" smtClean="0"/>
              <a:t> </a:t>
            </a:r>
          </a:p>
          <a:p>
            <a:pPr>
              <a:buNone/>
            </a:pPr>
            <a:r>
              <a:rPr lang="en-IN" sz="2400" dirty="0" smtClean="0"/>
              <a:t>inside the string (if found). </a:t>
            </a:r>
          </a:p>
          <a:p>
            <a:pPr>
              <a:buNone/>
            </a:pPr>
            <a:endParaRPr lang="en-IN" sz="2400" smtClean="0"/>
          </a:p>
          <a:p>
            <a:pPr>
              <a:buNone/>
            </a:pPr>
            <a:r>
              <a:rPr lang="en-IN" sz="2400" smtClean="0"/>
              <a:t>If </a:t>
            </a:r>
            <a:r>
              <a:rPr lang="en-IN" sz="2400" dirty="0" smtClean="0"/>
              <a:t>the substring is not found, it raises an </a:t>
            </a:r>
            <a:r>
              <a:rPr lang="en-IN" sz="2400" b="1" dirty="0" smtClean="0">
                <a:solidFill>
                  <a:srgbClr val="C00000"/>
                </a:solidFill>
              </a:rPr>
              <a:t>exception</a:t>
            </a:r>
            <a:r>
              <a:rPr lang="en-IN" sz="2400" dirty="0" smtClean="0"/>
              <a:t>.</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index()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capitalize( )</a:t>
            </a:r>
          </a:p>
          <a:p>
            <a:pPr>
              <a:buNone/>
            </a:pPr>
            <a:r>
              <a:rPr lang="en-IN" sz="2400" dirty="0" smtClean="0"/>
              <a:t>Returns a copy of the string with </a:t>
            </a:r>
            <a:r>
              <a:rPr lang="en-IN" sz="2400" b="1" dirty="0" smtClean="0">
                <a:solidFill>
                  <a:srgbClr val="C00000"/>
                </a:solidFill>
              </a:rPr>
              <a:t>first character </a:t>
            </a:r>
          </a:p>
          <a:p>
            <a:pPr>
              <a:buNone/>
            </a:pPr>
            <a:r>
              <a:rPr lang="en-IN" sz="2400" b="1" dirty="0" smtClean="0">
                <a:solidFill>
                  <a:srgbClr val="7030A0"/>
                </a:solidFill>
              </a:rPr>
              <a:t>capitalized </a:t>
            </a:r>
            <a:r>
              <a:rPr lang="en-IN" sz="2400" dirty="0" smtClean="0"/>
              <a:t>and rest of  the characters in </a:t>
            </a:r>
            <a:r>
              <a:rPr lang="en-IN" sz="2400" b="1" dirty="0" smtClean="0">
                <a:solidFill>
                  <a:srgbClr val="7030A0"/>
                </a:solidFill>
              </a:rPr>
              <a:t>lower case</a:t>
            </a:r>
            <a:r>
              <a:rPr lang="en-IN" sz="2400" dirty="0" smtClean="0"/>
              <a:t>. </a:t>
            </a:r>
          </a:p>
          <a:p>
            <a:pPr>
              <a:buNone/>
            </a:pPr>
            <a:endParaRPr lang="en-US" sz="2400" b="1" dirty="0" smtClean="0">
              <a:solidFill>
                <a:srgbClr val="002060"/>
              </a:solidFill>
            </a:endParaRP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guido</a:t>
            </a:r>
            <a:r>
              <a:rPr lang="en-IN" sz="1800" b="1" dirty="0" smtClean="0">
                <a:solidFill>
                  <a:srgbClr val="C00000"/>
                </a:solidFill>
              </a:rPr>
              <a:t>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357826"/>
            <a:ext cx="8286808" cy="9062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686680"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err="1" smtClean="0">
                <a:solidFill>
                  <a:srgbClr val="7030A0"/>
                </a:solidFill>
              </a:rPr>
              <a:t>ValueError</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find( )</a:t>
            </a:r>
          </a:p>
          <a:p>
            <a:pPr>
              <a:buNone/>
            </a:pPr>
            <a:r>
              <a:rPr lang="en-IN" sz="2400" dirty="0" smtClean="0"/>
              <a:t>Returns the </a:t>
            </a:r>
            <a:r>
              <a:rPr lang="en-IN" sz="2400" b="1" dirty="0" smtClean="0">
                <a:solidFill>
                  <a:srgbClr val="C00000"/>
                </a:solidFill>
              </a:rPr>
              <a:t>first</a:t>
            </a:r>
            <a:r>
              <a:rPr lang="en-IN" sz="2400" dirty="0" smtClean="0"/>
              <a:t> </a:t>
            </a:r>
            <a:r>
              <a:rPr lang="en-IN" sz="2400" b="1" dirty="0" smtClean="0">
                <a:solidFill>
                  <a:srgbClr val="C00000"/>
                </a:solidFill>
              </a:rPr>
              <a:t>index</a:t>
            </a:r>
            <a:r>
              <a:rPr lang="en-IN" sz="2400" dirty="0" smtClean="0"/>
              <a:t> of a </a:t>
            </a:r>
            <a:r>
              <a:rPr lang="en-IN" sz="2400" b="1" dirty="0" smtClean="0">
                <a:solidFill>
                  <a:srgbClr val="C00000"/>
                </a:solidFill>
              </a:rPr>
              <a:t>substring</a:t>
            </a:r>
            <a:r>
              <a:rPr lang="en-IN" sz="2400" dirty="0" smtClean="0"/>
              <a:t> inside the string (if </a:t>
            </a:r>
          </a:p>
          <a:p>
            <a:pPr>
              <a:buNone/>
            </a:pPr>
            <a:r>
              <a:rPr lang="en-IN" sz="2400" dirty="0" smtClean="0"/>
              <a:t>found). </a:t>
            </a:r>
          </a:p>
          <a:p>
            <a:pPr>
              <a:buNone/>
            </a:pPr>
            <a:r>
              <a:rPr lang="en-IN" sz="2400" dirty="0" smtClean="0"/>
              <a:t>If the substring is not found, it returns </a:t>
            </a:r>
            <a:r>
              <a:rPr lang="en-IN" sz="2400" b="1" dirty="0" smtClean="0">
                <a:solidFill>
                  <a:srgbClr val="C00000"/>
                </a:solidFill>
              </a:rPr>
              <a:t>-1</a:t>
            </a:r>
            <a:endParaRPr lang="en-US" sz="2400" b="1" dirty="0" smtClean="0">
              <a:solidFill>
                <a:srgbClr val="C0000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find()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smtClean="0">
                <a:solidFill>
                  <a:srgbClr val="7030A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rfind</a:t>
            </a:r>
            <a:r>
              <a:rPr lang="en-IN" sz="2400" b="1" dirty="0" smtClean="0">
                <a:solidFill>
                  <a:srgbClr val="C00000"/>
                </a:solidFill>
              </a:rPr>
              <a:t>( )</a:t>
            </a:r>
          </a:p>
          <a:p>
            <a:pPr>
              <a:buNone/>
            </a:pPr>
            <a:r>
              <a:rPr lang="en-IN" sz="2400" dirty="0" smtClean="0"/>
              <a:t>Returns the </a:t>
            </a:r>
            <a:r>
              <a:rPr lang="en-IN" sz="2400" b="1" dirty="0" smtClean="0">
                <a:solidFill>
                  <a:srgbClr val="C00000"/>
                </a:solidFill>
              </a:rPr>
              <a:t>highest</a:t>
            </a:r>
            <a:r>
              <a:rPr lang="en-IN" sz="2400" dirty="0" smtClean="0"/>
              <a:t> </a:t>
            </a:r>
            <a:r>
              <a:rPr lang="en-IN" sz="2400" b="1" dirty="0" smtClean="0">
                <a:solidFill>
                  <a:srgbClr val="C00000"/>
                </a:solidFill>
              </a:rPr>
              <a:t>index</a:t>
            </a:r>
            <a:r>
              <a:rPr lang="en-IN" sz="2400" dirty="0" smtClean="0"/>
              <a:t> of a </a:t>
            </a:r>
            <a:r>
              <a:rPr lang="en-IN" sz="2400" b="1" dirty="0" smtClean="0">
                <a:solidFill>
                  <a:srgbClr val="C00000"/>
                </a:solidFill>
              </a:rPr>
              <a:t>substring</a:t>
            </a:r>
            <a:r>
              <a:rPr lang="en-IN" sz="2400" dirty="0" smtClean="0"/>
              <a:t> inside the string </a:t>
            </a:r>
          </a:p>
          <a:p>
            <a:pPr>
              <a:buNone/>
            </a:pPr>
            <a:r>
              <a:rPr lang="en-IN" sz="2400" dirty="0" smtClean="0"/>
              <a:t>(if found). </a:t>
            </a:r>
          </a:p>
          <a:p>
            <a:pPr>
              <a:buNone/>
            </a:pPr>
            <a:endParaRPr lang="en-IN" sz="2400" dirty="0" smtClean="0"/>
          </a:p>
          <a:p>
            <a:pPr>
              <a:buNone/>
            </a:pPr>
            <a:r>
              <a:rPr lang="en-IN" sz="2400" dirty="0" smtClean="0"/>
              <a:t>If the substring is not found, it returns -1</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err="1" smtClean="0">
                <a:solidFill>
                  <a:srgbClr val="C00000"/>
                </a:solidFill>
              </a:rPr>
              <a:t>rfind</a:t>
            </a:r>
            <a:r>
              <a:rPr lang="en-IN" sz="2400" b="1" dirty="0" smtClean="0">
                <a:solidFill>
                  <a:srgbClr val="C00000"/>
                </a:solidFill>
              </a:rPr>
              <a:t>()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('day',0)</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16</a:t>
            </a:r>
          </a:p>
          <a:p>
            <a:pPr>
              <a:buNone/>
            </a:pPr>
            <a:r>
              <a:rPr lang="en-US" sz="2000" b="1" dirty="0" smtClean="0">
                <a:solidFill>
                  <a:srgbClr val="7030A0"/>
                </a:solidFill>
              </a:rPr>
              <a:t>16</a:t>
            </a:r>
            <a:endParaRPr lang="en-US" sz="2000" b="1" dirty="0" smtClean="0">
              <a:solidFill>
                <a:srgbClr val="7030A0"/>
              </a:solidFill>
            </a:endParaRPr>
          </a:p>
          <a:p>
            <a:pPr>
              <a:buNone/>
            </a:pPr>
            <a:r>
              <a:rPr lang="en-US" sz="2000" b="1" dirty="0" smtClean="0">
                <a:solidFill>
                  <a:srgbClr val="7030A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count( )</a:t>
            </a:r>
          </a:p>
          <a:p>
            <a:pPr>
              <a:buNone/>
            </a:pPr>
            <a:r>
              <a:rPr lang="en-IN" sz="2400" dirty="0" smtClean="0"/>
              <a:t>Returns the </a:t>
            </a:r>
            <a:r>
              <a:rPr lang="en-IN" sz="2400" b="1" dirty="0" smtClean="0">
                <a:solidFill>
                  <a:srgbClr val="C00000"/>
                </a:solidFill>
              </a:rPr>
              <a:t>number of occurrences </a:t>
            </a:r>
            <a:r>
              <a:rPr lang="en-IN" sz="2400" dirty="0" smtClean="0"/>
              <a:t>of a </a:t>
            </a:r>
            <a:r>
              <a:rPr lang="en-IN" sz="2400" b="1" dirty="0" smtClean="0">
                <a:solidFill>
                  <a:srgbClr val="C00000"/>
                </a:solidFill>
              </a:rPr>
              <a:t>substring</a:t>
            </a:r>
            <a:r>
              <a:rPr lang="en-IN" sz="2400" dirty="0" smtClean="0"/>
              <a:t> in the </a:t>
            </a:r>
          </a:p>
          <a:p>
            <a:pPr>
              <a:buNone/>
            </a:pPr>
            <a:r>
              <a:rPr lang="en-IN" sz="2400" dirty="0" smtClean="0"/>
              <a:t>given </a:t>
            </a:r>
            <a:r>
              <a:rPr lang="en-IN" sz="2400" b="1" dirty="0" smtClean="0">
                <a:solidFill>
                  <a:srgbClr val="C00000"/>
                </a:solidFill>
              </a:rPr>
              <a:t>string</a:t>
            </a:r>
          </a:p>
          <a:p>
            <a:pPr>
              <a:buNone/>
            </a:pPr>
            <a:endParaRPr lang="en-IN" sz="2400" dirty="0" smtClean="0"/>
          </a:p>
          <a:p>
            <a:pPr>
              <a:buNone/>
            </a:pPr>
            <a:r>
              <a:rPr lang="en-IN" sz="2400" dirty="0" smtClean="0"/>
              <a:t>If the substring is not found, it returns 0</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count()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"Python is awesome, isn't it?"</a:t>
            </a:r>
          </a:p>
          <a:p>
            <a:pPr>
              <a:buNone/>
            </a:pPr>
            <a:r>
              <a:rPr lang="en-IN" sz="2000" b="1" dirty="0" smtClean="0">
                <a:solidFill>
                  <a:srgbClr val="7030A0"/>
                </a:solidFill>
              </a:rPr>
              <a:t>substring = "is"</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a:p>
            <a:pPr>
              <a:buNone/>
            </a:pPr>
            <a:r>
              <a:rPr lang="en-IN" sz="2000" b="1" dirty="0" smtClean="0">
                <a:solidFill>
                  <a:srgbClr val="7030A0"/>
                </a:solidFill>
              </a:rPr>
              <a:t>substring = "</a:t>
            </a:r>
            <a:r>
              <a:rPr lang="en-IN" sz="2000" b="1" dirty="0" err="1" smtClean="0">
                <a:solidFill>
                  <a:srgbClr val="7030A0"/>
                </a:solidFill>
              </a:rPr>
              <a:t>i</a:t>
            </a:r>
            <a:r>
              <a:rPr lang="en-IN" sz="2000" b="1" dirty="0" smtClean="0">
                <a:solidFill>
                  <a:srgbClr val="7030A0"/>
                </a:solidFill>
              </a:rPr>
              <a:t>"</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 8, 25)</a:t>
            </a:r>
          </a:p>
          <a:p>
            <a:pPr>
              <a:buNone/>
            </a:pPr>
            <a:r>
              <a:rPr lang="en-IN" sz="2000" b="1" dirty="0" smtClean="0">
                <a:solidFill>
                  <a:srgbClr val="C00000"/>
                </a:solidFill>
              </a:rPr>
              <a:t>print(count)</a:t>
            </a:r>
          </a:p>
          <a:p>
            <a:pPr>
              <a:buNone/>
            </a:pPr>
            <a:r>
              <a:rPr lang="en-IN" sz="2000" b="1" dirty="0" smtClean="0">
                <a:solidFill>
                  <a:srgbClr val="7030A0"/>
                </a:solidFill>
              </a:rPr>
              <a:t>substring="ton"</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131157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2</a:t>
            </a:r>
          </a:p>
          <a:p>
            <a:pPr>
              <a:buNone/>
            </a:pPr>
            <a:r>
              <a:rPr lang="en-US" sz="2000" b="1" dirty="0" smtClean="0">
                <a:solidFill>
                  <a:srgbClr val="7030A0"/>
                </a:solidFill>
              </a:rPr>
              <a:t>1</a:t>
            </a:r>
          </a:p>
          <a:p>
            <a:pPr>
              <a:buNone/>
            </a:pPr>
            <a:r>
              <a:rPr lang="en-US" sz="2000" b="1" dirty="0" smtClean="0">
                <a:solidFill>
                  <a:srgbClr val="7030A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000" b="1" dirty="0" smtClean="0">
                <a:solidFill>
                  <a:srgbClr val="C00000"/>
                </a:solidFill>
              </a:rPr>
              <a:t>replace( )</a:t>
            </a:r>
          </a:p>
          <a:p>
            <a:pPr>
              <a:buNone/>
            </a:pPr>
            <a:r>
              <a:rPr lang="en-IN" sz="2000" dirty="0" smtClean="0"/>
              <a:t>Returns a copy of the string where all occurrences of a </a:t>
            </a:r>
            <a:r>
              <a:rPr lang="en-IN" sz="2000" b="1" dirty="0" smtClean="0">
                <a:solidFill>
                  <a:srgbClr val="C00000"/>
                </a:solidFill>
              </a:rPr>
              <a:t>substring </a:t>
            </a:r>
            <a:r>
              <a:rPr lang="en-IN" sz="2000" dirty="0" smtClean="0"/>
              <a:t>is </a:t>
            </a:r>
          </a:p>
          <a:p>
            <a:pPr>
              <a:buNone/>
            </a:pPr>
            <a:r>
              <a:rPr lang="en-IN" sz="2000" dirty="0" smtClean="0"/>
              <a:t>replaced with </a:t>
            </a:r>
            <a:r>
              <a:rPr lang="en-IN" sz="2000" b="1" dirty="0" smtClean="0">
                <a:solidFill>
                  <a:srgbClr val="C00000"/>
                </a:solidFill>
              </a:rPr>
              <a:t>another substring</a:t>
            </a:r>
            <a:r>
              <a:rPr lang="en-IN" sz="2000" dirty="0" smtClean="0"/>
              <a:t>.</a:t>
            </a:r>
          </a:p>
          <a:p>
            <a:pPr>
              <a:buNone/>
            </a:pPr>
            <a:endParaRPr lang="en-IN" sz="2000" dirty="0" smtClean="0"/>
          </a:p>
          <a:p>
            <a:pPr>
              <a:buNone/>
            </a:pPr>
            <a:r>
              <a:rPr lang="en-US" sz="2000" b="1" u="sng" dirty="0" smtClean="0"/>
              <a:t>Syntax:</a:t>
            </a:r>
            <a:r>
              <a:rPr lang="en-IN" sz="2000" dirty="0" smtClean="0"/>
              <a:t>The </a:t>
            </a:r>
            <a:r>
              <a:rPr lang="en-IN" sz="2000" b="1" dirty="0" smtClean="0">
                <a:solidFill>
                  <a:srgbClr val="C00000"/>
                </a:solidFill>
              </a:rPr>
              <a:t>replace() </a:t>
            </a:r>
            <a:r>
              <a:rPr lang="en-IN" sz="2000" dirty="0" smtClean="0"/>
              <a:t>method takes </a:t>
            </a:r>
            <a:r>
              <a:rPr lang="en-IN" sz="2000" b="1" dirty="0" smtClean="0">
                <a:solidFill>
                  <a:srgbClr val="C00000"/>
                </a:solidFill>
              </a:rPr>
              <a:t>three </a:t>
            </a:r>
            <a:r>
              <a:rPr lang="en-IN" sz="2000" dirty="0" smtClean="0"/>
              <a:t>parameters:</a:t>
            </a:r>
          </a:p>
          <a:p>
            <a:pPr lvl="1"/>
            <a:r>
              <a:rPr lang="en-IN" sz="1800" b="1" dirty="0" smtClean="0">
                <a:solidFill>
                  <a:srgbClr val="C00000"/>
                </a:solidFill>
              </a:rPr>
              <a:t>old</a:t>
            </a:r>
            <a:r>
              <a:rPr lang="en-IN" sz="1800" dirty="0" smtClean="0">
                <a:solidFill>
                  <a:srgbClr val="C00000"/>
                </a:solidFill>
              </a:rPr>
              <a:t> </a:t>
            </a:r>
            <a:r>
              <a:rPr lang="en-IN" sz="1800" dirty="0" smtClean="0"/>
              <a:t>- old substring we want to replace</a:t>
            </a:r>
          </a:p>
          <a:p>
            <a:pPr lvl="1"/>
            <a:r>
              <a:rPr lang="en-IN" sz="1800" b="1" dirty="0" smtClean="0">
                <a:solidFill>
                  <a:srgbClr val="C00000"/>
                </a:solidFill>
              </a:rPr>
              <a:t>new</a:t>
            </a:r>
            <a:r>
              <a:rPr lang="en-IN" sz="1800" dirty="0" smtClean="0"/>
              <a:t> - new substring which would replace the old substring</a:t>
            </a:r>
          </a:p>
          <a:p>
            <a:pPr lvl="1"/>
            <a:r>
              <a:rPr lang="en-IN" sz="1800" b="1" dirty="0" smtClean="0">
                <a:solidFill>
                  <a:srgbClr val="C00000"/>
                </a:solidFill>
              </a:rPr>
              <a:t>count</a:t>
            </a:r>
            <a:r>
              <a:rPr lang="en-IN" sz="1800" dirty="0" smtClean="0"/>
              <a:t> (optional) - the number of times we want to replace the old substring with the new substring</a:t>
            </a:r>
          </a:p>
          <a:p>
            <a:endParaRPr lang="en-IN" sz="2000" dirty="0" smtClean="0"/>
          </a:p>
          <a:p>
            <a:r>
              <a:rPr lang="en-IN" sz="2000" dirty="0" smtClean="0"/>
              <a:t>The </a:t>
            </a:r>
            <a:r>
              <a:rPr lang="en-IN" sz="2000" b="1" dirty="0" smtClean="0">
                <a:solidFill>
                  <a:srgbClr val="C00000"/>
                </a:solidFill>
              </a:rPr>
              <a:t>replace()</a:t>
            </a:r>
            <a:r>
              <a:rPr lang="en-IN" sz="2000" dirty="0" smtClean="0"/>
              <a:t> method returns a copy of the string where </a:t>
            </a:r>
            <a:r>
              <a:rPr lang="en-IN" sz="2000" b="1" dirty="0" smtClean="0">
                <a:solidFill>
                  <a:srgbClr val="C00000"/>
                </a:solidFill>
              </a:rPr>
              <a:t>old substring </a:t>
            </a:r>
            <a:r>
              <a:rPr lang="en-IN" sz="2000" dirty="0" smtClean="0"/>
              <a:t>is replaced with the </a:t>
            </a:r>
            <a:r>
              <a:rPr lang="en-IN" sz="2000" b="1" dirty="0" smtClean="0">
                <a:solidFill>
                  <a:srgbClr val="C00000"/>
                </a:solidFill>
              </a:rPr>
              <a:t>new substring</a:t>
            </a:r>
            <a:r>
              <a:rPr lang="en-IN" sz="2000" dirty="0" smtClean="0"/>
              <a:t>. The original string is unchanged.</a:t>
            </a:r>
          </a:p>
          <a:p>
            <a:endParaRPr lang="en-IN" sz="2000" dirty="0" smtClean="0"/>
          </a:p>
          <a:p>
            <a:r>
              <a:rPr lang="en-IN" sz="2000" dirty="0" smtClean="0"/>
              <a:t>If the </a:t>
            </a:r>
            <a:r>
              <a:rPr lang="en-IN" sz="2000" b="1" dirty="0" smtClean="0">
                <a:solidFill>
                  <a:srgbClr val="C00000"/>
                </a:solidFill>
              </a:rPr>
              <a:t>old substring </a:t>
            </a:r>
            <a:r>
              <a:rPr lang="en-IN" sz="2000" dirty="0" smtClean="0"/>
              <a:t>is not found, it returns the copy of the original string.</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"Blue </a:t>
            </a:r>
            <a:r>
              <a:rPr lang="en-IN" sz="2000" b="1" dirty="0" err="1" smtClean="0">
                <a:solidFill>
                  <a:srgbClr val="C00000"/>
                </a:solidFill>
              </a:rPr>
              <a:t>Blue</a:t>
            </a:r>
            <a:r>
              <a:rPr lang="en-IN" sz="2000" b="1" dirty="0" smtClean="0">
                <a:solidFill>
                  <a:srgbClr val="C00000"/>
                </a:solidFill>
              </a:rPr>
              <a:t> </a:t>
            </a:r>
            <a:r>
              <a:rPr lang="en-IN" sz="2000" b="1" dirty="0" err="1" smtClean="0">
                <a:solidFill>
                  <a:srgbClr val="C00000"/>
                </a:solidFill>
              </a:rPr>
              <a:t>Blue</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ue","ack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("ue","ack",2)</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eu","ack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00826" y="1571612"/>
            <a:ext cx="2513830"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a:t>
            </a:r>
            <a:r>
              <a:rPr lang="en-US" sz="2000" b="1" dirty="0" err="1" smtClean="0">
                <a:solidFill>
                  <a:srgbClr val="7030A0"/>
                </a:solidFill>
              </a:rPr>
              <a:t>Black</a:t>
            </a:r>
            <a:endParaRPr lang="en-US" sz="2000" b="1" dirty="0" smtClean="0">
              <a:solidFill>
                <a:srgbClr val="7030A0"/>
              </a:solidFill>
            </a:endParaRP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Blue</a:t>
            </a:r>
          </a:p>
          <a:p>
            <a:pPr>
              <a:buNone/>
            </a:pPr>
            <a:r>
              <a:rPr lang="en-US" sz="2000" b="1" dirty="0" smtClean="0">
                <a:solidFill>
                  <a:srgbClr val="7030A0"/>
                </a:solidFill>
              </a:rPr>
              <a:t>Blue </a:t>
            </a:r>
            <a:r>
              <a:rPr lang="en-US" sz="2000" b="1" dirty="0" err="1" smtClean="0">
                <a:solidFill>
                  <a:srgbClr val="7030A0"/>
                </a:solidFill>
              </a:rPr>
              <a:t>Blue</a:t>
            </a:r>
            <a:r>
              <a:rPr lang="en-US" sz="2000" b="1" dirty="0" smtClean="0">
                <a:solidFill>
                  <a:srgbClr val="7030A0"/>
                </a:solidFill>
              </a:rPr>
              <a:t> </a:t>
            </a:r>
            <a:r>
              <a:rPr lang="en-US" sz="2000" b="1" dirty="0" err="1" smtClean="0">
                <a:solidFill>
                  <a:srgbClr val="7030A0"/>
                </a:solidFill>
              </a:rPr>
              <a:t>Blue</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600" b="1" dirty="0" smtClean="0">
                <a:solidFill>
                  <a:srgbClr val="C00000"/>
                </a:solidFill>
              </a:rPr>
              <a:t>strip( )</a:t>
            </a:r>
          </a:p>
          <a:p>
            <a:pPr>
              <a:buNone/>
            </a:pPr>
            <a:r>
              <a:rPr lang="en-IN" sz="2600" dirty="0" smtClean="0"/>
              <a:t>Returns a copy of the string with both </a:t>
            </a:r>
            <a:r>
              <a:rPr lang="en-IN" sz="2600" b="1" dirty="0" smtClean="0">
                <a:solidFill>
                  <a:srgbClr val="C00000"/>
                </a:solidFill>
              </a:rPr>
              <a:t>leading</a:t>
            </a:r>
            <a:r>
              <a:rPr lang="en-IN" sz="2600" dirty="0" smtClean="0"/>
              <a:t> and </a:t>
            </a:r>
            <a:r>
              <a:rPr lang="en-IN" sz="2600" b="1" dirty="0" smtClean="0">
                <a:solidFill>
                  <a:srgbClr val="C00000"/>
                </a:solidFill>
              </a:rPr>
              <a:t>trailing </a:t>
            </a:r>
          </a:p>
          <a:p>
            <a:pPr>
              <a:buNone/>
            </a:pPr>
            <a:r>
              <a:rPr lang="en-IN" sz="2600" dirty="0" smtClean="0"/>
              <a:t>characters removed (based on the string argument passed).</a:t>
            </a:r>
          </a:p>
          <a:p>
            <a:pPr>
              <a:buNone/>
            </a:pPr>
            <a:endParaRPr lang="en-US" sz="2000" b="1" u="sng" dirty="0" smtClean="0"/>
          </a:p>
          <a:p>
            <a:pPr>
              <a:buNone/>
            </a:pPr>
            <a:r>
              <a:rPr lang="en-US" sz="2600" b="1" u="sng" dirty="0" smtClean="0"/>
              <a:t>Syntax:</a:t>
            </a:r>
            <a:r>
              <a:rPr lang="en-IN" sz="2600" dirty="0" smtClean="0"/>
              <a:t>The </a:t>
            </a:r>
            <a:r>
              <a:rPr lang="en-IN" sz="2600" b="1" dirty="0" smtClean="0">
                <a:solidFill>
                  <a:srgbClr val="C00000"/>
                </a:solidFill>
              </a:rPr>
              <a:t>strip() </a:t>
            </a:r>
            <a:r>
              <a:rPr lang="en-IN" sz="2600" dirty="0" smtClean="0"/>
              <a:t>method takes </a:t>
            </a:r>
            <a:r>
              <a:rPr lang="en-IN" sz="2600" b="1" dirty="0" smtClean="0">
                <a:solidFill>
                  <a:srgbClr val="C00000"/>
                </a:solidFill>
              </a:rPr>
              <a:t>one </a:t>
            </a:r>
            <a:r>
              <a:rPr lang="en-IN" sz="2600" dirty="0" smtClean="0"/>
              <a:t>optional</a:t>
            </a:r>
            <a:r>
              <a:rPr lang="en-IN" sz="2600" b="1" dirty="0" smtClean="0">
                <a:solidFill>
                  <a:srgbClr val="C00000"/>
                </a:solidFill>
              </a:rPr>
              <a:t> </a:t>
            </a:r>
            <a:r>
              <a:rPr lang="en-IN" sz="2600" dirty="0" smtClean="0"/>
              <a:t>parameter:</a:t>
            </a:r>
          </a:p>
          <a:p>
            <a:pPr lvl="1"/>
            <a:r>
              <a:rPr lang="en-IN" b="1" dirty="0" smtClean="0">
                <a:solidFill>
                  <a:srgbClr val="C00000"/>
                </a:solidFill>
              </a:rPr>
              <a:t>chars</a:t>
            </a:r>
            <a:r>
              <a:rPr lang="en-IN" dirty="0" smtClean="0"/>
              <a:t> (optional) - a string specifying the set of characters to be removed.</a:t>
            </a:r>
          </a:p>
          <a:p>
            <a:endParaRPr lang="en-IN" dirty="0" smtClean="0"/>
          </a:p>
          <a:p>
            <a:r>
              <a:rPr lang="en-IN" dirty="0" smtClean="0"/>
              <a:t>If the </a:t>
            </a:r>
            <a:r>
              <a:rPr lang="en-IN" b="1" dirty="0" smtClean="0">
                <a:solidFill>
                  <a:srgbClr val="C00000"/>
                </a:solidFill>
              </a:rPr>
              <a:t>chars</a:t>
            </a:r>
            <a:r>
              <a:rPr lang="en-IN" dirty="0" smtClean="0"/>
              <a:t> argument is not provided, all leading and trailing whitespaces are removed from the string.</a:t>
            </a:r>
          </a:p>
          <a:p>
            <a:endParaRPr lang="en-IN" sz="20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name="Guido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714884"/>
            <a:ext cx="7929618" cy="5821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 Good Morning "</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text.strip</a:t>
            </a:r>
            <a:r>
              <a:rPr lang="en-IN" sz="2000" b="1" dirty="0" smtClean="0">
                <a:solidFill>
                  <a:srgbClr val="7030A0"/>
                </a:solidFill>
              </a:rPr>
              <a:t>()</a:t>
            </a:r>
          </a:p>
          <a:p>
            <a:pPr>
              <a:buNone/>
            </a:pPr>
            <a:r>
              <a:rPr lang="en-IN" sz="2000" b="1" dirty="0" smtClean="0">
                <a:solidFill>
                  <a:srgbClr val="C00000"/>
                </a:solidFill>
              </a:rPr>
              <a:t>print("Original text:["+text+"]")</a:t>
            </a:r>
          </a:p>
          <a:p>
            <a:pPr>
              <a:buNone/>
            </a:pPr>
            <a:r>
              <a:rPr lang="en-IN" sz="2000" b="1" dirty="0" smtClean="0">
                <a:solidFill>
                  <a:srgbClr val="C00000"/>
                </a:solidFill>
              </a:rPr>
              <a:t>print("New text:["+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43438" y="1571612"/>
            <a:ext cx="4239771" cy="1046440"/>
          </a:xfrm>
          <a:prstGeom prst="rect">
            <a:avLst/>
          </a:prstGeom>
          <a:noFill/>
        </p:spPr>
        <p:txBody>
          <a:bodyPr wrap="square" rtlCol="0">
            <a:spAutoFit/>
          </a:bodyPr>
          <a:lstStyle/>
          <a:p>
            <a:pPr>
              <a:buNone/>
            </a:pPr>
            <a:r>
              <a:rPr lang="en-US" sz="2200" b="1" u="sng" dirty="0" smtClean="0"/>
              <a:t>Output:</a:t>
            </a:r>
          </a:p>
          <a:p>
            <a:pPr>
              <a:buNone/>
            </a:pPr>
            <a:r>
              <a:rPr lang="en-US" sz="2000" b="1" dirty="0" smtClean="0">
                <a:solidFill>
                  <a:srgbClr val="7030A0"/>
                </a:solidFill>
              </a:rPr>
              <a:t>Original text:[ Good Morning ]</a:t>
            </a:r>
          </a:p>
          <a:p>
            <a:pPr>
              <a:buNone/>
            </a:pPr>
            <a:r>
              <a:rPr lang="en-US" sz="2000" b="1" dirty="0" smtClean="0">
                <a:solidFill>
                  <a:srgbClr val="7030A0"/>
                </a:solidFill>
              </a:rPr>
              <a:t>New text:[Good Morning]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000" b="1" dirty="0" smtClean="0"/>
              <a:t>Write a program to simulate </a:t>
            </a:r>
            <a:r>
              <a:rPr lang="en-US" sz="2000" b="1" dirty="0" smtClean="0">
                <a:solidFill>
                  <a:srgbClr val="C00000"/>
                </a:solidFill>
              </a:rPr>
              <a:t>user registration process</a:t>
            </a:r>
            <a:r>
              <a:rPr lang="en-US" sz="2000" b="1" dirty="0" smtClean="0"/>
              <a:t>. Your </a:t>
            </a:r>
          </a:p>
          <a:p>
            <a:pPr>
              <a:buNone/>
            </a:pPr>
            <a:r>
              <a:rPr lang="en-US" sz="2000" b="1" dirty="0" smtClean="0"/>
              <a:t>code should do the following: </a:t>
            </a:r>
          </a:p>
          <a:p>
            <a:pPr marL="457200" indent="-457200">
              <a:buAutoNum type="arabicPeriod"/>
            </a:pPr>
            <a:r>
              <a:rPr lang="en-US" sz="2000" b="1" dirty="0" smtClean="0">
                <a:solidFill>
                  <a:srgbClr val="C00000"/>
                </a:solidFill>
              </a:rPr>
              <a:t>It should first ask the user to input his full name. If he doesn’t enter his full name then program should display the error message and again ask the user to enter full name . Repeat the process until the user types his full name</a:t>
            </a:r>
            <a:r>
              <a:rPr lang="en-US" sz="2000" b="1" dirty="0" smtClean="0">
                <a:solidFill>
                  <a:srgbClr val="0070C0"/>
                </a:solidFill>
              </a:rPr>
              <a:t>.[ full name means a string with </a:t>
            </a:r>
            <a:r>
              <a:rPr lang="en-US" sz="2000" b="1" dirty="0" err="1" smtClean="0">
                <a:solidFill>
                  <a:srgbClr val="0070C0"/>
                </a:solidFill>
              </a:rPr>
              <a:t>atleast</a:t>
            </a:r>
            <a:r>
              <a:rPr lang="en-US" sz="2000" b="1" dirty="0" smtClean="0">
                <a:solidFill>
                  <a:srgbClr val="0070C0"/>
                </a:solidFill>
              </a:rPr>
              <a:t> 2 words separated with a space]</a:t>
            </a:r>
          </a:p>
          <a:p>
            <a:pPr marL="457200" indent="-457200">
              <a:buAutoNum type="arabicPeriod"/>
            </a:pPr>
            <a:r>
              <a:rPr lang="en-US" sz="2000" b="1" dirty="0" smtClean="0">
                <a:solidFill>
                  <a:srgbClr val="C00000"/>
                </a:solidFill>
              </a:rPr>
              <a:t>Then it should ask the use to input his password. The rules for password are:</a:t>
            </a: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a:t>
            </a:r>
            <a:r>
              <a:rPr lang="en-US" sz="1500" b="1" smtClean="0">
                <a:solidFill>
                  <a:srgbClr val="0070C0"/>
                </a:solidFill>
              </a:rPr>
              <a:t>8 </a:t>
            </a:r>
            <a:r>
              <a:rPr lang="en-US" sz="1500" b="1" smtClean="0">
                <a:solidFill>
                  <a:srgbClr val="0070C0"/>
                </a:solidFill>
              </a:rPr>
              <a:t>characters</a:t>
            </a:r>
            <a:endParaRPr lang="en-US" sz="1500" b="1" dirty="0" smtClean="0">
              <a:solidFill>
                <a:srgbClr val="0070C0"/>
              </a:solidFill>
            </a:endParaRP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1 digit and 1 upper case letter</a:t>
            </a:r>
            <a:endParaRPr lang="en-US" sz="2400" b="1" u="sng" dirty="0" smtClean="0">
              <a:solidFill>
                <a:srgbClr val="0070C0"/>
              </a:solidFill>
            </a:endParaRPr>
          </a:p>
          <a:p>
            <a:pPr>
              <a:buNone/>
            </a:pPr>
            <a:r>
              <a:rPr lang="en-US" sz="2100" b="1" dirty="0" smtClean="0"/>
              <a:t>Repeat the process until the user correctly types his </a:t>
            </a:r>
          </a:p>
          <a:p>
            <a:pPr>
              <a:buNone/>
            </a:pPr>
            <a:r>
              <a:rPr lang="en-US" sz="2100" b="1" dirty="0" smtClean="0"/>
              <a:t>Password.</a:t>
            </a:r>
          </a:p>
          <a:p>
            <a:pPr>
              <a:buNone/>
            </a:pPr>
            <a:r>
              <a:rPr lang="en-US" sz="2100" b="1" dirty="0" smtClean="0"/>
              <a:t>Finally , display the user’s first name with a THANK YOU </a:t>
            </a:r>
          </a:p>
          <a:p>
            <a:pPr>
              <a:buNone/>
            </a:pPr>
            <a:r>
              <a:rPr lang="en-US" sz="2100" b="1" dirty="0" smtClean="0"/>
              <a:t>message. Create </a:t>
            </a:r>
            <a:r>
              <a:rPr lang="en-US" sz="2100" b="1" dirty="0" smtClean="0">
                <a:solidFill>
                  <a:srgbClr val="C00000"/>
                </a:solidFill>
              </a:rPr>
              <a:t>separate functions </a:t>
            </a:r>
            <a:r>
              <a:rPr lang="en-US" sz="2100" b="1" dirty="0" smtClean="0"/>
              <a:t>for accepting </a:t>
            </a:r>
            <a:r>
              <a:rPr lang="en-US" sz="2100" b="1" dirty="0" err="1" smtClean="0"/>
              <a:t>fullname</a:t>
            </a:r>
            <a:r>
              <a:rPr lang="en-US" sz="2100" b="1" dirty="0" smtClean="0"/>
              <a:t> , </a:t>
            </a:r>
          </a:p>
          <a:p>
            <a:pPr>
              <a:buNone/>
            </a:pPr>
            <a:r>
              <a:rPr lang="en-US" sz="2100" b="1" dirty="0" smtClean="0"/>
              <a:t>password and returning </a:t>
            </a:r>
            <a:r>
              <a:rPr lang="en-US" sz="2100" b="1" dirty="0" err="1" smtClean="0"/>
              <a:t>firstname</a:t>
            </a:r>
            <a:endParaRPr lang="en-US" sz="2100" b="1"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Content Placeholder 6" descr="strdemo27.png"/>
          <p:cNvPicPr>
            <a:picLocks noGrp="1" noChangeAspect="1"/>
          </p:cNvPicPr>
          <p:nvPr>
            <p:ph sz="quarter" idx="1"/>
          </p:nvPr>
        </p:nvPicPr>
        <p:blipFill>
          <a:blip r:embed="rId4"/>
          <a:stretch>
            <a:fillRect/>
          </a:stretch>
        </p:blipFill>
        <p:spPr>
          <a:xfrm>
            <a:off x="301625" y="1848145"/>
            <a:ext cx="8504238" cy="3930059"/>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47500" lnSpcReduction="20000"/>
          </a:bodyPr>
          <a:lstStyle/>
          <a:p>
            <a:pPr>
              <a:buNone/>
            </a:pPr>
            <a:r>
              <a:rPr lang="en-US" sz="2000" b="1" dirty="0" smtClean="0">
                <a:solidFill>
                  <a:srgbClr val="C00000"/>
                </a:solidFill>
              </a:rPr>
              <a:t>def </a:t>
            </a:r>
            <a:r>
              <a:rPr lang="en-US" sz="2000" b="1" dirty="0" err="1" smtClean="0">
                <a:solidFill>
                  <a:srgbClr val="C00000"/>
                </a:solidFill>
              </a:rPr>
              <a:t>get_full_name</a:t>
            </a:r>
            <a:r>
              <a:rPr lang="en-US" sz="2000" b="1" dirty="0" smtClean="0">
                <a:solidFill>
                  <a:srgbClr val="C00000"/>
                </a:solidFill>
              </a:rPr>
              <a:t>():</a:t>
            </a:r>
          </a:p>
          <a:p>
            <a:pPr>
              <a:buNone/>
            </a:pPr>
            <a:r>
              <a:rPr lang="en-US" sz="2000" b="1" dirty="0" smtClean="0">
                <a:solidFill>
                  <a:srgbClr val="C00000"/>
                </a:solidFill>
              </a:rPr>
              <a:t>	while True:</a:t>
            </a:r>
          </a:p>
          <a:p>
            <a:pPr>
              <a:buNone/>
            </a:pPr>
            <a:r>
              <a:rPr lang="en-US" sz="2000" b="1" dirty="0" smtClean="0">
                <a:solidFill>
                  <a:srgbClr val="C00000"/>
                </a:solidFill>
              </a:rPr>
              <a:t>		name=input("Type your full name:").strip()</a:t>
            </a:r>
          </a:p>
          <a:p>
            <a:pPr>
              <a:buNone/>
            </a:pPr>
            <a:r>
              <a:rPr lang="en-US" sz="2000" b="1" dirty="0" smtClean="0">
                <a:solidFill>
                  <a:srgbClr val="C00000"/>
                </a:solidFill>
              </a:rPr>
              <a:t>		if </a:t>
            </a:r>
            <a:r>
              <a:rPr lang="en-US" sz="2000" b="1" dirty="0" err="1" smtClean="0">
                <a:solidFill>
                  <a:srgbClr val="C00000"/>
                </a:solidFill>
              </a:rPr>
              <a:t>name.find</a:t>
            </a:r>
            <a:r>
              <a:rPr lang="en-US" sz="2000" b="1" dirty="0" smtClean="0">
                <a:solidFill>
                  <a:srgbClr val="C00000"/>
                </a:solidFill>
              </a:rPr>
              <a:t>(" ")!=-1:</a:t>
            </a:r>
          </a:p>
          <a:p>
            <a:pPr>
              <a:buNone/>
            </a:pPr>
            <a:r>
              <a:rPr lang="en-US" sz="2000" b="1" dirty="0" smtClean="0">
                <a:solidFill>
                  <a:srgbClr val="C00000"/>
                </a:solidFill>
              </a:rPr>
              <a:t>			return name</a:t>
            </a:r>
          </a:p>
          <a:p>
            <a:pPr>
              <a:buNone/>
            </a:pPr>
            <a:r>
              <a:rPr lang="en-US" sz="2000" b="1" dirty="0" smtClean="0">
                <a:solidFill>
                  <a:srgbClr val="C00000"/>
                </a:solidFill>
              </a:rPr>
              <a:t>		print("Please enter your full name!")</a:t>
            </a:r>
          </a:p>
          <a:p>
            <a:pPr>
              <a:buNone/>
            </a:pPr>
            <a:endParaRPr lang="en-US" sz="2000" b="1" dirty="0" smtClean="0"/>
          </a:p>
          <a:p>
            <a:pPr>
              <a:buNone/>
            </a:pPr>
            <a:r>
              <a:rPr lang="en-US" sz="2000" b="1" dirty="0" smtClean="0">
                <a:solidFill>
                  <a:srgbClr val="0070C0"/>
                </a:solidFill>
              </a:rPr>
              <a:t>def </a:t>
            </a:r>
            <a:r>
              <a:rPr lang="en-US" sz="2000" b="1" dirty="0" err="1" smtClean="0">
                <a:solidFill>
                  <a:srgbClr val="0070C0"/>
                </a:solidFill>
              </a:rPr>
              <a:t>get_password</a:t>
            </a:r>
            <a:r>
              <a:rPr lang="en-US" sz="2000" b="1" dirty="0" smtClean="0">
                <a:solidFill>
                  <a:srgbClr val="0070C0"/>
                </a:solidFill>
              </a:rPr>
              <a:t>():</a:t>
            </a:r>
          </a:p>
          <a:p>
            <a:pPr>
              <a:buNone/>
            </a:pPr>
            <a:r>
              <a:rPr lang="en-US" sz="2000" b="1" dirty="0" smtClean="0">
                <a:solidFill>
                  <a:srgbClr val="0070C0"/>
                </a:solidFill>
              </a:rPr>
              <a:t>	while True:</a:t>
            </a:r>
          </a:p>
          <a:p>
            <a:pPr>
              <a:buNone/>
            </a:pPr>
            <a:r>
              <a:rPr lang="en-US" sz="2000" b="1" dirty="0" smtClean="0">
                <a:solidFill>
                  <a:srgbClr val="0070C0"/>
                </a:solidFill>
              </a:rPr>
              <a:t>		</a:t>
            </a:r>
            <a:r>
              <a:rPr lang="en-US" sz="2000" b="1" dirty="0" err="1" smtClean="0">
                <a:solidFill>
                  <a:srgbClr val="0070C0"/>
                </a:solidFill>
              </a:rPr>
              <a:t>pwd</a:t>
            </a:r>
            <a:r>
              <a:rPr lang="en-US" sz="2000" b="1" dirty="0" smtClean="0">
                <a:solidFill>
                  <a:srgbClr val="0070C0"/>
                </a:solidFill>
              </a:rPr>
              <a:t>=input("Type your password:")</a:t>
            </a:r>
          </a:p>
          <a:p>
            <a:pPr>
              <a:buNone/>
            </a:pPr>
            <a:r>
              <a:rPr lang="en-US" sz="2000" b="1" dirty="0" smtClean="0">
                <a:solidFill>
                  <a:srgbClr val="0070C0"/>
                </a:solidFill>
              </a:rPr>
              <a:t>		</a:t>
            </a:r>
            <a:r>
              <a:rPr lang="en-US" sz="2000" b="1" dirty="0" err="1" smtClean="0">
                <a:solidFill>
                  <a:srgbClr val="0070C0"/>
                </a:solidFill>
              </a:rPr>
              <a:t>cap_letter_present</a:t>
            </a:r>
            <a:r>
              <a:rPr lang="en-US" sz="2000" b="1" dirty="0" smtClean="0">
                <a:solidFill>
                  <a:srgbClr val="0070C0"/>
                </a:solidFill>
              </a:rPr>
              <a:t>=False</a:t>
            </a:r>
          </a:p>
          <a:p>
            <a:pPr>
              <a:buNone/>
            </a:pPr>
            <a:r>
              <a:rPr lang="en-US" sz="2000" b="1" dirty="0" smtClean="0">
                <a:solidFill>
                  <a:srgbClr val="0070C0"/>
                </a:solidFill>
              </a:rPr>
              <a:t>		</a:t>
            </a:r>
            <a:r>
              <a:rPr lang="en-US" sz="2000" b="1" dirty="0" err="1" smtClean="0">
                <a:solidFill>
                  <a:srgbClr val="0070C0"/>
                </a:solidFill>
              </a:rPr>
              <a:t>digit_present</a:t>
            </a:r>
            <a:r>
              <a:rPr lang="en-US" sz="2000" b="1" dirty="0" smtClean="0">
                <a:solidFill>
                  <a:srgbClr val="0070C0"/>
                </a:solidFill>
              </a:rPr>
              <a:t>=False</a:t>
            </a:r>
          </a:p>
          <a:p>
            <a:pPr>
              <a:buNone/>
            </a:pPr>
            <a:r>
              <a:rPr lang="en-US" sz="2000" b="1" dirty="0" smtClean="0">
                <a:solidFill>
                  <a:srgbClr val="0070C0"/>
                </a:solidFill>
              </a:rPr>
              <a:t>		for x in </a:t>
            </a:r>
            <a:r>
              <a:rPr lang="en-US" sz="2000" b="1" dirty="0" err="1" smtClean="0">
                <a:solidFill>
                  <a:srgbClr val="0070C0"/>
                </a:solidFill>
              </a:rPr>
              <a:t>pwd</a:t>
            </a:r>
            <a:r>
              <a:rPr lang="en-US" sz="2000" b="1" dirty="0" smtClean="0">
                <a:solidFill>
                  <a:srgbClr val="0070C0"/>
                </a:solidFill>
              </a:rPr>
              <a:t>:</a:t>
            </a:r>
          </a:p>
          <a:p>
            <a:pPr>
              <a:buNone/>
            </a:pPr>
            <a:r>
              <a:rPr lang="en-US" sz="2000" b="1" dirty="0" smtClean="0">
                <a:solidFill>
                  <a:srgbClr val="0070C0"/>
                </a:solidFill>
              </a:rPr>
              <a:t>			if </a:t>
            </a:r>
            <a:r>
              <a:rPr lang="en-US" sz="2000" b="1" dirty="0" err="1" smtClean="0">
                <a:solidFill>
                  <a:srgbClr val="0070C0"/>
                </a:solidFill>
              </a:rPr>
              <a:t>x.isdigit</a:t>
            </a:r>
            <a:r>
              <a:rPr lang="en-US" sz="2000" b="1" dirty="0" smtClean="0">
                <a:solidFill>
                  <a:srgbClr val="0070C0"/>
                </a:solidFill>
              </a:rPr>
              <a:t>():</a:t>
            </a:r>
          </a:p>
          <a:p>
            <a:pPr>
              <a:buNone/>
            </a:pPr>
            <a:r>
              <a:rPr lang="en-US" sz="2000" b="1" dirty="0" smtClean="0">
                <a:solidFill>
                  <a:srgbClr val="0070C0"/>
                </a:solidFill>
              </a:rPr>
              <a:t>				</a:t>
            </a:r>
            <a:r>
              <a:rPr lang="en-US" sz="2000" b="1" dirty="0" err="1" smtClean="0">
                <a:solidFill>
                  <a:srgbClr val="0070C0"/>
                </a:solidFill>
              </a:rPr>
              <a:t>digit_present</a:t>
            </a:r>
            <a:r>
              <a:rPr lang="en-US" sz="2000" b="1" dirty="0" smtClean="0">
                <a:solidFill>
                  <a:srgbClr val="0070C0"/>
                </a:solidFill>
              </a:rPr>
              <a:t>=True</a:t>
            </a:r>
          </a:p>
          <a:p>
            <a:pPr>
              <a:buNone/>
            </a:pPr>
            <a:r>
              <a:rPr lang="en-US" sz="2000" b="1" dirty="0" smtClean="0">
                <a:solidFill>
                  <a:srgbClr val="0070C0"/>
                </a:solidFill>
              </a:rPr>
              <a:t>			</a:t>
            </a:r>
            <a:r>
              <a:rPr lang="en-US" sz="2000" b="1" dirty="0" err="1" smtClean="0">
                <a:solidFill>
                  <a:srgbClr val="0070C0"/>
                </a:solidFill>
              </a:rPr>
              <a:t>elif</a:t>
            </a:r>
            <a:r>
              <a:rPr lang="en-US" sz="2000" b="1" dirty="0" smtClean="0">
                <a:solidFill>
                  <a:srgbClr val="0070C0"/>
                </a:solidFill>
              </a:rPr>
              <a:t> </a:t>
            </a:r>
            <a:r>
              <a:rPr lang="en-US" sz="2000" b="1" dirty="0" err="1" smtClean="0">
                <a:solidFill>
                  <a:srgbClr val="0070C0"/>
                </a:solidFill>
              </a:rPr>
              <a:t>x.isupper</a:t>
            </a:r>
            <a:r>
              <a:rPr lang="en-US" sz="2000" b="1" dirty="0" smtClean="0">
                <a:solidFill>
                  <a:srgbClr val="0070C0"/>
                </a:solidFill>
              </a:rPr>
              <a:t>():</a:t>
            </a:r>
          </a:p>
          <a:p>
            <a:pPr>
              <a:buNone/>
            </a:pPr>
            <a:r>
              <a:rPr lang="en-US" sz="2000" b="1" dirty="0" smtClean="0">
                <a:solidFill>
                  <a:srgbClr val="0070C0"/>
                </a:solidFill>
              </a:rPr>
              <a:t>				</a:t>
            </a:r>
            <a:r>
              <a:rPr lang="en-US" sz="2000" b="1" dirty="0" err="1" smtClean="0">
                <a:solidFill>
                  <a:srgbClr val="0070C0"/>
                </a:solidFill>
              </a:rPr>
              <a:t>cap_letter_present</a:t>
            </a:r>
            <a:r>
              <a:rPr lang="en-US" sz="2000" b="1" dirty="0" smtClean="0">
                <a:solidFill>
                  <a:srgbClr val="0070C0"/>
                </a:solidFill>
              </a:rPr>
              <a:t>=True</a:t>
            </a:r>
          </a:p>
          <a:p>
            <a:pPr>
              <a:buNone/>
            </a:pPr>
            <a:r>
              <a:rPr lang="en-US" sz="2000" b="1" dirty="0" smtClean="0">
                <a:solidFill>
                  <a:srgbClr val="0070C0"/>
                </a:solidFill>
              </a:rPr>
              <a:t>		if </a:t>
            </a:r>
            <a:r>
              <a:rPr lang="en-US" sz="2000" b="1" dirty="0" err="1" smtClean="0">
                <a:solidFill>
                  <a:srgbClr val="0070C0"/>
                </a:solidFill>
              </a:rPr>
              <a:t>digit_present</a:t>
            </a:r>
            <a:r>
              <a:rPr lang="en-US" sz="2000" b="1" dirty="0" smtClean="0">
                <a:solidFill>
                  <a:srgbClr val="0070C0"/>
                </a:solidFill>
              </a:rPr>
              <a:t>==False or </a:t>
            </a:r>
            <a:r>
              <a:rPr lang="en-US" sz="2000" b="1" dirty="0" err="1" smtClean="0">
                <a:solidFill>
                  <a:srgbClr val="0070C0"/>
                </a:solidFill>
              </a:rPr>
              <a:t>cap_letter_present</a:t>
            </a:r>
            <a:r>
              <a:rPr lang="en-US" sz="2000" b="1" dirty="0" smtClean="0">
                <a:solidFill>
                  <a:srgbClr val="0070C0"/>
                </a:solidFill>
              </a:rPr>
              <a:t>==False or </a:t>
            </a:r>
            <a:r>
              <a:rPr lang="en-US" sz="2000" b="1" dirty="0" err="1" smtClean="0">
                <a:solidFill>
                  <a:srgbClr val="0070C0"/>
                </a:solidFill>
              </a:rPr>
              <a:t>len</a:t>
            </a:r>
            <a:r>
              <a:rPr lang="en-US" sz="2000" b="1" dirty="0" smtClean="0">
                <a:solidFill>
                  <a:srgbClr val="0070C0"/>
                </a:solidFill>
              </a:rPr>
              <a:t>(</a:t>
            </a:r>
            <a:r>
              <a:rPr lang="en-US" sz="2000" b="1" dirty="0" err="1" smtClean="0">
                <a:solidFill>
                  <a:srgbClr val="0070C0"/>
                </a:solidFill>
              </a:rPr>
              <a:t>pwd</a:t>
            </a:r>
            <a:r>
              <a:rPr lang="en-US" sz="2000" b="1" dirty="0" smtClean="0">
                <a:solidFill>
                  <a:srgbClr val="0070C0"/>
                </a:solidFill>
              </a:rPr>
              <a:t>)&lt;8:</a:t>
            </a:r>
          </a:p>
          <a:p>
            <a:pPr>
              <a:buNone/>
            </a:pPr>
            <a:r>
              <a:rPr lang="en-US" sz="2000" b="1" dirty="0" smtClean="0">
                <a:solidFill>
                  <a:srgbClr val="0070C0"/>
                </a:solidFill>
              </a:rPr>
              <a:t>			print("Password must be of 8 or more characters in length\</a:t>
            </a:r>
            <a:r>
              <a:rPr lang="en-US" sz="2000" b="1" dirty="0" err="1" smtClean="0">
                <a:solidFill>
                  <a:srgbClr val="0070C0"/>
                </a:solidFill>
              </a:rPr>
              <a:t>nwith</a:t>
            </a:r>
            <a:r>
              <a:rPr lang="en-US" sz="2000" b="1" dirty="0" smtClean="0">
                <a:solidFill>
                  <a:srgbClr val="0070C0"/>
                </a:solidFill>
              </a:rPr>
              <a:t> </a:t>
            </a:r>
            <a:r>
              <a:rPr lang="en-US" sz="2000" b="1" dirty="0" err="1" smtClean="0">
                <a:solidFill>
                  <a:srgbClr val="0070C0"/>
                </a:solidFill>
              </a:rPr>
              <a:t>atleast</a:t>
            </a:r>
            <a:r>
              <a:rPr lang="en-US" sz="2000" b="1" dirty="0" smtClean="0">
                <a:solidFill>
                  <a:srgbClr val="0070C0"/>
                </a:solidFill>
              </a:rPr>
              <a:t> 1 digit and 1 capital letter")</a:t>
            </a:r>
          </a:p>
          <a:p>
            <a:pPr>
              <a:buNone/>
            </a:pPr>
            <a:r>
              <a:rPr lang="en-US" sz="2000" b="1" dirty="0" smtClean="0">
                <a:solidFill>
                  <a:srgbClr val="0070C0"/>
                </a:solidFill>
              </a:rPr>
              <a:t>		else:</a:t>
            </a:r>
          </a:p>
          <a:p>
            <a:pPr>
              <a:buNone/>
            </a:pPr>
            <a:r>
              <a:rPr lang="en-US" sz="2000" b="1" dirty="0" smtClean="0">
                <a:solidFill>
                  <a:srgbClr val="0070C0"/>
                </a:solidFill>
              </a:rPr>
              <a:t>			return </a:t>
            </a:r>
            <a:r>
              <a:rPr lang="en-US" sz="2000" b="1" dirty="0" err="1" smtClean="0">
                <a:solidFill>
                  <a:srgbClr val="0070C0"/>
                </a:solidFill>
              </a:rPr>
              <a:t>pwd</a:t>
            </a:r>
            <a:endParaRPr lang="en-US" sz="2000" b="1" dirty="0" smtClean="0">
              <a:solidFill>
                <a:srgbClr val="0070C0"/>
              </a:solidFill>
            </a:endParaRPr>
          </a:p>
          <a:p>
            <a:pPr>
              <a:buNone/>
            </a:pPr>
            <a:r>
              <a:rPr lang="en-US" sz="2000" b="1" dirty="0" smtClean="0">
                <a:solidFill>
                  <a:srgbClr val="7030A0"/>
                </a:solidFill>
              </a:rPr>
              <a:t>def </a:t>
            </a:r>
            <a:r>
              <a:rPr lang="en-US" sz="2000" b="1" dirty="0" err="1" smtClean="0">
                <a:solidFill>
                  <a:srgbClr val="7030A0"/>
                </a:solidFill>
              </a:rPr>
              <a:t>get_first_name</a:t>
            </a:r>
            <a:r>
              <a:rPr lang="en-US" sz="2000" b="1" dirty="0" smtClean="0">
                <a:solidFill>
                  <a:srgbClr val="7030A0"/>
                </a:solidFill>
              </a:rPr>
              <a:t>(</a:t>
            </a:r>
            <a:r>
              <a:rPr lang="en-US" sz="2000" b="1" dirty="0" err="1" smtClean="0">
                <a:solidFill>
                  <a:srgbClr val="7030A0"/>
                </a:solidFill>
              </a:rPr>
              <a:t>fullname</a:t>
            </a:r>
            <a:r>
              <a:rPr lang="en-US" sz="2000" b="1" dirty="0" smtClean="0">
                <a:solidFill>
                  <a:srgbClr val="7030A0"/>
                </a:solidFill>
              </a:rPr>
              <a:t>):</a:t>
            </a:r>
          </a:p>
          <a:p>
            <a:pPr>
              <a:buNone/>
            </a:pPr>
            <a:r>
              <a:rPr lang="en-US" sz="2000" b="1" dirty="0" smtClean="0">
                <a:solidFill>
                  <a:srgbClr val="7030A0"/>
                </a:solidFill>
              </a:rPr>
              <a:t>	</a:t>
            </a:r>
            <a:r>
              <a:rPr lang="en-US" sz="2000" b="1" dirty="0" err="1" smtClean="0">
                <a:solidFill>
                  <a:srgbClr val="7030A0"/>
                </a:solidFill>
              </a:rPr>
              <a:t>spacepos</a:t>
            </a:r>
            <a:r>
              <a:rPr lang="en-US" sz="2000" b="1" dirty="0" smtClean="0">
                <a:solidFill>
                  <a:srgbClr val="7030A0"/>
                </a:solidFill>
              </a:rPr>
              <a:t>=</a:t>
            </a:r>
            <a:r>
              <a:rPr lang="en-US" sz="2000" b="1" dirty="0" err="1" smtClean="0">
                <a:solidFill>
                  <a:srgbClr val="7030A0"/>
                </a:solidFill>
              </a:rPr>
              <a:t>fullname.find</a:t>
            </a:r>
            <a:r>
              <a:rPr lang="en-US" sz="2000" b="1" dirty="0" smtClean="0">
                <a:solidFill>
                  <a:srgbClr val="7030A0"/>
                </a:solidFill>
              </a:rPr>
              <a:t>(" ")</a:t>
            </a:r>
          </a:p>
          <a:p>
            <a:pPr>
              <a:buNone/>
            </a:pPr>
            <a:r>
              <a:rPr lang="en-US" sz="2000" b="1" dirty="0" smtClean="0">
                <a:solidFill>
                  <a:srgbClr val="7030A0"/>
                </a:solidFill>
              </a:rPr>
              <a:t>	return </a:t>
            </a:r>
            <a:r>
              <a:rPr lang="en-US" sz="2000" b="1" dirty="0" err="1" smtClean="0">
                <a:solidFill>
                  <a:srgbClr val="7030A0"/>
                </a:solidFill>
              </a:rPr>
              <a:t>fullname</a:t>
            </a:r>
            <a:r>
              <a:rPr lang="en-US" sz="2000" b="1" dirty="0" smtClean="0">
                <a:solidFill>
                  <a:srgbClr val="7030A0"/>
                </a:solidFill>
              </a:rPr>
              <a:t>[0:spacepos]</a:t>
            </a:r>
          </a:p>
          <a:p>
            <a:pPr>
              <a:buNone/>
            </a:pPr>
            <a:endParaRPr lang="en-US" sz="2000" b="1" dirty="0" smtClean="0"/>
          </a:p>
          <a:p>
            <a:pPr>
              <a:buNone/>
            </a:pPr>
            <a:r>
              <a:rPr lang="en-US" sz="2000" b="1" dirty="0" err="1" smtClean="0">
                <a:solidFill>
                  <a:srgbClr val="00B050"/>
                </a:solidFill>
              </a:rPr>
              <a:t>fullname</a:t>
            </a:r>
            <a:r>
              <a:rPr lang="en-US" sz="2000" b="1" dirty="0" smtClean="0">
                <a:solidFill>
                  <a:srgbClr val="00B050"/>
                </a:solidFill>
              </a:rPr>
              <a:t>=</a:t>
            </a:r>
            <a:r>
              <a:rPr lang="en-US" sz="2000" b="1" dirty="0" err="1" smtClean="0">
                <a:solidFill>
                  <a:srgbClr val="00B050"/>
                </a:solidFill>
              </a:rPr>
              <a:t>get_full_name</a:t>
            </a:r>
            <a:r>
              <a:rPr lang="en-US" sz="2000" b="1" dirty="0" smtClean="0">
                <a:solidFill>
                  <a:srgbClr val="00B050"/>
                </a:solidFill>
              </a:rPr>
              <a:t>()</a:t>
            </a:r>
          </a:p>
          <a:p>
            <a:pPr>
              <a:buNone/>
            </a:pPr>
            <a:r>
              <a:rPr lang="en-US" sz="2000" b="1" dirty="0" err="1" smtClean="0">
                <a:solidFill>
                  <a:srgbClr val="00B050"/>
                </a:solidFill>
              </a:rPr>
              <a:t>pwd</a:t>
            </a:r>
            <a:r>
              <a:rPr lang="en-US" sz="2000" b="1" dirty="0" smtClean="0">
                <a:solidFill>
                  <a:srgbClr val="00B050"/>
                </a:solidFill>
              </a:rPr>
              <a:t>=</a:t>
            </a:r>
            <a:r>
              <a:rPr lang="en-US" sz="2000" b="1" dirty="0" err="1" smtClean="0">
                <a:solidFill>
                  <a:srgbClr val="00B050"/>
                </a:solidFill>
              </a:rPr>
              <a:t>get_password</a:t>
            </a:r>
            <a:r>
              <a:rPr lang="en-US" sz="2000" b="1" dirty="0" smtClean="0">
                <a:solidFill>
                  <a:srgbClr val="00B050"/>
                </a:solidFill>
              </a:rPr>
              <a:t>()</a:t>
            </a:r>
          </a:p>
          <a:p>
            <a:pPr>
              <a:buNone/>
            </a:pPr>
            <a:r>
              <a:rPr lang="en-US" sz="2000" b="1" dirty="0" err="1" smtClean="0">
                <a:solidFill>
                  <a:srgbClr val="00B050"/>
                </a:solidFill>
              </a:rPr>
              <a:t>firstname</a:t>
            </a:r>
            <a:r>
              <a:rPr lang="en-US" sz="2000" b="1" dirty="0" smtClean="0">
                <a:solidFill>
                  <a:srgbClr val="00B050"/>
                </a:solidFill>
              </a:rPr>
              <a:t>=</a:t>
            </a:r>
            <a:r>
              <a:rPr lang="en-US" sz="2000" b="1" dirty="0" err="1" smtClean="0">
                <a:solidFill>
                  <a:srgbClr val="00B050"/>
                </a:solidFill>
              </a:rPr>
              <a:t>get_first_name</a:t>
            </a:r>
            <a:r>
              <a:rPr lang="en-US" sz="2000" b="1" dirty="0" smtClean="0">
                <a:solidFill>
                  <a:srgbClr val="00B050"/>
                </a:solidFill>
              </a:rPr>
              <a:t>(</a:t>
            </a:r>
            <a:r>
              <a:rPr lang="en-US" sz="2000" b="1" dirty="0" err="1" smtClean="0">
                <a:solidFill>
                  <a:srgbClr val="00B050"/>
                </a:solidFill>
              </a:rPr>
              <a:t>fullname</a:t>
            </a:r>
            <a:r>
              <a:rPr lang="en-US" sz="2000" b="1" dirty="0" smtClean="0">
                <a:solidFill>
                  <a:srgbClr val="00B050"/>
                </a:solidFill>
              </a:rPr>
              <a:t>)</a:t>
            </a:r>
          </a:p>
          <a:p>
            <a:pPr>
              <a:buNone/>
            </a:pPr>
            <a:r>
              <a:rPr lang="en-US" sz="2000" b="1" dirty="0" smtClean="0">
                <a:solidFill>
                  <a:srgbClr val="00B050"/>
                </a:solidFill>
              </a:rPr>
              <a:t>print("</a:t>
            </a:r>
            <a:r>
              <a:rPr lang="en-US" sz="2000" b="1" dirty="0" err="1" smtClean="0">
                <a:solidFill>
                  <a:srgbClr val="00B050"/>
                </a:solidFill>
              </a:rPr>
              <a:t>Hello",firstname</a:t>
            </a:r>
            <a:r>
              <a:rPr lang="en-US" sz="2000" b="1" dirty="0" smtClean="0">
                <a:solidFill>
                  <a:srgbClr val="00B050"/>
                </a:solidFill>
              </a:rPr>
              <a:t>,"\</a:t>
            </a:r>
            <a:r>
              <a:rPr lang="en-US" sz="2000" b="1" dirty="0" err="1" smtClean="0">
                <a:solidFill>
                  <a:srgbClr val="00B050"/>
                </a:solidFill>
              </a:rPr>
              <a:t>nThank</a:t>
            </a:r>
            <a:r>
              <a:rPr lang="en-US" sz="2000" b="1" dirty="0" smtClean="0">
                <a:solidFill>
                  <a:srgbClr val="00B050"/>
                </a:solidFill>
              </a:rPr>
              <a:t> you for joining us!")</a:t>
            </a:r>
            <a:endParaRPr lang="en-US" sz="2100" b="1" dirty="0" smtClean="0">
              <a:solidFill>
                <a:srgbClr val="00B05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en-IN" sz="2600" b="1" dirty="0" smtClean="0">
                <a:solidFill>
                  <a:srgbClr val="C00000"/>
                </a:solidFill>
              </a:rPr>
              <a:t>split( )</a:t>
            </a:r>
          </a:p>
          <a:p>
            <a:pPr>
              <a:buNone/>
            </a:pPr>
            <a:r>
              <a:rPr lang="en-IN" sz="2400" dirty="0" smtClean="0"/>
              <a:t>The </a:t>
            </a:r>
            <a:r>
              <a:rPr lang="en-IN" sz="2400" b="1" dirty="0" smtClean="0">
                <a:solidFill>
                  <a:srgbClr val="C00000"/>
                </a:solidFill>
              </a:rPr>
              <a:t>split() </a:t>
            </a:r>
            <a:r>
              <a:rPr lang="en-IN" sz="2400" dirty="0" smtClean="0"/>
              <a:t>method breaks up a string at the specified </a:t>
            </a:r>
          </a:p>
          <a:p>
            <a:pPr>
              <a:buNone/>
            </a:pPr>
            <a:r>
              <a:rPr lang="en-IN" sz="2400" dirty="0" smtClean="0"/>
              <a:t>separator and returns a list of strings.</a:t>
            </a:r>
          </a:p>
          <a:p>
            <a:pPr>
              <a:buNone/>
            </a:pPr>
            <a:endParaRPr lang="en-US" sz="2600" b="1" u="sng" dirty="0" smtClean="0"/>
          </a:p>
          <a:p>
            <a:pPr>
              <a:buNone/>
            </a:pPr>
            <a:r>
              <a:rPr lang="en-US" sz="2600" b="1" u="sng" dirty="0" smtClean="0"/>
              <a:t>Syntax:</a:t>
            </a:r>
            <a:r>
              <a:rPr lang="en-IN" sz="2600" dirty="0" smtClean="0"/>
              <a:t>The </a:t>
            </a:r>
            <a:r>
              <a:rPr lang="en-IN" sz="2600" b="1" dirty="0" smtClean="0">
                <a:solidFill>
                  <a:srgbClr val="C00000"/>
                </a:solidFill>
              </a:rPr>
              <a:t>split() </a:t>
            </a:r>
            <a:r>
              <a:rPr lang="en-IN" sz="2600" dirty="0" smtClean="0"/>
              <a:t>method takes </a:t>
            </a:r>
            <a:r>
              <a:rPr lang="en-IN" sz="2600" b="1" dirty="0" smtClean="0">
                <a:solidFill>
                  <a:srgbClr val="C00000"/>
                </a:solidFill>
              </a:rPr>
              <a:t>two </a:t>
            </a:r>
            <a:r>
              <a:rPr lang="en-IN" sz="2600" dirty="0" smtClean="0"/>
              <a:t>parameters:</a:t>
            </a:r>
          </a:p>
          <a:p>
            <a:pPr lvl="1"/>
            <a:r>
              <a:rPr lang="en-IN" b="1" dirty="0" smtClean="0">
                <a:solidFill>
                  <a:srgbClr val="C00000"/>
                </a:solidFill>
              </a:rPr>
              <a:t>separator</a:t>
            </a:r>
            <a:r>
              <a:rPr lang="en-IN" dirty="0" smtClean="0"/>
              <a:t> (optional)- This is the </a:t>
            </a:r>
            <a:r>
              <a:rPr lang="en-IN" dirty="0" smtClean="0">
                <a:solidFill>
                  <a:srgbClr val="C00000"/>
                </a:solidFill>
              </a:rPr>
              <a:t>delimiter</a:t>
            </a:r>
            <a:r>
              <a:rPr lang="en-IN" dirty="0" smtClean="0"/>
              <a:t>. The string splits at the specified </a:t>
            </a:r>
            <a:r>
              <a:rPr lang="en-IN" b="1" dirty="0" smtClean="0">
                <a:solidFill>
                  <a:srgbClr val="C00000"/>
                </a:solidFill>
              </a:rPr>
              <a:t>separator</a:t>
            </a:r>
            <a:r>
              <a:rPr lang="en-IN" dirty="0" smtClean="0"/>
              <a:t> .If the</a:t>
            </a:r>
            <a:r>
              <a:rPr lang="en-IN" b="1" dirty="0" smtClean="0">
                <a:solidFill>
                  <a:srgbClr val="C00000"/>
                </a:solidFill>
              </a:rPr>
              <a:t> separator</a:t>
            </a:r>
            <a:r>
              <a:rPr lang="en-IN" dirty="0" smtClean="0"/>
              <a:t> is not specified, any whitespace (space, newline etc.) string is a </a:t>
            </a:r>
            <a:r>
              <a:rPr lang="en-IN" b="1" dirty="0" smtClean="0">
                <a:solidFill>
                  <a:srgbClr val="C00000"/>
                </a:solidFill>
              </a:rPr>
              <a:t>separator</a:t>
            </a:r>
            <a:r>
              <a:rPr lang="en-IN" dirty="0" smtClean="0"/>
              <a:t>.</a:t>
            </a:r>
          </a:p>
          <a:p>
            <a:pPr lvl="1"/>
            <a:r>
              <a:rPr lang="en-IN" b="1" dirty="0" err="1" smtClean="0">
                <a:solidFill>
                  <a:srgbClr val="C00000"/>
                </a:solidFill>
              </a:rPr>
              <a:t>maxsplit</a:t>
            </a:r>
            <a:r>
              <a:rPr lang="en-IN" dirty="0" smtClean="0"/>
              <a:t> (optional) - The</a:t>
            </a:r>
            <a:r>
              <a:rPr lang="en-IN" b="1" dirty="0" smtClean="0">
                <a:solidFill>
                  <a:srgbClr val="C00000"/>
                </a:solidFill>
              </a:rPr>
              <a:t> </a:t>
            </a:r>
            <a:r>
              <a:rPr lang="en-IN" b="1" dirty="0" err="1" smtClean="0">
                <a:solidFill>
                  <a:srgbClr val="C00000"/>
                </a:solidFill>
              </a:rPr>
              <a:t>maxsplit</a:t>
            </a:r>
            <a:r>
              <a:rPr lang="en-IN" dirty="0" smtClean="0"/>
              <a:t> defines the maximum number of </a:t>
            </a:r>
            <a:r>
              <a:rPr lang="en-IN" dirty="0" err="1" smtClean="0"/>
              <a:t>splits.The</a:t>
            </a:r>
            <a:r>
              <a:rPr lang="en-IN" dirty="0" smtClean="0"/>
              <a:t> default value of </a:t>
            </a:r>
            <a:r>
              <a:rPr lang="en-IN" b="1" dirty="0" err="1" smtClean="0">
                <a:solidFill>
                  <a:srgbClr val="C00000"/>
                </a:solidFill>
              </a:rPr>
              <a:t>maxsplit</a:t>
            </a:r>
            <a:r>
              <a:rPr lang="en-IN" dirty="0" smtClean="0"/>
              <a:t> is </a:t>
            </a:r>
            <a:r>
              <a:rPr lang="en-IN" b="1" dirty="0" smtClean="0">
                <a:solidFill>
                  <a:srgbClr val="C00000"/>
                </a:solidFill>
              </a:rPr>
              <a:t>-1</a:t>
            </a:r>
            <a:r>
              <a:rPr lang="en-IN" dirty="0" smtClean="0"/>
              <a:t>, meaning, no limit on the number of splits.</a:t>
            </a:r>
          </a:p>
          <a:p>
            <a:endParaRPr lang="en-IN" sz="2000" dirty="0" smtClean="0"/>
          </a:p>
          <a:p>
            <a:pPr>
              <a:buNone/>
            </a:pPr>
            <a:r>
              <a:rPr lang="en-IN" sz="2400" dirty="0" smtClean="0"/>
              <a:t>The </a:t>
            </a:r>
            <a:r>
              <a:rPr lang="en-IN" sz="2400" b="1" dirty="0" smtClean="0">
                <a:solidFill>
                  <a:srgbClr val="C00000"/>
                </a:solidFill>
              </a:rPr>
              <a:t>split() </a:t>
            </a:r>
            <a:r>
              <a:rPr lang="en-IN" sz="2400" dirty="0" smtClean="0"/>
              <a:t>breaks the string at the separator and returns a list of </a:t>
            </a:r>
          </a:p>
          <a:p>
            <a:pPr>
              <a:buNone/>
            </a:pPr>
            <a:r>
              <a:rPr lang="en-IN" sz="2400" dirty="0" smtClean="0"/>
              <a:t>strings.</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'Live and let live'</a:t>
            </a:r>
          </a:p>
          <a:p>
            <a:pPr>
              <a:buNone/>
            </a:pPr>
            <a:r>
              <a:rPr lang="en-IN" sz="2000" b="1" dirty="0" smtClean="0">
                <a:solidFill>
                  <a:srgbClr val="7030A0"/>
                </a:solidFill>
              </a:rPr>
              <a:t>print(</a:t>
            </a:r>
            <a:r>
              <a:rPr lang="en-IN" sz="2000" b="1" dirty="0" err="1" smtClean="0">
                <a:solidFill>
                  <a:srgbClr val="7030A0"/>
                </a:solidFill>
              </a:rPr>
              <a:t>text.split</a:t>
            </a:r>
            <a:r>
              <a:rPr lang="en-IN" sz="2000" b="1" dirty="0" smtClean="0">
                <a:solidFill>
                  <a:srgbClr val="7030A0"/>
                </a:solidFill>
              </a:rPr>
              <a:t>())</a:t>
            </a:r>
          </a:p>
          <a:p>
            <a:pPr>
              <a:buNone/>
            </a:pPr>
            <a:r>
              <a:rPr lang="en-IN" sz="2000" b="1" dirty="0" smtClean="0">
                <a:solidFill>
                  <a:srgbClr val="C00000"/>
                </a:solidFill>
              </a:rPr>
              <a:t>grocery = 'Milk, Butter, Bread'</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 '))</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57818" y="1571612"/>
            <a:ext cx="337784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a:t>
            </a:r>
            <a:r>
              <a:rPr lang="en-US" sz="2000" b="1" dirty="0" err="1" smtClean="0">
                <a:solidFill>
                  <a:srgbClr val="7030A0"/>
                </a:solidFill>
              </a:rPr>
              <a:t>Live’,’and’,’let’,’live</a:t>
            </a:r>
            <a:r>
              <a:rPr lang="en-US" sz="2000" b="1" dirty="0" smtClean="0">
                <a:solidFill>
                  <a:srgbClr val="7030A0"/>
                </a:solidFill>
              </a:rPr>
              <a:t>’]</a:t>
            </a:r>
          </a:p>
          <a:p>
            <a:pPr>
              <a:buNone/>
            </a:pPr>
            <a:r>
              <a:rPr lang="en-US" sz="2000" b="1" dirty="0" smtClean="0">
                <a:solidFill>
                  <a:srgbClr val="7030A0"/>
                </a:solidFill>
              </a:rPr>
              <a:t>[‘Milk’,’ Butter’,’ Bread’]</a:t>
            </a:r>
          </a:p>
          <a:p>
            <a:pPr>
              <a:buNone/>
            </a:pPr>
            <a:r>
              <a:rPr lang="en-US" sz="2000" b="1" dirty="0" smtClean="0">
                <a:solidFill>
                  <a:srgbClr val="7030A0"/>
                </a:solidFill>
              </a:rPr>
              <a:t>[‘</a:t>
            </a:r>
            <a:r>
              <a:rPr lang="en-US" sz="2000" b="1" dirty="0" err="1" smtClean="0">
                <a:solidFill>
                  <a:srgbClr val="7030A0"/>
                </a:solidFill>
              </a:rPr>
              <a:t>Milk,Butter,Bread</a:t>
            </a:r>
            <a:r>
              <a:rPr lang="en-US" sz="2000" b="1" dirty="0" smtClean="0">
                <a:solidFill>
                  <a:srgbClr val="7030A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join( )</a:t>
            </a:r>
          </a:p>
          <a:p>
            <a:pPr>
              <a:buNone/>
            </a:pPr>
            <a:r>
              <a:rPr lang="en-IN" sz="2400" dirty="0" smtClean="0"/>
              <a:t>The </a:t>
            </a:r>
            <a:r>
              <a:rPr lang="en-IN" sz="2400" b="1" dirty="0" smtClean="0">
                <a:solidFill>
                  <a:srgbClr val="C00000"/>
                </a:solidFill>
              </a:rPr>
              <a:t>join() </a:t>
            </a:r>
            <a:r>
              <a:rPr lang="en-IN" sz="2400" dirty="0" smtClean="0"/>
              <a:t>method returns a </a:t>
            </a:r>
            <a:r>
              <a:rPr lang="en-IN" sz="2400" b="1" dirty="0" smtClean="0">
                <a:solidFill>
                  <a:srgbClr val="C00000"/>
                </a:solidFill>
              </a:rPr>
              <a:t>string</a:t>
            </a:r>
            <a:r>
              <a:rPr lang="en-IN" sz="2400" dirty="0" smtClean="0"/>
              <a:t> concatenated with the </a:t>
            </a:r>
          </a:p>
          <a:p>
            <a:pPr>
              <a:buNone/>
            </a:pPr>
            <a:r>
              <a:rPr lang="en-IN" sz="2400" dirty="0" smtClean="0"/>
              <a:t>elements of an </a:t>
            </a:r>
            <a:r>
              <a:rPr lang="en-IN" sz="2400" b="1" dirty="0" err="1" smtClean="0">
                <a:solidFill>
                  <a:srgbClr val="C00000"/>
                </a:solidFill>
              </a:rPr>
              <a:t>iterable</a:t>
            </a:r>
            <a:r>
              <a:rPr lang="en-IN" sz="2400" dirty="0" smtClean="0"/>
              <a:t>.</a:t>
            </a:r>
            <a:endParaRPr lang="en-US" sz="2600" u="sng" dirty="0" smtClean="0"/>
          </a:p>
          <a:p>
            <a:pPr>
              <a:buNone/>
            </a:pPr>
            <a:endParaRPr lang="en-US" sz="2400" dirty="0" smtClean="0"/>
          </a:p>
          <a:p>
            <a:pPr>
              <a:buNone/>
            </a:pPr>
            <a:r>
              <a:rPr lang="en-US" sz="2400" dirty="0" smtClean="0"/>
              <a:t>But the </a:t>
            </a:r>
            <a:r>
              <a:rPr lang="en-US" sz="2400" b="1" dirty="0" err="1" smtClean="0">
                <a:solidFill>
                  <a:srgbClr val="C00000"/>
                </a:solidFill>
              </a:rPr>
              <a:t>iterable</a:t>
            </a:r>
            <a:r>
              <a:rPr lang="en-US" sz="2400" dirty="0" smtClean="0"/>
              <a:t> should only contain strings</a:t>
            </a:r>
            <a:endParaRPr lang="en-IN" sz="2400" dirty="0" smtClean="0"/>
          </a:p>
          <a:p>
            <a:pPr>
              <a:buNone/>
            </a:pPr>
            <a:endParaRPr lang="en-IN" sz="2400" dirty="0" smtClean="0"/>
          </a:p>
          <a:p>
            <a:pPr>
              <a:buNone/>
            </a:pPr>
            <a:r>
              <a:rPr lang="en-IN" sz="2400" dirty="0" smtClean="0"/>
              <a:t>The </a:t>
            </a:r>
            <a:r>
              <a:rPr lang="en-IN" sz="2400" b="1" dirty="0" smtClean="0">
                <a:solidFill>
                  <a:srgbClr val="C00000"/>
                </a:solidFill>
              </a:rPr>
              <a:t>join() </a:t>
            </a:r>
            <a:r>
              <a:rPr lang="en-IN" sz="2400" dirty="0" smtClean="0"/>
              <a:t>method takes an </a:t>
            </a:r>
            <a:r>
              <a:rPr lang="en-IN" sz="2400" b="1" dirty="0" err="1" smtClean="0">
                <a:solidFill>
                  <a:srgbClr val="C00000"/>
                </a:solidFill>
              </a:rPr>
              <a:t>iterable</a:t>
            </a:r>
            <a:r>
              <a:rPr lang="en-IN" sz="2400" dirty="0" smtClean="0"/>
              <a:t> - objects capable of </a:t>
            </a:r>
          </a:p>
          <a:p>
            <a:pPr>
              <a:buNone/>
            </a:pPr>
            <a:r>
              <a:rPr lang="en-IN" sz="2400" dirty="0" smtClean="0"/>
              <a:t>returning its members one at a time</a:t>
            </a:r>
            <a:endParaRPr lang="en-IN" sz="2000" dirty="0" smtClean="0"/>
          </a:p>
          <a:p>
            <a:pPr>
              <a:buNone/>
            </a:pPr>
            <a:endParaRPr lang="en-US" sz="2400" dirty="0" smtClean="0"/>
          </a:p>
          <a:p>
            <a:pPr>
              <a:buNone/>
            </a:pPr>
            <a:r>
              <a:rPr lang="en-US" sz="2400" b="1" u="sng" dirty="0" smtClean="0"/>
              <a:t>Syntax:</a:t>
            </a:r>
            <a:r>
              <a:rPr lang="en-US" sz="2400" dirty="0" smtClean="0"/>
              <a:t> </a:t>
            </a:r>
            <a:r>
              <a:rPr lang="en-US" sz="2400" b="1" dirty="0" smtClean="0">
                <a:solidFill>
                  <a:srgbClr val="C00000"/>
                </a:solidFill>
              </a:rPr>
              <a:t>&lt;</a:t>
            </a:r>
            <a:r>
              <a:rPr lang="en-US" sz="2400" b="1" dirty="0" err="1" smtClean="0">
                <a:solidFill>
                  <a:srgbClr val="C00000"/>
                </a:solidFill>
              </a:rPr>
              <a:t>str</a:t>
            </a:r>
            <a:r>
              <a:rPr lang="en-US" sz="2400" b="1" dirty="0" smtClean="0">
                <a:solidFill>
                  <a:srgbClr val="C00000"/>
                </a:solidFill>
              </a:rPr>
              <a:t>&gt;.join(&lt;</a:t>
            </a:r>
            <a:r>
              <a:rPr lang="en-US" sz="2400" b="1" dirty="0" err="1" smtClean="0">
                <a:solidFill>
                  <a:srgbClr val="C00000"/>
                </a:solidFill>
              </a:rPr>
              <a:t>iterable</a:t>
            </a:r>
            <a:r>
              <a:rPr lang="en-US" sz="2400" b="1" dirty="0" smtClean="0">
                <a:solidFill>
                  <a:srgbClr val="C00000"/>
                </a:solidFill>
              </a:rPr>
              <a:t>&gt;)</a:t>
            </a:r>
            <a:endParaRPr lang="en-IN"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fi-FI" sz="2400" b="1" dirty="0" smtClean="0">
                <a:solidFill>
                  <a:srgbClr val="C00000"/>
                </a:solidFill>
              </a:rPr>
              <a:t>mylist = ["C","C++","Java","Python"]  </a:t>
            </a:r>
          </a:p>
          <a:p>
            <a:pPr>
              <a:buNone/>
            </a:pPr>
            <a:r>
              <a:rPr lang="fi-FI" sz="2400" b="1" dirty="0" smtClean="0">
                <a:solidFill>
                  <a:srgbClr val="C00000"/>
                </a:solidFill>
              </a:rPr>
              <a:t>s = "-&gt;"</a:t>
            </a:r>
          </a:p>
          <a:p>
            <a:pPr>
              <a:buNone/>
            </a:pPr>
            <a:r>
              <a:rPr lang="fi-FI" sz="2400" b="1" dirty="0" smtClean="0">
                <a:solidFill>
                  <a:srgbClr val="C00000"/>
                </a:solidFill>
              </a:rPr>
              <a:t>print(s.join(mylist))</a:t>
            </a:r>
            <a:endParaRPr lang="en-IN"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4282" y="3786190"/>
            <a:ext cx="3812262" cy="830997"/>
          </a:xfrm>
          <a:prstGeom prst="rect">
            <a:avLst/>
          </a:prstGeom>
          <a:noFill/>
        </p:spPr>
        <p:txBody>
          <a:bodyPr wrap="none" rtlCol="0">
            <a:spAutoFit/>
          </a:bodyPr>
          <a:lstStyle/>
          <a:p>
            <a:pPr>
              <a:buNone/>
            </a:pPr>
            <a:r>
              <a:rPr lang="en-US" sz="2400" b="1" u="sng" dirty="0" smtClean="0"/>
              <a:t>Output:</a:t>
            </a:r>
          </a:p>
          <a:p>
            <a:pPr>
              <a:buNone/>
            </a:pPr>
            <a:r>
              <a:rPr lang="en-US" sz="2400" b="1" dirty="0" smtClean="0">
                <a:solidFill>
                  <a:srgbClr val="7030A0"/>
                </a:solidFill>
              </a:rPr>
              <a:t>C</a:t>
            </a:r>
            <a:r>
              <a:rPr lang="en-US" sz="2400" b="1" dirty="0" smtClean="0">
                <a:solidFill>
                  <a:srgbClr val="7030A0"/>
                </a:solidFill>
                <a:sym typeface="Wingdings" pitchFamily="2" charset="2"/>
              </a:rPr>
              <a:t>C++</a:t>
            </a:r>
            <a:r>
              <a:rPr lang="en-US" sz="2400" b="1" dirty="0" err="1" smtClean="0">
                <a:solidFill>
                  <a:srgbClr val="7030A0"/>
                </a:solidFill>
                <a:sym typeface="Wingdings" pitchFamily="2" charset="2"/>
              </a:rPr>
              <a:t>JavaPython</a:t>
            </a:r>
            <a:endParaRPr lang="en-US" sz="2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US" sz="2400" b="1" dirty="0" smtClean="0">
                <a:solidFill>
                  <a:srgbClr val="C00000"/>
                </a:solidFill>
                <a:cs typeface="Courier New" panose="02070309020205020404" pitchFamily="49" charset="0"/>
              </a:rPr>
              <a:t>letters = 'PYTHON'</a:t>
            </a:r>
          </a:p>
          <a:p>
            <a:pPr>
              <a:buNone/>
            </a:pP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 = ' '.join(letters)</a:t>
            </a:r>
          </a:p>
          <a:p>
            <a:pPr>
              <a:buNone/>
            </a:pPr>
            <a:r>
              <a:rPr lang="en-US" sz="2400" b="1" dirty="0" smtClean="0">
                <a:solidFill>
                  <a:srgbClr val="C00000"/>
                </a:solidFill>
                <a:cs typeface="Courier New" panose="02070309020205020404" pitchFamily="49" charset="0"/>
              </a:rPr>
              <a:t>print(</a:t>
            </a: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a:t>
            </a:r>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4282" y="3786190"/>
            <a:ext cx="1713931" cy="738664"/>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P Y T H O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text="python is awesome. java rocks"</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r>
              <a:rPr lang="en-IN" sz="1800" b="1" dirty="0" err="1" smtClean="0">
                <a:solidFill>
                  <a:srgbClr val="C00000"/>
                </a:solidFill>
              </a:rPr>
              <a:t>nCapitalized</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a:t>
            </a:r>
          </a:p>
          <a:p>
            <a:pPr>
              <a:buNone/>
            </a:pPr>
            <a:endParaRPr lang="en-IN" sz="24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500570"/>
            <a:ext cx="8286808" cy="683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lower( ) </a:t>
            </a:r>
            <a:r>
              <a:rPr lang="en-IN" sz="2400" b="1" dirty="0" smtClean="0"/>
              <a:t>and</a:t>
            </a:r>
            <a:r>
              <a:rPr lang="en-IN" sz="2400" b="1" dirty="0" smtClean="0">
                <a:solidFill>
                  <a:srgbClr val="C00000"/>
                </a:solidFill>
              </a:rPr>
              <a:t> upper( )</a:t>
            </a:r>
          </a:p>
          <a:p>
            <a:pPr>
              <a:buNone/>
            </a:pPr>
            <a:r>
              <a:rPr lang="en-IN" sz="2400" dirty="0" smtClean="0"/>
              <a:t>Returns a copy of the string with all letters converted to </a:t>
            </a:r>
          </a:p>
          <a:p>
            <a:pPr>
              <a:buNone/>
            </a:pP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lc</a:t>
            </a:r>
            <a:r>
              <a:rPr lang="en-IN" sz="1800" b="1" dirty="0" smtClean="0">
                <a:solidFill>
                  <a:srgbClr val="7030A0"/>
                </a:solidFill>
              </a:rPr>
              <a:t>=</a:t>
            </a:r>
            <a:r>
              <a:rPr lang="en-IN" sz="1800" b="1" dirty="0" err="1" smtClean="0">
                <a:solidFill>
                  <a:srgbClr val="7030A0"/>
                </a:solidFill>
              </a:rPr>
              <a:t>name.lower</a:t>
            </a:r>
            <a:r>
              <a:rPr lang="en-IN" sz="1800" b="1" dirty="0" smtClean="0">
                <a:solidFill>
                  <a:srgbClr val="7030A0"/>
                </a:solidFill>
              </a:rPr>
              <a:t>()</a:t>
            </a:r>
          </a:p>
          <a:p>
            <a:pPr>
              <a:buNone/>
            </a:pPr>
            <a:r>
              <a:rPr lang="en-IN" sz="1800" b="1" dirty="0" err="1" smtClean="0">
                <a:solidFill>
                  <a:srgbClr val="7030A0"/>
                </a:solidFill>
              </a:rPr>
              <a:t>uc</a:t>
            </a:r>
            <a:r>
              <a:rPr lang="en-IN" sz="1800" b="1" dirty="0" smtClean="0">
                <a:solidFill>
                  <a:srgbClr val="7030A0"/>
                </a:solidFill>
              </a:rPr>
              <a:t>=</a:t>
            </a:r>
            <a:r>
              <a:rPr lang="en-IN" sz="1800" b="1" dirty="0" err="1" smtClean="0">
                <a:solidFill>
                  <a:srgbClr val="7030A0"/>
                </a:solidFill>
              </a:rPr>
              <a:t>name.upper</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f"Lower</a:t>
            </a:r>
            <a:r>
              <a:rPr lang="en-IN" sz="1800" b="1" dirty="0" smtClean="0">
                <a:solidFill>
                  <a:srgbClr val="C00000"/>
                </a:solidFill>
              </a:rPr>
              <a:t> name is {</a:t>
            </a:r>
            <a:r>
              <a:rPr lang="en-IN" sz="1800" b="1" dirty="0" err="1" smtClean="0">
                <a:solidFill>
                  <a:srgbClr val="C00000"/>
                </a:solidFill>
              </a:rPr>
              <a:t>lc</a:t>
            </a:r>
            <a:r>
              <a:rPr lang="en-IN" sz="1800" b="1" dirty="0" smtClean="0">
                <a:solidFill>
                  <a:srgbClr val="C00000"/>
                </a:solidFill>
              </a:rPr>
              <a:t>}")</a:t>
            </a:r>
          </a:p>
          <a:p>
            <a:pPr>
              <a:buNone/>
            </a:pPr>
            <a:r>
              <a:rPr lang="en-IN" sz="1800" b="1" dirty="0" smtClean="0">
                <a:solidFill>
                  <a:srgbClr val="C00000"/>
                </a:solidFill>
              </a:rPr>
              <a:t>print(</a:t>
            </a:r>
            <a:r>
              <a:rPr lang="en-IN" sz="1800" b="1" dirty="0" err="1" smtClean="0">
                <a:solidFill>
                  <a:srgbClr val="C00000"/>
                </a:solidFill>
              </a:rPr>
              <a:t>f"Upper</a:t>
            </a:r>
            <a:r>
              <a:rPr lang="en-IN" sz="1800" b="1" dirty="0" smtClean="0">
                <a:solidFill>
                  <a:srgbClr val="C00000"/>
                </a:solidFill>
              </a:rPr>
              <a:t> name is {</a:t>
            </a:r>
            <a:r>
              <a:rPr lang="en-IN" sz="1800" b="1" dirty="0" err="1" smtClean="0">
                <a:solidFill>
                  <a:srgbClr val="C00000"/>
                </a:solidFill>
              </a:rPr>
              <a:t>uc</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786455"/>
            <a:ext cx="7831008" cy="6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swapcase</a:t>
            </a:r>
            <a:r>
              <a:rPr lang="en-IN" sz="2400" b="1" dirty="0" smtClean="0">
                <a:solidFill>
                  <a:srgbClr val="C00000"/>
                </a:solidFill>
              </a:rPr>
              <a:t>()</a:t>
            </a:r>
          </a:p>
          <a:p>
            <a:pPr>
              <a:buNone/>
            </a:pPr>
            <a:r>
              <a:rPr lang="en-IN" sz="2400" dirty="0" smtClean="0"/>
              <a:t>Returns a copy of the string with the </a:t>
            </a:r>
            <a:r>
              <a:rPr lang="en-IN" sz="2400" b="1" dirty="0" smtClean="0">
                <a:solidFill>
                  <a:srgbClr val="7030A0"/>
                </a:solidFill>
              </a:rPr>
              <a:t>case </a:t>
            </a:r>
            <a:r>
              <a:rPr lang="en-IN" sz="2400" dirty="0" smtClean="0"/>
              <a:t>of every </a:t>
            </a:r>
          </a:p>
          <a:p>
            <a:pPr>
              <a:buNone/>
            </a:pPr>
            <a:r>
              <a:rPr lang="en-IN" sz="2400" dirty="0" smtClean="0"/>
              <a:t>character </a:t>
            </a:r>
            <a:r>
              <a:rPr lang="en-IN" sz="2400" b="1" dirty="0" smtClean="0">
                <a:solidFill>
                  <a:srgbClr val="7030A0"/>
                </a:solidFill>
              </a:rPr>
              <a:t>swapped</a:t>
            </a:r>
            <a:r>
              <a:rPr lang="en-IN" sz="2400" dirty="0" smtClean="0"/>
              <a:t> . Means that </a:t>
            </a:r>
            <a:r>
              <a:rPr lang="en-IN" sz="2400" b="1" dirty="0" smtClean="0">
                <a:solidFill>
                  <a:srgbClr val="7030A0"/>
                </a:solidFill>
              </a:rPr>
              <a:t>lowercase characters </a:t>
            </a:r>
          </a:p>
          <a:p>
            <a:pPr>
              <a:buNone/>
            </a:pPr>
            <a:r>
              <a:rPr lang="en-IN" sz="2400" dirty="0" smtClean="0"/>
              <a:t>are changed to </a:t>
            </a:r>
            <a:r>
              <a:rPr lang="en-IN" sz="2400" b="1" dirty="0" smtClean="0">
                <a:solidFill>
                  <a:srgbClr val="7030A0"/>
                </a:solidFill>
              </a:rPr>
              <a:t>uppercase </a:t>
            </a:r>
            <a:r>
              <a:rPr lang="en-IN" sz="2400" dirty="0" smtClean="0"/>
              <a:t>and </a:t>
            </a:r>
            <a:r>
              <a:rPr lang="en-IN" sz="2400" b="1" dirty="0" smtClean="0">
                <a:solidFill>
                  <a:srgbClr val="7030A0"/>
                </a:solidFill>
              </a:rPr>
              <a:t>vice-versa</a:t>
            </a:r>
            <a:r>
              <a:rPr lang="en-IN" sz="2400" dirty="0" smtClean="0"/>
              <a:t>. </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name.swapcase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f"Swapped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623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title()</a:t>
            </a:r>
          </a:p>
          <a:p>
            <a:pPr>
              <a:buNone/>
            </a:pPr>
            <a:r>
              <a:rPr lang="en-IN" sz="2400" dirty="0" smtClean="0"/>
              <a:t>Returns a copy of the string converted to </a:t>
            </a:r>
            <a:r>
              <a:rPr lang="en-IN" sz="2400" b="1" dirty="0" smtClean="0">
                <a:solidFill>
                  <a:srgbClr val="C00000"/>
                </a:solidFill>
              </a:rPr>
              <a:t>proper case </a:t>
            </a:r>
            <a:r>
              <a:rPr lang="en-IN" sz="2400" dirty="0" smtClean="0"/>
              <a:t>or </a:t>
            </a:r>
          </a:p>
          <a:p>
            <a:pPr>
              <a:buNone/>
            </a:pPr>
            <a:r>
              <a:rPr lang="en-IN" sz="2400" b="1" dirty="0" smtClean="0">
                <a:solidFill>
                  <a:srgbClr val="C00000"/>
                </a:solidFill>
              </a:rPr>
              <a:t>title case</a:t>
            </a:r>
            <a:r>
              <a:rPr lang="en-IN" sz="2400" dirty="0" smtClean="0"/>
              <a:t>. i.e. , all </a:t>
            </a:r>
            <a:r>
              <a:rPr lang="en-IN" sz="2400" b="1" dirty="0" smtClean="0">
                <a:solidFill>
                  <a:srgbClr val="7030A0"/>
                </a:solidFill>
              </a:rPr>
              <a:t>words</a:t>
            </a:r>
            <a:r>
              <a:rPr lang="en-IN" sz="2400" dirty="0" smtClean="0"/>
              <a:t> begin with </a:t>
            </a:r>
            <a:r>
              <a:rPr lang="en-IN" sz="2400" b="1" dirty="0" smtClean="0">
                <a:solidFill>
                  <a:srgbClr val="7030A0"/>
                </a:solidFill>
              </a:rPr>
              <a:t>uppercase letter </a:t>
            </a:r>
            <a:r>
              <a:rPr lang="en-IN" sz="2400" dirty="0" smtClean="0"/>
              <a:t>and </a:t>
            </a:r>
          </a:p>
          <a:p>
            <a:pPr>
              <a:buNone/>
            </a:pPr>
            <a:r>
              <a:rPr lang="en-IN" sz="2400" dirty="0" smtClean="0"/>
              <a:t>the </a:t>
            </a:r>
            <a:r>
              <a:rPr lang="en-IN" sz="2400" b="1" dirty="0" smtClean="0">
                <a:solidFill>
                  <a:srgbClr val="7030A0"/>
                </a:solidFill>
              </a:rPr>
              <a:t>rest</a:t>
            </a:r>
            <a:r>
              <a:rPr lang="en-IN" sz="2400" dirty="0" smtClean="0"/>
              <a:t> are in </a:t>
            </a:r>
            <a:r>
              <a:rPr lang="en-IN" sz="2400" b="1" dirty="0" smtClean="0">
                <a:solidFill>
                  <a:srgbClr val="7030A0"/>
                </a:solidFill>
              </a:rPr>
              <a:t>lowercase</a:t>
            </a:r>
            <a:r>
              <a:rPr lang="en-IN" sz="2400" dirty="0" smtClean="0"/>
              <a:t>.</a:t>
            </a:r>
            <a:r>
              <a:rPr lang="en-IN" sz="2400" b="1" dirty="0" smtClean="0"/>
              <a:t> </a:t>
            </a:r>
          </a:p>
          <a:p>
            <a:pPr>
              <a:buNone/>
            </a:pPr>
            <a:r>
              <a:rPr lang="en-US" sz="2400" b="1" u="sng" dirty="0" smtClean="0"/>
              <a:t>Example:</a:t>
            </a:r>
          </a:p>
          <a:p>
            <a:pPr>
              <a:buNone/>
            </a:pPr>
            <a:r>
              <a:rPr lang="en-IN" sz="1800" b="1" dirty="0" smtClean="0">
                <a:solidFill>
                  <a:srgbClr val="C00000"/>
                </a:solidFill>
              </a:rPr>
              <a:t>text="we got independence in 1947"</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text.title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p>
          <a:p>
            <a:pPr>
              <a:buNone/>
            </a:pPr>
            <a:r>
              <a:rPr lang="en-IN" sz="1800" b="1" dirty="0" smtClean="0">
                <a:solidFill>
                  <a:srgbClr val="C00000"/>
                </a:solidFill>
              </a:rPr>
              <a:t>print(</a:t>
            </a:r>
            <a:r>
              <a:rPr lang="en-IN" sz="1800" b="1" dirty="0" err="1" smtClean="0">
                <a:solidFill>
                  <a:srgbClr val="C00000"/>
                </a:solidFill>
              </a:rPr>
              <a:t>f"Title</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522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10634</TotalTime>
  <Words>2083</Words>
  <Application>Microsoft Office PowerPoint</Application>
  <PresentationFormat>On-screen Show (4:3)</PresentationFormat>
  <Paragraphs>656</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Civic</vt:lpstr>
      <vt:lpstr>Slide 1</vt:lpstr>
      <vt:lpstr>Today’s Agenda</vt:lpstr>
      <vt:lpstr>String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isdigit( ) V/s isdecimal( ) V/s  isnumeric( )</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Searching Methods</vt:lpstr>
      <vt:lpstr>String Searching Methods</vt:lpstr>
      <vt:lpstr>String Searching Methods</vt:lpstr>
      <vt:lpstr>String Searching Methods</vt:lpstr>
      <vt:lpstr>String Searching Methods</vt:lpstr>
      <vt:lpstr>String Searching Methods</vt:lpstr>
      <vt:lpstr>String Searching Methods</vt:lpstr>
      <vt:lpstr>String Searching Methods</vt:lpstr>
      <vt:lpstr>String Replacement Methods</vt:lpstr>
      <vt:lpstr>String Replacement Methods</vt:lpstr>
      <vt:lpstr>String Replacement Methods</vt:lpstr>
      <vt:lpstr>String Replacement Methods</vt:lpstr>
      <vt:lpstr>Exercise</vt:lpstr>
      <vt:lpstr>Sample Output</vt:lpstr>
      <vt:lpstr>Solution</vt:lpstr>
      <vt:lpstr>String Replacement Methods</vt:lpstr>
      <vt:lpstr>String Replacement Methods</vt:lpstr>
      <vt:lpstr>String Replacement Methods</vt:lpstr>
      <vt:lpstr>String Replacement Methods</vt:lpstr>
      <vt:lpstr>String Replacement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Microsoft</cp:lastModifiedBy>
  <cp:revision>1243</cp:revision>
  <dcterms:created xsi:type="dcterms:W3CDTF">2015-12-21T13:46:48Z</dcterms:created>
  <dcterms:modified xsi:type="dcterms:W3CDTF">2019-04-07T07:25:35Z</dcterms:modified>
</cp:coreProperties>
</file>